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8" r:id="rId3"/>
    <p:sldId id="329" r:id="rId4"/>
    <p:sldId id="354" r:id="rId5"/>
    <p:sldId id="353" r:id="rId6"/>
    <p:sldId id="324" r:id="rId7"/>
    <p:sldId id="309" r:id="rId8"/>
    <p:sldId id="355" r:id="rId9"/>
    <p:sldId id="356" r:id="rId10"/>
    <p:sldId id="259" r:id="rId11"/>
    <p:sldId id="319" r:id="rId12"/>
    <p:sldId id="307" r:id="rId13"/>
    <p:sldId id="320" r:id="rId14"/>
    <p:sldId id="321" r:id="rId15"/>
    <p:sldId id="342" r:id="rId16"/>
    <p:sldId id="299" r:id="rId17"/>
    <p:sldId id="290" r:id="rId18"/>
    <p:sldId id="323" r:id="rId19"/>
    <p:sldId id="322" r:id="rId20"/>
    <p:sldId id="327" r:id="rId21"/>
    <p:sldId id="263"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59D"/>
    <a:srgbClr val="517A81"/>
    <a:srgbClr val="913434"/>
    <a:srgbClr val="2F47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38" y="552"/>
      </p:cViewPr>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varScale="1">
        <p:scale>
          <a:sx n="88" d="100"/>
          <a:sy n="88" d="100"/>
        </p:scale>
        <p:origin x="381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13A96AD-C63E-4BE5-B0E1-9A3CAF4EC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4944798-9BA9-411C-BEB3-786FF8A745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D4AAEA-C611-4572-9F2A-C480E335C199}" type="datetimeFigureOut">
              <a:rPr lang="fr-FR" smtClean="0"/>
              <a:t>29/06/2022</a:t>
            </a:fld>
            <a:endParaRPr lang="fr-FR"/>
          </a:p>
        </p:txBody>
      </p:sp>
      <p:sp>
        <p:nvSpPr>
          <p:cNvPr id="4" name="Espace réservé du pied de page 3">
            <a:extLst>
              <a:ext uri="{FF2B5EF4-FFF2-40B4-BE49-F238E27FC236}">
                <a16:creationId xmlns:a16="http://schemas.microsoft.com/office/drawing/2014/main" id="{BCFA19B4-E593-4023-8527-E70891503B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F11F1D4-6BB1-466D-B979-892A97DB6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B251B9-D31D-4EA5-B17D-C1A4F25398BC}" type="slidenum">
              <a:rPr lang="fr-FR" smtClean="0"/>
              <a:t>‹N°›</a:t>
            </a:fld>
            <a:endParaRPr lang="fr-FR"/>
          </a:p>
        </p:txBody>
      </p:sp>
    </p:spTree>
    <p:extLst>
      <p:ext uri="{BB962C8B-B14F-4D97-AF65-F5344CB8AC3E}">
        <p14:creationId xmlns:p14="http://schemas.microsoft.com/office/powerpoint/2010/main" val="369872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prstGeom prst="rect">
            <a:avLst/>
          </a:prstGeom>
        </p:spPr>
        <p:txBody>
          <a:bodyPr/>
          <a:lstStyle/>
          <a:p>
            <a:r>
              <a:t>Texte du titre</a:t>
            </a:r>
          </a:p>
        </p:txBody>
      </p:sp>
      <p:sp>
        <p:nvSpPr>
          <p:cNvPr id="12" name="Texte niveau 1…"/>
          <p:cNvSpPr txBox="1">
            <a:spLocks noGrp="1"/>
          </p:cNvSpPr>
          <p:nvPr>
            <p:ph type="body" sz="quarter"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4381499" y="5114925"/>
            <a:ext cx="15621003" cy="3486150"/>
          </a:xfrm>
          <a:prstGeom prst="rect">
            <a:avLst/>
          </a:prstGeom>
        </p:spPr>
        <p:txBody>
          <a:bodyPr anchor="ct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668250" y="2428874"/>
            <a:ext cx="8601076" cy="8601077"/>
          </a:xfrm>
          <a:prstGeom prst="rect">
            <a:avLst/>
          </a:prstGeom>
        </p:spPr>
        <p:txBody>
          <a:bodyPr lIns="91439" tIns="45719" rIns="91439" bIns="45719">
            <a:noAutofit/>
          </a:bodyPr>
          <a:lstStyle/>
          <a:p>
            <a:endParaRPr/>
          </a:p>
        </p:txBody>
      </p:sp>
      <p:sp>
        <p:nvSpPr>
          <p:cNvPr id="39" name="Texte du titre"/>
          <p:cNvSpPr txBox="1">
            <a:spLocks noGrp="1"/>
          </p:cNvSpPr>
          <p:nvPr>
            <p:ph type="title"/>
          </p:nvPr>
        </p:nvSpPr>
        <p:spPr>
          <a:xfrm>
            <a:off x="4286249" y="2428874"/>
            <a:ext cx="7667627" cy="4162427"/>
          </a:xfrm>
          <a:prstGeom prst="rect">
            <a:avLst/>
          </a:prstGeom>
        </p:spPr>
        <p:txBody>
          <a:bodyPr/>
          <a:lstStyle>
            <a:lvl1pPr>
              <a:defRPr sz="8000"/>
            </a:lvl1pPr>
          </a:lstStyle>
          <a:p>
            <a:r>
              <a:t>Texte du titre</a:t>
            </a:r>
          </a:p>
        </p:txBody>
      </p:sp>
      <p:sp>
        <p:nvSpPr>
          <p:cNvPr id="40" name="Texte niveau 1…"/>
          <p:cNvSpPr txBox="1">
            <a:spLocks noGrp="1"/>
          </p:cNvSpPr>
          <p:nvPr>
            <p:ph type="body" sz="quarter" idx="1"/>
          </p:nvPr>
        </p:nvSpPr>
        <p:spPr>
          <a:xfrm>
            <a:off x="4286249" y="6610350"/>
            <a:ext cx="7667627" cy="4295776"/>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xfrm>
            <a:off x="4314824" y="1981199"/>
            <a:ext cx="15754353" cy="1714501"/>
          </a:xfrm>
          <a:prstGeom prst="rect">
            <a:avLst/>
          </a:prstGeom>
        </p:spPr>
        <p:txBody>
          <a:bodyPr anchor="ctr"/>
          <a:lstStyle/>
          <a:p>
            <a:r>
              <a:t>Texte du titre</a:t>
            </a:r>
          </a:p>
        </p:txBody>
      </p:sp>
      <p:sp>
        <p:nvSpPr>
          <p:cNvPr id="57" name="Texte niveau 1…"/>
          <p:cNvSpPr txBox="1">
            <a:spLocks noGrp="1"/>
          </p:cNvSpPr>
          <p:nvPr>
            <p:ph type="body" sz="half" idx="1"/>
          </p:nvPr>
        </p:nvSpPr>
        <p:spPr>
          <a:xfrm>
            <a:off x="4314824" y="4076700"/>
            <a:ext cx="15754353" cy="6972300"/>
          </a:xfrm>
          <a:prstGeom prst="rect">
            <a:avLst/>
          </a:prstGeom>
        </p:spPr>
        <p:txBody>
          <a:bodyPr anchor="ctr"/>
          <a:lstStyle>
            <a:lvl1pPr marL="608541" indent="-608541" algn="l">
              <a:spcBef>
                <a:spcPts val="5900"/>
              </a:spcBef>
              <a:buSzPct val="125000"/>
              <a:buChar char="•"/>
              <a:defRPr sz="4600"/>
            </a:lvl1pPr>
            <a:lvl2pPr marL="1243541" indent="-608541" algn="l">
              <a:spcBef>
                <a:spcPts val="5900"/>
              </a:spcBef>
              <a:buSzPct val="125000"/>
              <a:buChar char="•"/>
              <a:defRPr sz="4600"/>
            </a:lvl2pPr>
            <a:lvl3pPr marL="1878541" indent="-608541" algn="l">
              <a:spcBef>
                <a:spcPts val="5900"/>
              </a:spcBef>
              <a:buSzPct val="125000"/>
              <a:buChar char="•"/>
              <a:defRPr sz="4600"/>
            </a:lvl3pPr>
            <a:lvl4pPr marL="2513541" indent="-608541" algn="l">
              <a:spcBef>
                <a:spcPts val="5900"/>
              </a:spcBef>
              <a:buSzPct val="125000"/>
              <a:buChar char="•"/>
              <a:defRPr sz="4600"/>
            </a:lvl4pPr>
            <a:lvl5pPr marL="3148541" indent="-608541" algn="l">
              <a:spcBef>
                <a:spcPts val="5900"/>
              </a:spcBef>
              <a:buSzPct val="125000"/>
              <a:buChar char="•"/>
              <a:defRPr sz="4600"/>
            </a:lvl5p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1268075" y="4076700"/>
            <a:ext cx="10458451" cy="6972300"/>
          </a:xfrm>
          <a:prstGeom prst="rect">
            <a:avLst/>
          </a:prstGeom>
        </p:spPr>
        <p:txBody>
          <a:bodyPr lIns="91439" tIns="45719" rIns="91439" bIns="45719">
            <a:noAutofit/>
          </a:bodyPr>
          <a:lstStyle/>
          <a:p>
            <a:endParaRPr/>
          </a:p>
        </p:txBody>
      </p:sp>
      <p:sp>
        <p:nvSpPr>
          <p:cNvPr id="66" name="Texte du titre"/>
          <p:cNvSpPr txBox="1">
            <a:spLocks noGrp="1"/>
          </p:cNvSpPr>
          <p:nvPr>
            <p:ph type="title"/>
          </p:nvPr>
        </p:nvSpPr>
        <p:spPr>
          <a:xfrm>
            <a:off x="4314824" y="1981199"/>
            <a:ext cx="15754353" cy="1714501"/>
          </a:xfrm>
          <a:prstGeom prst="rect">
            <a:avLst/>
          </a:prstGeom>
        </p:spPr>
        <p:txBody>
          <a:bodyPr anchor="ctr"/>
          <a:lstStyle/>
          <a:p>
            <a:r>
              <a:t>Texte du titre</a:t>
            </a:r>
          </a:p>
        </p:txBody>
      </p:sp>
      <p:sp>
        <p:nvSpPr>
          <p:cNvPr id="67" name="Texte niveau 1…"/>
          <p:cNvSpPr txBox="1">
            <a:spLocks noGrp="1"/>
          </p:cNvSpPr>
          <p:nvPr>
            <p:ph type="body" sz="quarter" idx="1"/>
          </p:nvPr>
        </p:nvSpPr>
        <p:spPr>
          <a:xfrm>
            <a:off x="4314824" y="4076700"/>
            <a:ext cx="7667627" cy="6972300"/>
          </a:xfrm>
          <a:prstGeom prst="rect">
            <a:avLst/>
          </a:prstGeom>
        </p:spPr>
        <p:txBody>
          <a:bodyPr anchor="ctr"/>
          <a:lstStyle>
            <a:lvl1pPr marL="529389" indent="-529389" algn="l">
              <a:spcBef>
                <a:spcPts val="4500"/>
              </a:spcBef>
              <a:buSzPct val="125000"/>
              <a:buChar char="•"/>
              <a:defRPr sz="3600"/>
            </a:lvl1pPr>
            <a:lvl2pPr marL="1088189" indent="-529389" algn="l">
              <a:spcBef>
                <a:spcPts val="4500"/>
              </a:spcBef>
              <a:buSzPct val="125000"/>
              <a:buChar char="•"/>
              <a:defRPr sz="3600"/>
            </a:lvl2pPr>
            <a:lvl3pPr marL="1646989" indent="-529389" algn="l">
              <a:spcBef>
                <a:spcPts val="4500"/>
              </a:spcBef>
              <a:buSzPct val="125000"/>
              <a:buChar char="•"/>
              <a:defRPr sz="3600"/>
            </a:lvl3pPr>
            <a:lvl4pPr marL="2205789" indent="-529389" algn="l">
              <a:spcBef>
                <a:spcPts val="4500"/>
              </a:spcBef>
              <a:buSzPct val="125000"/>
              <a:buChar char="•"/>
              <a:defRPr sz="3600"/>
            </a:lvl4pPr>
            <a:lvl5pPr marL="2764589" indent="-529389" algn="l">
              <a:spcBef>
                <a:spcPts val="4500"/>
              </a:spcBef>
              <a:buSzPct val="125000"/>
              <a:buChar char="•"/>
              <a:defRPr sz="36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sz="half" idx="1"/>
          </p:nvPr>
        </p:nvSpPr>
        <p:spPr>
          <a:xfrm>
            <a:off x="4314824" y="3047999"/>
            <a:ext cx="15754353" cy="7620002"/>
          </a:xfrm>
          <a:prstGeom prst="rect">
            <a:avLst/>
          </a:prstGeom>
        </p:spPr>
        <p:txBody>
          <a:bodyPr anchor="ctr"/>
          <a:lstStyle>
            <a:lvl1pPr marL="608541" indent="-608541" algn="l">
              <a:spcBef>
                <a:spcPts val="5900"/>
              </a:spcBef>
              <a:buSzPct val="125000"/>
              <a:buChar char="•"/>
              <a:defRPr sz="4600"/>
            </a:lvl1pPr>
            <a:lvl2pPr marL="1243541" indent="-608541" algn="l">
              <a:spcBef>
                <a:spcPts val="5900"/>
              </a:spcBef>
              <a:buSzPct val="125000"/>
              <a:buChar char="•"/>
              <a:defRPr sz="4600"/>
            </a:lvl2pPr>
            <a:lvl3pPr marL="1878541" indent="-608541" algn="l">
              <a:spcBef>
                <a:spcPts val="5900"/>
              </a:spcBef>
              <a:buSzPct val="125000"/>
              <a:buChar char="•"/>
              <a:defRPr sz="4600"/>
            </a:lvl3pPr>
            <a:lvl4pPr marL="2513541" indent="-608541" algn="l">
              <a:spcBef>
                <a:spcPts val="5900"/>
              </a:spcBef>
              <a:buSzPct val="125000"/>
              <a:buChar char="•"/>
              <a:defRPr sz="4600"/>
            </a:lvl4pPr>
            <a:lvl5pPr marL="3148541" indent="-608541" algn="l">
              <a:spcBef>
                <a:spcPts val="5900"/>
              </a:spcBef>
              <a:buSzPct val="125000"/>
              <a:buChar char="•"/>
              <a:defRPr sz="4600"/>
            </a:lvl5p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4523243" y="7000875"/>
            <a:ext cx="6243639" cy="4162426"/>
          </a:xfrm>
          <a:prstGeom prst="rect">
            <a:avLst/>
          </a:prstGeom>
        </p:spPr>
        <p:txBody>
          <a:bodyPr lIns="91439" tIns="45719" rIns="91439" bIns="45719">
            <a:noAutofit/>
          </a:bodyPr>
          <a:lstStyle/>
          <a:p>
            <a:endParaRPr/>
          </a:p>
        </p:txBody>
      </p:sp>
      <p:sp>
        <p:nvSpPr>
          <p:cNvPr id="84" name="532204087_1355x1355.jpg"/>
          <p:cNvSpPr>
            <a:spLocks noGrp="1"/>
          </p:cNvSpPr>
          <p:nvPr>
            <p:ph type="pic" sz="quarter" idx="22"/>
          </p:nvPr>
        </p:nvSpPr>
        <p:spPr>
          <a:xfrm>
            <a:off x="14868525" y="2362199"/>
            <a:ext cx="5553076" cy="5553077"/>
          </a:xfrm>
          <a:prstGeom prst="rect">
            <a:avLst/>
          </a:prstGeom>
        </p:spPr>
        <p:txBody>
          <a:bodyPr lIns="91439" tIns="45719" rIns="91439" bIns="45719">
            <a:noAutofit/>
          </a:bodyPr>
          <a:lstStyle/>
          <a:p>
            <a:endParaRPr/>
          </a:p>
        </p:txBody>
      </p:sp>
      <p:sp>
        <p:nvSpPr>
          <p:cNvPr id="85" name="532241774_2880x1920.jpg"/>
          <p:cNvSpPr>
            <a:spLocks noGrp="1"/>
          </p:cNvSpPr>
          <p:nvPr>
            <p:ph type="pic" sz="half" idx="23"/>
          </p:nvPr>
        </p:nvSpPr>
        <p:spPr>
          <a:xfrm>
            <a:off x="2305049" y="2562224"/>
            <a:ext cx="12901614" cy="8601077"/>
          </a:xfrm>
          <a:prstGeom prst="rect">
            <a:avLst/>
          </a:prstGeom>
        </p:spPr>
        <p:txBody>
          <a:bodyPr lIns="91439" tIns="45719" rIns="91439" bIns="45719">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21"/>
          </p:nvPr>
        </p:nvSpPr>
        <p:spPr>
          <a:xfrm>
            <a:off x="4838699" y="8429625"/>
            <a:ext cx="14716126" cy="522733"/>
          </a:xfrm>
          <a:prstGeom prst="rect">
            <a:avLst/>
          </a:prstGeom>
        </p:spPr>
        <p:txBody>
          <a:bodyPr>
            <a:spAutoFit/>
          </a:bodyPr>
          <a:lstStyle>
            <a:lvl1pPr>
              <a:defRPr sz="3000" i="1"/>
            </a:lvl1pPr>
          </a:lstStyle>
          <a:p>
            <a:r>
              <a:t>-Gilles Allain</a:t>
            </a:r>
          </a:p>
        </p:txBody>
      </p:sp>
      <p:sp>
        <p:nvSpPr>
          <p:cNvPr id="94" name="« Saisissez une citation ici. »"/>
          <p:cNvSpPr txBox="1">
            <a:spLocks noGrp="1"/>
          </p:cNvSpPr>
          <p:nvPr>
            <p:ph type="body" sz="quarter" idx="22"/>
          </p:nvPr>
        </p:nvSpPr>
        <p:spPr>
          <a:xfrm>
            <a:off x="4838699" y="6196547"/>
            <a:ext cx="14716126" cy="770456"/>
          </a:xfrm>
          <a:prstGeom prst="rect">
            <a:avLst/>
          </a:prstGeom>
        </p:spPr>
        <p:txBody>
          <a:bodyPr anchor="ctr">
            <a:spAutoFit/>
          </a:bodyPr>
          <a:lstStyle>
            <a:lvl1pPr>
              <a:defRPr sz="4600">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3009899" y="761999"/>
            <a:ext cx="18364203" cy="12242802"/>
          </a:xfrm>
          <a:prstGeom prst="rect">
            <a:avLst/>
          </a:prstGeom>
        </p:spPr>
        <p:txBody>
          <a:bodyPr lIns="91439" tIns="45719" rIns="91439" bIns="45719">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4381499" y="3438525"/>
            <a:ext cx="15621003" cy="348615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b">
            <a:normAutofit/>
          </a:bodyPr>
          <a:lstStyle/>
          <a:p>
            <a:r>
              <a:t>Texte du titre</a:t>
            </a:r>
          </a:p>
        </p:txBody>
      </p:sp>
      <p:sp>
        <p:nvSpPr>
          <p:cNvPr id="3" name="Texte niveau 1…"/>
          <p:cNvSpPr txBox="1">
            <a:spLocks noGrp="1"/>
          </p:cNvSpPr>
          <p:nvPr>
            <p:ph type="body" idx="1"/>
          </p:nvPr>
        </p:nvSpPr>
        <p:spPr>
          <a:xfrm>
            <a:off x="4381499" y="7019925"/>
            <a:ext cx="15621003" cy="1190626"/>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11987441" y="11525250"/>
            <a:ext cx="399593" cy="410996"/>
          </a:xfrm>
          <a:prstGeom prst="rect">
            <a:avLst/>
          </a:prstGeom>
          <a:ln w="3175">
            <a:miter lim="400000"/>
          </a:ln>
        </p:spPr>
        <p:txBody>
          <a:bodyPr wrap="none" lIns="38100" tIns="38100" rIns="38100" bIns="38100">
            <a:spAutoFit/>
          </a:bodyPr>
          <a:lstStyle>
            <a:lvl1pPr>
              <a:defRPr sz="2200"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0800" b="0" i="0" u="none" strike="noStrike" cap="none" spc="0" baseline="0">
          <a:solidFill>
            <a:srgbClr val="000000"/>
          </a:solidFill>
          <a:uFillTx/>
          <a:latin typeface="+mn-lt"/>
          <a:ea typeface="+mn-ea"/>
          <a:cs typeface="+mn-cs"/>
          <a:sym typeface="Helvetica Neue Medium"/>
        </a:defRPr>
      </a:lvl9pPr>
    </p:titleStyle>
    <p:bodyStyle>
      <a:lvl1pPr marL="0" marR="0" indent="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cifmd.org/" TargetMode="External"/><Relationship Id="rId5" Type="http://schemas.openxmlformats.org/officeDocument/2006/relationships/image" Target="../media/image14.png"/><Relationship Id="rId10" Type="http://schemas.openxmlformats.org/officeDocument/2006/relationships/image" Target="../media/image30.svg"/><Relationship Id="rId4" Type="http://schemas.openxmlformats.org/officeDocument/2006/relationships/image" Target="../media/image13.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svg"/><Relationship Id="rId7"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8.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hyperlink" Target="https://cifmd.org/"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9" name="TITRE…"/>
          <p:cNvSpPr txBox="1">
            <a:spLocks noGrp="1"/>
          </p:cNvSpPr>
          <p:nvPr>
            <p:ph type="ctrTitle"/>
          </p:nvPr>
        </p:nvSpPr>
        <p:spPr>
          <a:xfrm>
            <a:off x="6002294" y="2394857"/>
            <a:ext cx="12742676" cy="6901417"/>
          </a:xfrm>
          <a:prstGeom prst="rect">
            <a:avLst/>
          </a:prstGeom>
        </p:spPr>
        <p:txBody>
          <a:bodyPr anchor="ctr">
            <a:normAutofit/>
          </a:bodyPr>
          <a:lstStyle/>
          <a:p>
            <a:pPr>
              <a:defRPr sz="11000" b="1">
                <a:solidFill>
                  <a:srgbClr val="9F7E36"/>
                </a:solidFill>
                <a:latin typeface="Century Gothic"/>
                <a:ea typeface="Century Gothic"/>
                <a:cs typeface="Century Gothic"/>
                <a:sym typeface="Century Gothic"/>
              </a:defRPr>
            </a:pPr>
            <a:r>
              <a:rPr lang="fr-FR" sz="8800" dirty="0"/>
              <a:t>Intervention du CIFMD</a:t>
            </a:r>
            <a:br>
              <a:rPr lang="fr-FR" sz="8800" dirty="0"/>
            </a:br>
            <a:r>
              <a:rPr lang="fr-FR" sz="8800" dirty="0"/>
              <a:t>AG de l’ACSTMD</a:t>
            </a:r>
            <a:br>
              <a:rPr lang="fr-FR" sz="8800" dirty="0"/>
            </a:br>
            <a:br>
              <a:rPr lang="fr-FR" sz="8800" dirty="0"/>
            </a:br>
            <a:r>
              <a:rPr lang="fr-FR" sz="8800" dirty="0"/>
              <a:t>1</a:t>
            </a:r>
            <a:r>
              <a:rPr lang="fr-FR" sz="8800" baseline="30000" dirty="0"/>
              <a:t>er</a:t>
            </a:r>
            <a:r>
              <a:rPr lang="fr-FR" sz="8800" dirty="0"/>
              <a:t> juillet 2022</a:t>
            </a:r>
            <a:endParaRPr sz="8800" dirty="0"/>
          </a:p>
        </p:txBody>
      </p:sp>
      <p:sp>
        <p:nvSpPr>
          <p:cNvPr id="120" name="www.cifmd.fr"/>
          <p:cNvSpPr txBox="1"/>
          <p:nvPr/>
        </p:nvSpPr>
        <p:spPr>
          <a:xfrm rot="16200000">
            <a:off x="22044384" y="2455240"/>
            <a:ext cx="2135443" cy="4699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sz="2500" b="0">
                <a:solidFill>
                  <a:srgbClr val="FFFFFF"/>
                </a:solidFill>
                <a:latin typeface="Century Gothic"/>
                <a:ea typeface="Century Gothic"/>
                <a:cs typeface="Century Gothic"/>
                <a:sym typeface="Century Gothic"/>
              </a:defRPr>
            </a:lvl1pPr>
          </a:lstStyle>
          <a:p>
            <a:r>
              <a:t>www.cifmd.fr</a:t>
            </a:r>
          </a:p>
        </p:txBody>
      </p:sp>
      <p:pic>
        <p:nvPicPr>
          <p:cNvPr id="122" name="CIFMD-logo.png" descr="CIFMD-logo.png"/>
          <p:cNvPicPr>
            <a:picLocks noChangeAspect="1"/>
          </p:cNvPicPr>
          <p:nvPr/>
        </p:nvPicPr>
        <p:blipFill>
          <a:blip r:embed="rId3"/>
          <a:stretch>
            <a:fillRect/>
          </a:stretch>
        </p:blipFill>
        <p:spPr>
          <a:xfrm>
            <a:off x="1217422" y="8644381"/>
            <a:ext cx="3644901" cy="3644901"/>
          </a:xfrm>
          <a:prstGeom prst="rect">
            <a:avLst/>
          </a:prstGeom>
          <a:ln w="3175">
            <a:miter lim="400000"/>
          </a:ln>
        </p:spPr>
      </p:pic>
      <p:sp>
        <p:nvSpPr>
          <p:cNvPr id="123" name="Organisateur des examens CSTMD"/>
          <p:cNvSpPr txBox="1"/>
          <p:nvPr/>
        </p:nvSpPr>
        <p:spPr>
          <a:xfrm>
            <a:off x="781109" y="12407392"/>
            <a:ext cx="6013078" cy="508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a:solidFill>
                  <a:srgbClr val="0B418C"/>
                </a:solidFill>
                <a:latin typeface="Century Gothic"/>
                <a:ea typeface="Century Gothic"/>
                <a:cs typeface="Century Gothic"/>
                <a:sym typeface="Century Gothic"/>
              </a:defRPr>
            </a:lvl1pPr>
          </a:lstStyle>
          <a:p>
            <a:r>
              <a:t>Organisateur des examens CSTMD</a:t>
            </a:r>
          </a:p>
        </p:txBody>
      </p:sp>
      <p:grpSp>
        <p:nvGrpSpPr>
          <p:cNvPr id="127" name="Groupe"/>
          <p:cNvGrpSpPr/>
          <p:nvPr/>
        </p:nvGrpSpPr>
        <p:grpSpPr>
          <a:xfrm>
            <a:off x="18744970" y="11888978"/>
            <a:ext cx="4465963" cy="755748"/>
            <a:chOff x="0" y="0"/>
            <a:chExt cx="4465961" cy="755747"/>
          </a:xfrm>
        </p:grpSpPr>
        <p:pic>
          <p:nvPicPr>
            <p:cNvPr id="124" name="CIFMD-picto-bateau.png" descr="CIFMD-picto-bateau.png"/>
            <p:cNvPicPr>
              <a:picLocks noChangeAspect="1"/>
            </p:cNvPicPr>
            <p:nvPr/>
          </p:nvPicPr>
          <p:blipFill>
            <a:blip r:embed="rId4"/>
            <a:stretch>
              <a:fillRect/>
            </a:stretch>
          </p:blipFill>
          <p:spPr>
            <a:xfrm>
              <a:off x="3323943" y="0"/>
              <a:ext cx="1142019" cy="755748"/>
            </a:xfrm>
            <a:prstGeom prst="rect">
              <a:avLst/>
            </a:prstGeom>
            <a:ln w="3175" cap="flat">
              <a:noFill/>
              <a:miter lim="400000"/>
            </a:ln>
            <a:effectLst/>
          </p:spPr>
        </p:pic>
        <p:pic>
          <p:nvPicPr>
            <p:cNvPr id="125" name="CIFMD-picto-camion.png" descr="CIFMD-picto-camion.png"/>
            <p:cNvPicPr>
              <a:picLocks noChangeAspect="1"/>
            </p:cNvPicPr>
            <p:nvPr/>
          </p:nvPicPr>
          <p:blipFill>
            <a:blip r:embed="rId5"/>
            <a:stretch>
              <a:fillRect/>
            </a:stretch>
          </p:blipFill>
          <p:spPr>
            <a:xfrm>
              <a:off x="0" y="0"/>
              <a:ext cx="1142019" cy="755748"/>
            </a:xfrm>
            <a:prstGeom prst="rect">
              <a:avLst/>
            </a:prstGeom>
            <a:ln w="3175" cap="flat">
              <a:noFill/>
              <a:miter lim="400000"/>
            </a:ln>
            <a:effectLst/>
          </p:spPr>
        </p:pic>
        <p:pic>
          <p:nvPicPr>
            <p:cNvPr id="126" name="CIFMD-picto-train.png" descr="CIFMD-picto-train.png"/>
            <p:cNvPicPr>
              <a:picLocks noChangeAspect="1"/>
            </p:cNvPicPr>
            <p:nvPr/>
          </p:nvPicPr>
          <p:blipFill>
            <a:blip r:embed="rId6"/>
            <a:stretch>
              <a:fillRect/>
            </a:stretch>
          </p:blipFill>
          <p:spPr>
            <a:xfrm>
              <a:off x="1715713" y="0"/>
              <a:ext cx="1142019" cy="755748"/>
            </a:xfrm>
            <a:prstGeom prst="rect">
              <a:avLst/>
            </a:prstGeom>
            <a:ln w="3175" cap="flat">
              <a:noFill/>
              <a:miter lim="400000"/>
            </a:ln>
            <a:effectLst/>
          </p:spPr>
        </p:pic>
      </p:grpSp>
      <p:cxnSp>
        <p:nvCxnSpPr>
          <p:cNvPr id="4" name="Connecteur droit avec flèche 3">
            <a:extLst>
              <a:ext uri="{FF2B5EF4-FFF2-40B4-BE49-F238E27FC236}">
                <a16:creationId xmlns:a16="http://schemas.microsoft.com/office/drawing/2014/main" id="{8DCCE906-CAE9-4EFA-B26A-AD41378E7AD2}"/>
              </a:ext>
            </a:extLst>
          </p:cNvPr>
          <p:cNvCxnSpPr/>
          <p:nvPr/>
        </p:nvCxnSpPr>
        <p:spPr>
          <a:xfrm flipH="1">
            <a:off x="23086136" y="369990"/>
            <a:ext cx="5750" cy="914400"/>
          </a:xfrm>
          <a:prstGeom prst="straightConnector1">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 name="ZoneTexte 1">
            <a:extLst>
              <a:ext uri="{FF2B5EF4-FFF2-40B4-BE49-F238E27FC236}">
                <a16:creationId xmlns:a16="http://schemas.microsoft.com/office/drawing/2014/main" id="{0901BEC0-38DF-4620-9108-2539792158E5}"/>
              </a:ext>
            </a:extLst>
          </p:cNvPr>
          <p:cNvSpPr txBox="1"/>
          <p:nvPr/>
        </p:nvSpPr>
        <p:spPr>
          <a:xfrm>
            <a:off x="8055428" y="9168351"/>
            <a:ext cx="8961120" cy="5693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63959D"/>
                </a:solidFill>
                <a:effectLst/>
                <a:uFillTx/>
                <a:latin typeface="Helvetica Neue"/>
                <a:ea typeface="Helvetica Neue"/>
                <a:cs typeface="Helvetica Neue"/>
                <a:sym typeface="Helvetica Neue"/>
              </a:rPr>
              <a:t>Elodie BACH, Responsable Pédagogique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3" name="01…"/>
          <p:cNvSpPr txBox="1">
            <a:spLocks noGrp="1"/>
          </p:cNvSpPr>
          <p:nvPr>
            <p:ph type="title"/>
          </p:nvPr>
        </p:nvSpPr>
        <p:spPr>
          <a:xfrm>
            <a:off x="5820662" y="4528874"/>
            <a:ext cx="12742676" cy="4392932"/>
          </a:xfrm>
          <a:prstGeom prst="rect">
            <a:avLst/>
          </a:prstGeom>
        </p:spPr>
        <p:txBody>
          <a:bodyPr>
            <a:normAutofit fontScale="90000"/>
          </a:bodyPr>
          <a:lstStyle/>
          <a:p>
            <a:pPr>
              <a:defRPr sz="14000" b="1">
                <a:solidFill>
                  <a:srgbClr val="9F7E36"/>
                </a:solidFill>
                <a:latin typeface="Century Gothic"/>
                <a:ea typeface="Century Gothic"/>
                <a:cs typeface="Century Gothic"/>
                <a:sym typeface="Century Gothic"/>
              </a:defRPr>
            </a:pPr>
            <a:r>
              <a:rPr dirty="0"/>
              <a:t>0</a:t>
            </a:r>
            <a:r>
              <a:rPr lang="fr-FR" dirty="0"/>
              <a:t>2</a:t>
            </a:r>
            <a:endParaRPr dirty="0"/>
          </a:p>
          <a:p>
            <a:pPr>
              <a:defRPr sz="9800">
                <a:solidFill>
                  <a:srgbClr val="9F7E36"/>
                </a:solidFill>
                <a:latin typeface="Century Gothic"/>
                <a:ea typeface="Century Gothic"/>
                <a:cs typeface="Century Gothic"/>
                <a:sym typeface="Century Gothic"/>
              </a:defRPr>
            </a:pPr>
            <a:r>
              <a:rPr lang="fr-FR" dirty="0"/>
              <a:t>L’examen dématérialisé</a:t>
            </a:r>
            <a:endParaRPr dirty="0"/>
          </a:p>
        </p:txBody>
      </p:sp>
      <p:sp>
        <p:nvSpPr>
          <p:cNvPr id="178" name="Rectangle"/>
          <p:cNvSpPr/>
          <p:nvPr/>
        </p:nvSpPr>
        <p:spPr>
          <a:xfrm rot="18900000">
            <a:off x="6903718" y="1858435"/>
            <a:ext cx="10600179" cy="10234576"/>
          </a:xfrm>
          <a:prstGeom prst="rect">
            <a:avLst/>
          </a:prstGeom>
          <a:ln w="25400">
            <a:solidFill>
              <a:srgbClr val="FFFFFF"/>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sp>
        <p:nvSpPr>
          <p:cNvPr id="179" name="Rectangle"/>
          <p:cNvSpPr/>
          <p:nvPr/>
        </p:nvSpPr>
        <p:spPr>
          <a:xfrm rot="18900000">
            <a:off x="17104221" y="4513163"/>
            <a:ext cx="2059994" cy="1988943"/>
          </a:xfrm>
          <a:prstGeom prst="rect">
            <a:avLst/>
          </a:prstGeom>
          <a:ln w="25400">
            <a:solidFill>
              <a:srgbClr val="FFFFFF"/>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pic>
        <p:nvPicPr>
          <p:cNvPr id="180" name="CIFMD-logo-blanc.png" descr="CIFMD-logo-blanc.png"/>
          <p:cNvPicPr>
            <a:picLocks noChangeAspect="1"/>
          </p:cNvPicPr>
          <p:nvPr/>
        </p:nvPicPr>
        <p:blipFill>
          <a:blip r:embed="rId3"/>
          <a:stretch>
            <a:fillRect/>
          </a:stretch>
        </p:blipFill>
        <p:spPr>
          <a:xfrm>
            <a:off x="785622" y="10630641"/>
            <a:ext cx="2344440" cy="2344441"/>
          </a:xfrm>
          <a:prstGeom prst="rect">
            <a:avLst/>
          </a:prstGeom>
          <a:ln w="3175">
            <a:miter lim="400000"/>
          </a:ln>
        </p:spPr>
      </p:pic>
      <p:sp>
        <p:nvSpPr>
          <p:cNvPr id="2" name="Rectangle">
            <a:extLst>
              <a:ext uri="{FF2B5EF4-FFF2-40B4-BE49-F238E27FC236}">
                <a16:creationId xmlns:a16="http://schemas.microsoft.com/office/drawing/2014/main" id="{4BDD1C8D-C888-4D71-8523-C59CD40288B4}"/>
              </a:ext>
            </a:extLst>
          </p:cNvPr>
          <p:cNvSpPr/>
          <p:nvPr/>
        </p:nvSpPr>
        <p:spPr>
          <a:xfrm rot="18900000">
            <a:off x="23203687" y="12448797"/>
            <a:ext cx="438495" cy="427118"/>
          </a:xfrm>
          <a:prstGeom prst="rect">
            <a:avLst/>
          </a:prstGeom>
          <a:solidFill>
            <a:schemeClr val="bg1"/>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110390E-357E-41B0-B3AB-F9542BE019ED}"/>
              </a:ext>
            </a:extLst>
          </p:cNvPr>
          <p:cNvSpPr txBox="1">
            <a:spLocks noGrp="1"/>
          </p:cNvSpPr>
          <p:nvPr>
            <p:ph type="sldNum" sz="quarter" idx="2"/>
          </p:nvPr>
        </p:nvSpPr>
        <p:spPr>
          <a:xfrm>
            <a:off x="23283987" y="12454607"/>
            <a:ext cx="235641" cy="4154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rgbClr val="002060"/>
                </a:solidFill>
              </a:rPr>
              <a:t>10</a:t>
            </a:fld>
            <a:endParaRPr lang="fr-FR" dirty="0">
              <a:solidFill>
                <a:srgbClr val="002060"/>
              </a:solidFill>
            </a:endParaRPr>
          </a:p>
        </p:txBody>
      </p:sp>
      <p:cxnSp>
        <p:nvCxnSpPr>
          <p:cNvPr id="4" name="Connecteur droit avec flèche 3">
            <a:extLst>
              <a:ext uri="{FF2B5EF4-FFF2-40B4-BE49-F238E27FC236}">
                <a16:creationId xmlns:a16="http://schemas.microsoft.com/office/drawing/2014/main" id="{5BF51F6E-8C60-42DD-86A1-1E2E112BD4BA}"/>
              </a:ext>
            </a:extLst>
          </p:cNvPr>
          <p:cNvCxnSpPr/>
          <p:nvPr/>
        </p:nvCxnSpPr>
        <p:spPr>
          <a:xfrm flipH="1">
            <a:off x="23401808" y="13064559"/>
            <a:ext cx="5750" cy="914400"/>
          </a:xfrm>
          <a:prstGeom prst="straightConnector1">
            <a:avLst/>
          </a:prstGeom>
          <a:ln w="28575">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11</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55983" y="1262723"/>
            <a:ext cx="19624780" cy="100027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La dématérialisation depuis avril 2021</a:t>
            </a:r>
            <a:endParaRPr sz="6000" dirty="0"/>
          </a:p>
        </p:txBody>
      </p:sp>
      <p:grpSp>
        <p:nvGrpSpPr>
          <p:cNvPr id="28" name="Groupe 27">
            <a:extLst>
              <a:ext uri="{FF2B5EF4-FFF2-40B4-BE49-F238E27FC236}">
                <a16:creationId xmlns:a16="http://schemas.microsoft.com/office/drawing/2014/main" id="{44760D6A-3A62-4B29-A39F-34CC93A1FC88}"/>
              </a:ext>
            </a:extLst>
          </p:cNvPr>
          <p:cNvGrpSpPr/>
          <p:nvPr/>
        </p:nvGrpSpPr>
        <p:grpSpPr>
          <a:xfrm>
            <a:off x="622131" y="619445"/>
            <a:ext cx="2380141" cy="2417410"/>
            <a:chOff x="3243410" y="9749368"/>
            <a:chExt cx="2380141" cy="2417410"/>
          </a:xfrm>
        </p:grpSpPr>
        <p:sp>
          <p:nvSpPr>
            <p:cNvPr id="31" name="Rectangle">
              <a:extLst>
                <a:ext uri="{FF2B5EF4-FFF2-40B4-BE49-F238E27FC236}">
                  <a16:creationId xmlns:a16="http://schemas.microsoft.com/office/drawing/2014/main" id="{DFF3AB0C-9FF2-4018-A24A-34BB9AB78DC5}"/>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2" name="Groupe 31">
              <a:extLst>
                <a:ext uri="{FF2B5EF4-FFF2-40B4-BE49-F238E27FC236}">
                  <a16:creationId xmlns:a16="http://schemas.microsoft.com/office/drawing/2014/main" id="{C380B235-7B94-481F-8CAB-E19382EDF779}"/>
                </a:ext>
              </a:extLst>
            </p:cNvPr>
            <p:cNvGrpSpPr/>
            <p:nvPr/>
          </p:nvGrpSpPr>
          <p:grpSpPr>
            <a:xfrm>
              <a:off x="3243410" y="9749368"/>
              <a:ext cx="2380141" cy="2417410"/>
              <a:chOff x="3243410" y="9749368"/>
              <a:chExt cx="2380141" cy="2417410"/>
            </a:xfrm>
          </p:grpSpPr>
          <p:grpSp>
            <p:nvGrpSpPr>
              <p:cNvPr id="33" name="Groupe 32">
                <a:extLst>
                  <a:ext uri="{FF2B5EF4-FFF2-40B4-BE49-F238E27FC236}">
                    <a16:creationId xmlns:a16="http://schemas.microsoft.com/office/drawing/2014/main" id="{D23ABC92-AD39-4A97-ACE4-3EBDC63E43D4}"/>
                  </a:ext>
                </a:extLst>
              </p:cNvPr>
              <p:cNvGrpSpPr/>
              <p:nvPr/>
            </p:nvGrpSpPr>
            <p:grpSpPr>
              <a:xfrm>
                <a:off x="3243410" y="10462048"/>
                <a:ext cx="951603" cy="976874"/>
                <a:chOff x="3236929" y="10533565"/>
                <a:chExt cx="951603" cy="976874"/>
              </a:xfrm>
            </p:grpSpPr>
            <p:sp>
              <p:nvSpPr>
                <p:cNvPr id="43" name="Rectangle">
                  <a:extLst>
                    <a:ext uri="{FF2B5EF4-FFF2-40B4-BE49-F238E27FC236}">
                      <a16:creationId xmlns:a16="http://schemas.microsoft.com/office/drawing/2014/main" id="{A8A68398-8A6F-496C-B728-384AFB59A8E5}"/>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4" name="CIFMD-picto-bateau-Grand.png" descr="CIFMD-picto-bateau-Grand.png">
                  <a:extLst>
                    <a:ext uri="{FF2B5EF4-FFF2-40B4-BE49-F238E27FC236}">
                      <a16:creationId xmlns:a16="http://schemas.microsoft.com/office/drawing/2014/main" id="{0633BEE7-4C39-4209-B74E-E9C60C2A9F19}"/>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4" name="Groupe 33">
                <a:extLst>
                  <a:ext uri="{FF2B5EF4-FFF2-40B4-BE49-F238E27FC236}">
                    <a16:creationId xmlns:a16="http://schemas.microsoft.com/office/drawing/2014/main" id="{B06CD379-C3E3-4711-B47C-7769117570AF}"/>
                  </a:ext>
                </a:extLst>
              </p:cNvPr>
              <p:cNvGrpSpPr/>
              <p:nvPr/>
            </p:nvGrpSpPr>
            <p:grpSpPr>
              <a:xfrm>
                <a:off x="3955568" y="9749368"/>
                <a:ext cx="951603" cy="976875"/>
                <a:chOff x="3955568" y="9749368"/>
                <a:chExt cx="951603" cy="976875"/>
              </a:xfrm>
            </p:grpSpPr>
            <p:sp>
              <p:nvSpPr>
                <p:cNvPr id="41" name="Rectangle">
                  <a:extLst>
                    <a:ext uri="{FF2B5EF4-FFF2-40B4-BE49-F238E27FC236}">
                      <a16:creationId xmlns:a16="http://schemas.microsoft.com/office/drawing/2014/main" id="{FEDBF0A6-AF9D-47F5-AC73-5D3BCCC5BBDE}"/>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2" name="CIFMD-picto-camion-Grand.png" descr="CIFMD-picto-camion-Grand.png">
                  <a:extLst>
                    <a:ext uri="{FF2B5EF4-FFF2-40B4-BE49-F238E27FC236}">
                      <a16:creationId xmlns:a16="http://schemas.microsoft.com/office/drawing/2014/main" id="{038C2B15-79E8-4E33-8481-0CF4C3F15E86}"/>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5" name="Groupe 34">
                <a:extLst>
                  <a:ext uri="{FF2B5EF4-FFF2-40B4-BE49-F238E27FC236}">
                    <a16:creationId xmlns:a16="http://schemas.microsoft.com/office/drawing/2014/main" id="{5564B9D9-DA6C-41FF-A753-E11E9448B74F}"/>
                  </a:ext>
                </a:extLst>
              </p:cNvPr>
              <p:cNvGrpSpPr/>
              <p:nvPr/>
            </p:nvGrpSpPr>
            <p:grpSpPr>
              <a:xfrm>
                <a:off x="4671948" y="10485774"/>
                <a:ext cx="951603" cy="976875"/>
                <a:chOff x="4664328" y="10507323"/>
                <a:chExt cx="951603" cy="976875"/>
              </a:xfrm>
            </p:grpSpPr>
            <p:sp>
              <p:nvSpPr>
                <p:cNvPr id="39" name="Rectangle">
                  <a:extLst>
                    <a:ext uri="{FF2B5EF4-FFF2-40B4-BE49-F238E27FC236}">
                      <a16:creationId xmlns:a16="http://schemas.microsoft.com/office/drawing/2014/main" id="{CEEBE678-6D2F-41E0-BA4A-7E244CC30BE8}"/>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0" name="CIFMD-picto-train-Grand.png" descr="CIFMD-picto-train-Grand.png">
                  <a:extLst>
                    <a:ext uri="{FF2B5EF4-FFF2-40B4-BE49-F238E27FC236}">
                      <a16:creationId xmlns:a16="http://schemas.microsoft.com/office/drawing/2014/main" id="{54D3EC10-8EA1-471F-84A2-C94724D604C3}"/>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6" name="Groupe 35">
                <a:extLst>
                  <a:ext uri="{FF2B5EF4-FFF2-40B4-BE49-F238E27FC236}">
                    <a16:creationId xmlns:a16="http://schemas.microsoft.com/office/drawing/2014/main" id="{4B48D16E-78BB-41AF-9714-F0A4D4AA337A}"/>
                  </a:ext>
                </a:extLst>
              </p:cNvPr>
              <p:cNvGrpSpPr/>
              <p:nvPr/>
            </p:nvGrpSpPr>
            <p:grpSpPr>
              <a:xfrm>
                <a:off x="3967843" y="11189904"/>
                <a:ext cx="951603" cy="976874"/>
                <a:chOff x="3967844" y="11155067"/>
                <a:chExt cx="951603" cy="976874"/>
              </a:xfrm>
            </p:grpSpPr>
            <p:sp>
              <p:nvSpPr>
                <p:cNvPr id="37" name="Rectangle">
                  <a:extLst>
                    <a:ext uri="{FF2B5EF4-FFF2-40B4-BE49-F238E27FC236}">
                      <a16:creationId xmlns:a16="http://schemas.microsoft.com/office/drawing/2014/main" id="{423F2CAB-4C5C-450A-B900-4B9E06611B08}"/>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8" name="CIFMD-ecriture-HD.png" descr="CIFMD-ecriture-HD.png">
                  <a:extLst>
                    <a:ext uri="{FF2B5EF4-FFF2-40B4-BE49-F238E27FC236}">
                      <a16:creationId xmlns:a16="http://schemas.microsoft.com/office/drawing/2014/main" id="{0BC35B41-1695-4090-A428-0D44A655410F}"/>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8" name="ZoneTexte 7">
            <a:extLst>
              <a:ext uri="{FF2B5EF4-FFF2-40B4-BE49-F238E27FC236}">
                <a16:creationId xmlns:a16="http://schemas.microsoft.com/office/drawing/2014/main" id="{E73834EF-09E6-42E6-90C9-C80BEC589361}"/>
              </a:ext>
            </a:extLst>
          </p:cNvPr>
          <p:cNvSpPr txBox="1"/>
          <p:nvPr/>
        </p:nvSpPr>
        <p:spPr>
          <a:xfrm>
            <a:off x="4085882" y="2682694"/>
            <a:ext cx="20175486" cy="155427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r>
              <a:rPr lang="fr-FR" sz="3200" dirty="0"/>
              <a:t>Arrêté du 6 février 2019 modifié par l’Arrêté du 25 novembre 2020 </a:t>
            </a:r>
            <a:r>
              <a:rPr lang="fr-FR" sz="3200" dirty="0">
                <a:sym typeface="Wingdings" panose="05000000000000000000" pitchFamily="2" charset="2"/>
              </a:rPr>
              <a:t> article 3 consacré à l’obligation de dématérialisation de l’examen et de la formation préalable obligatoire – période de 2 ans de transition (2021/22)</a:t>
            </a:r>
            <a:endParaRPr lang="fr-FR" sz="3200" dirty="0"/>
          </a:p>
        </p:txBody>
      </p:sp>
      <p:sp>
        <p:nvSpPr>
          <p:cNvPr id="6" name="ZoneTexte 5">
            <a:extLst>
              <a:ext uri="{FF2B5EF4-FFF2-40B4-BE49-F238E27FC236}">
                <a16:creationId xmlns:a16="http://schemas.microsoft.com/office/drawing/2014/main" id="{B4FCDBC3-89E9-36D1-3F0A-FB86FBF53984}"/>
              </a:ext>
            </a:extLst>
          </p:cNvPr>
          <p:cNvSpPr txBox="1"/>
          <p:nvPr/>
        </p:nvSpPr>
        <p:spPr>
          <a:xfrm>
            <a:off x="1579166" y="5451502"/>
            <a:ext cx="21075588" cy="4878259"/>
          </a:xfrm>
          <a:prstGeom prst="rect">
            <a:avLst/>
          </a:prstGeom>
          <a:noFill/>
          <a:ln w="38100" cap="flat">
            <a:solidFill>
              <a:srgbClr val="63959D"/>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rgbClr val="000000"/>
                </a:solidFill>
                <a:effectLst/>
                <a:uFillTx/>
                <a:latin typeface="Helvetica Neue"/>
                <a:ea typeface="Helvetica Neue"/>
                <a:cs typeface="Helvetica Neue"/>
                <a:sym typeface="Helvetica Neue"/>
              </a:rPr>
              <a:t>Futur nouvel Article 3 b) de l’Arrêté du 6 février 2019</a:t>
            </a:r>
          </a:p>
          <a:p>
            <a:pPr marL="0" marR="0" indent="0" algn="ctr" defTabSz="825500" rtl="0" fontAlgn="auto" latinLnBrk="0" hangingPunct="0">
              <a:lnSpc>
                <a:spcPct val="100000"/>
              </a:lnSpc>
              <a:spcBef>
                <a:spcPts val="0"/>
              </a:spcBef>
              <a:spcAft>
                <a:spcPts val="0"/>
              </a:spcAft>
              <a:buClrTx/>
              <a:buSzTx/>
              <a:buFontTx/>
              <a:buNone/>
              <a:tabLst/>
            </a:pP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rPr>
              <a:t>« Les </a:t>
            </a:r>
            <a:r>
              <a:rPr kumimoji="0" lang="fr-FR" sz="2800"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examens se déroulent par voie électronique </a:t>
            </a:r>
            <a:r>
              <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rPr>
              <a:t>et répondent aux exigences définies aux 1.8.3.12 des Règlements. </a:t>
            </a:r>
          </a:p>
          <a:p>
            <a:pPr marL="0" marR="0" indent="0" algn="ctr" defTabSz="825500" rtl="0" fontAlgn="auto" latinLnBrk="0" hangingPunct="0">
              <a:lnSpc>
                <a:spcPct val="100000"/>
              </a:lnSpc>
              <a:spcBef>
                <a:spcPts val="0"/>
              </a:spcBef>
              <a:spcAft>
                <a:spcPts val="0"/>
              </a:spcAft>
              <a:buClrTx/>
              <a:buSzTx/>
              <a:buFontTx/>
              <a:buNone/>
              <a:tabLst/>
            </a:pPr>
            <a:r>
              <a:rPr lang="fr-FR" dirty="0">
                <a:solidFill>
                  <a:schemeClr val="accent2">
                    <a:lumMod val="50000"/>
                  </a:schemeClr>
                </a:solidFill>
              </a:rPr>
              <a:t>Les modalités d’inscription, de connexion, de déroulement des épreuves, ainsi que les dispositifs de lutte contre la fraude sont décrits dans un avis publié au B.O. </a:t>
            </a:r>
            <a:r>
              <a:rPr lang="fr-FR" b="0" dirty="0"/>
              <a:t>par l’administration. Le CIFMD informe les candidats de ces modalités et des conditions d’utilisation de la plate-forme d’examen dématérialisé.</a:t>
            </a:r>
          </a:p>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rPr>
              <a:t>L</a:t>
            </a:r>
            <a:r>
              <a:rPr lang="fr-FR" b="0" dirty="0"/>
              <a:t>es </a:t>
            </a:r>
            <a:r>
              <a:rPr lang="fr-FR" dirty="0">
                <a:solidFill>
                  <a:schemeClr val="accent2">
                    <a:lumMod val="50000"/>
                  </a:schemeClr>
                </a:solidFill>
              </a:rPr>
              <a:t>dates d’examens sont mises à disposition des candidats sur le site Internet du CIFMD </a:t>
            </a:r>
            <a:r>
              <a:rPr lang="fr-FR" b="0" dirty="0"/>
              <a:t>(</a:t>
            </a:r>
            <a:r>
              <a:rPr lang="fr-FR" b="0" dirty="0">
                <a:hlinkClick r:id="rId6"/>
              </a:rPr>
              <a:t>https://cifmd.org</a:t>
            </a:r>
            <a:r>
              <a:rPr lang="fr-FR" b="0" dirty="0"/>
              <a:t>) après leur approbation par l’administration.</a:t>
            </a:r>
          </a:p>
          <a:p>
            <a:pPr marL="0" marR="0" indent="0" algn="ctr" defTabSz="825500" rtl="0" fontAlgn="auto" latinLnBrk="0" hangingPunct="0">
              <a:lnSpc>
                <a:spcPct val="100000"/>
              </a:lnSpc>
              <a:spcBef>
                <a:spcPts val="0"/>
              </a:spcBef>
              <a:spcAft>
                <a:spcPts val="0"/>
              </a:spcAft>
              <a:buClrTx/>
              <a:buSzTx/>
              <a:buFontTx/>
              <a:buNone/>
              <a:tabLst/>
            </a:pPr>
            <a:r>
              <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rPr>
              <a:t>Les coûts de l’</a:t>
            </a:r>
            <a:r>
              <a:rPr lang="fr-FR" b="0" dirty="0"/>
              <a:t>examen initial et de l’examen de renouvellement sont fixés par l’organisme, après leur approbation par l’administration. »</a:t>
            </a:r>
            <a:endPar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5" name="Graphique 24" descr="Marteau d'officiel avec un remplissage uni">
            <a:extLst>
              <a:ext uri="{FF2B5EF4-FFF2-40B4-BE49-F238E27FC236}">
                <a16:creationId xmlns:a16="http://schemas.microsoft.com/office/drawing/2014/main" id="{3A61298D-FBCA-BE2D-9A09-FD28631DC0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75681" y="2667791"/>
            <a:ext cx="914400" cy="914400"/>
          </a:xfrm>
          <a:prstGeom prst="rect">
            <a:avLst/>
          </a:prstGeom>
        </p:spPr>
      </p:pic>
      <p:pic>
        <p:nvPicPr>
          <p:cNvPr id="11" name="Graphique 10" descr="Internet avec un remplissage uni">
            <a:extLst>
              <a:ext uri="{FF2B5EF4-FFF2-40B4-BE49-F238E27FC236}">
                <a16:creationId xmlns:a16="http://schemas.microsoft.com/office/drawing/2014/main" id="{56E516D8-5C71-154A-2DBE-4EA8113C6D4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714847" y="5451501"/>
            <a:ext cx="1108923" cy="1108923"/>
          </a:xfrm>
          <a:prstGeom prst="rect">
            <a:avLst/>
          </a:prstGeom>
        </p:spPr>
      </p:pic>
    </p:spTree>
    <p:extLst>
      <p:ext uri="{BB962C8B-B14F-4D97-AF65-F5344CB8AC3E}">
        <p14:creationId xmlns:p14="http://schemas.microsoft.com/office/powerpoint/2010/main" val="181049822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12</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619445"/>
            <a:ext cx="19624780" cy="100027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Obligation de formation – Article 3 Arr. 6 février 2019</a:t>
            </a:r>
            <a:endParaRPr sz="6000" dirty="0">
              <a:highlight>
                <a:srgbClr val="FFFF00"/>
              </a:highlight>
            </a:endParaRPr>
          </a:p>
        </p:txBody>
      </p:sp>
      <p:sp>
        <p:nvSpPr>
          <p:cNvPr id="27" name="CHAPITRE 01…">
            <a:extLst>
              <a:ext uri="{FF2B5EF4-FFF2-40B4-BE49-F238E27FC236}">
                <a16:creationId xmlns:a16="http://schemas.microsoft.com/office/drawing/2014/main" id="{E591501C-D95F-46FF-A65A-FE9E3941D683}"/>
              </a:ext>
            </a:extLst>
          </p:cNvPr>
          <p:cNvSpPr txBox="1"/>
          <p:nvPr/>
        </p:nvSpPr>
        <p:spPr>
          <a:xfrm>
            <a:off x="4047275" y="1953402"/>
            <a:ext cx="18716931" cy="630942"/>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lgn="l">
              <a:defRPr sz="6000" b="0">
                <a:solidFill>
                  <a:srgbClr val="0B418C"/>
                </a:solidFill>
                <a:latin typeface="Montserrat SemiBold"/>
                <a:ea typeface="Montserrat SemiBold"/>
                <a:cs typeface="Montserrat SemiBold"/>
                <a:sym typeface="Montserrat SemiBold"/>
              </a:defRPr>
            </a:pPr>
            <a:r>
              <a:rPr lang="fr-FR" sz="3600" dirty="0">
                <a:solidFill>
                  <a:srgbClr val="913434"/>
                </a:solidFill>
              </a:rPr>
              <a:t>Depuis le 1</a:t>
            </a:r>
            <a:r>
              <a:rPr lang="fr-FR" sz="3600" baseline="30000" dirty="0">
                <a:solidFill>
                  <a:srgbClr val="913434"/>
                </a:solidFill>
              </a:rPr>
              <a:t>er</a:t>
            </a:r>
            <a:r>
              <a:rPr lang="fr-FR" sz="3600" dirty="0">
                <a:solidFill>
                  <a:srgbClr val="913434"/>
                </a:solidFill>
              </a:rPr>
              <a:t> janvier 2022</a:t>
            </a:r>
            <a:endParaRPr sz="3600" dirty="0">
              <a:solidFill>
                <a:srgbClr val="913434"/>
              </a:solidFill>
            </a:endParaRPr>
          </a:p>
        </p:txBody>
      </p:sp>
      <p:sp>
        <p:nvSpPr>
          <p:cNvPr id="28" name="Lorem ipsum dolor sit amet, consectetuer adipiscing elit, sed diam Lorem ipsum dolor sit amet, consectetuer adipiscing elit, sed diam nonummy nibh euismod tincidunt ut laoreet dolore magna aliquam erat volutpat. Ut wisi enim ad minim veniam, quis nostrud">
            <a:extLst>
              <a:ext uri="{FF2B5EF4-FFF2-40B4-BE49-F238E27FC236}">
                <a16:creationId xmlns:a16="http://schemas.microsoft.com/office/drawing/2014/main" id="{BE8C3C34-E1BA-49A5-AC77-B92580FB13A4}"/>
              </a:ext>
            </a:extLst>
          </p:cNvPr>
          <p:cNvSpPr txBox="1"/>
          <p:nvPr/>
        </p:nvSpPr>
        <p:spPr>
          <a:xfrm>
            <a:off x="679129" y="7417391"/>
            <a:ext cx="23025742" cy="22313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0">
                <a:solidFill>
                  <a:srgbClr val="0B418C"/>
                </a:solidFill>
                <a:latin typeface="Montserrat SemiBold"/>
                <a:ea typeface="Montserrat SemiBold"/>
                <a:cs typeface="Montserrat SemiBold"/>
              </a:defRPr>
            </a:lvl1pPr>
          </a:lstStyle>
          <a:p>
            <a:pPr algn="just"/>
            <a:r>
              <a:rPr lang="fr-FR" sz="2800" b="1" dirty="0">
                <a:solidFill>
                  <a:schemeClr val="accent2">
                    <a:lumMod val="50000"/>
                  </a:schemeClr>
                </a:solidFill>
                <a:latin typeface="+mn-lt"/>
              </a:rPr>
              <a:t>Vérifications par le CIFMD de :</a:t>
            </a:r>
          </a:p>
          <a:p>
            <a:pPr marL="457200" lvl="2" indent="-457200" algn="just">
              <a:buFont typeface="Wingdings" panose="05000000000000000000" pitchFamily="2" charset="2"/>
              <a:buChar char="§"/>
            </a:pPr>
            <a:r>
              <a:rPr lang="fr-FR" b="0" dirty="0">
                <a:latin typeface="+mn-lt"/>
              </a:rPr>
              <a:t>La participation à une ou plusieurs formation(s) : attestation(s) de formation à déposer sur son espace candidat </a:t>
            </a:r>
            <a:r>
              <a:rPr lang="fr-FR" b="0" dirty="0">
                <a:solidFill>
                  <a:schemeClr val="accent6">
                    <a:lumMod val="50000"/>
                  </a:schemeClr>
                </a:solidFill>
                <a:latin typeface="+mn-lt"/>
              </a:rPr>
              <a:t>au plus tard 7 jours avant l’examen</a:t>
            </a:r>
            <a:endParaRPr lang="fr-FR" b="0" dirty="0">
              <a:latin typeface="+mn-lt"/>
            </a:endParaRPr>
          </a:p>
          <a:p>
            <a:pPr marL="457200" lvl="2" indent="-457200" algn="just">
              <a:buFont typeface="Wingdings" panose="05000000000000000000" pitchFamily="2" charset="2"/>
              <a:buChar char="§"/>
            </a:pPr>
            <a:r>
              <a:rPr lang="fr-FR" b="0" dirty="0">
                <a:latin typeface="+mn-lt"/>
              </a:rPr>
              <a:t>La recevabilité de la ou les formation(s) au regard des domaines couverts par celle(s)-ci et du périmètre du certificat choisi par le candidat à l’examen (initial et de renouvellement)</a:t>
            </a:r>
            <a:endParaRPr b="0" dirty="0">
              <a:latin typeface="+mn-lt"/>
            </a:endParaRPr>
          </a:p>
        </p:txBody>
      </p:sp>
      <p:grpSp>
        <p:nvGrpSpPr>
          <p:cNvPr id="26" name="Groupe 25">
            <a:extLst>
              <a:ext uri="{FF2B5EF4-FFF2-40B4-BE49-F238E27FC236}">
                <a16:creationId xmlns:a16="http://schemas.microsoft.com/office/drawing/2014/main" id="{009352F4-4A14-490D-AB25-6CBCBE730D4F}"/>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F3972B72-1059-4762-8618-31C8ABB3F867}"/>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C1ABB294-CAF8-48FF-91C5-1467A6A715DF}"/>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4D6ACC97-5DEE-4226-90BF-31A6F8C787BF}"/>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6CF0DE4F-A74C-4E5C-A750-F25D7DDBFDE0}"/>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4E27C12E-98F6-4CCA-8EAA-F833332A036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D7A81BDB-660F-4B19-92E2-D76019E5BC6D}"/>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DEE54FFF-92A6-4482-B31B-8ECD44106F69}"/>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22B58125-EE80-4F2E-8D86-43AC5C036CC9}"/>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131C8255-2F0B-4FA1-90A9-19147B1EF7E1}"/>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B5474D41-8747-4320-AA55-F2F765D134B9}"/>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82F0A746-047C-4215-A0A0-32F2D774CC68}"/>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66B2ECA5-24AC-4FD3-8310-C57413317896}"/>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FEE2E9C4-739F-4267-B89B-3958F5C1E21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6C93B047-8A7A-406D-AE04-89BF86EC09EE}"/>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46" name="Lorem ipsum dolor sit amet, consectetuer adipiscing elit, sed diam Lorem ipsum dolor sit amet, consectetuer adipiscing elit, sed diam nonummy nibh euismod tincidunt ut laoreet dolore magna aliquam erat volutpat. Ut wisi enim ad minim veniam, quis nostrud">
            <a:extLst>
              <a:ext uri="{FF2B5EF4-FFF2-40B4-BE49-F238E27FC236}">
                <a16:creationId xmlns:a16="http://schemas.microsoft.com/office/drawing/2014/main" id="{B9910DA3-0150-7C27-5958-6DD047A37101}"/>
              </a:ext>
            </a:extLst>
          </p:cNvPr>
          <p:cNvSpPr txBox="1"/>
          <p:nvPr/>
        </p:nvSpPr>
        <p:spPr>
          <a:xfrm>
            <a:off x="703237" y="3988930"/>
            <a:ext cx="23025742" cy="266226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4800" b="0">
                <a:solidFill>
                  <a:srgbClr val="0B418C"/>
                </a:solidFill>
                <a:latin typeface="Montserrat SemiBold"/>
                <a:ea typeface="Montserrat SemiBold"/>
                <a:cs typeface="Montserrat SemiBold"/>
              </a:defRPr>
            </a:lvl1pPr>
          </a:lstStyle>
          <a:p>
            <a:pPr algn="just"/>
            <a:r>
              <a:rPr lang="fr-FR" sz="2800" b="1" dirty="0">
                <a:solidFill>
                  <a:schemeClr val="accent2">
                    <a:lumMod val="50000"/>
                  </a:schemeClr>
                </a:solidFill>
                <a:latin typeface="+mn-lt"/>
              </a:rPr>
              <a:t>Critères de validité de la formation (nouvel article 3 à compter du 01/01/2023)</a:t>
            </a:r>
          </a:p>
          <a:p>
            <a:pPr marL="457200" lvl="2" indent="-457200" algn="just">
              <a:buFont typeface="Wingdings" panose="05000000000000000000" pitchFamily="2" charset="2"/>
              <a:buChar char="§"/>
            </a:pPr>
            <a:r>
              <a:rPr lang="fr-FR" b="0" dirty="0">
                <a:latin typeface="+mn-lt"/>
              </a:rPr>
              <a:t>La formation porte sur les </a:t>
            </a:r>
            <a:r>
              <a:rPr lang="fr-FR" b="0" dirty="0">
                <a:solidFill>
                  <a:schemeClr val="accent6">
                    <a:lumMod val="50000"/>
                  </a:schemeClr>
                </a:solidFill>
                <a:latin typeface="+mn-lt"/>
              </a:rPr>
              <a:t>versions des Règlements applicables au moment du passage de l’examen par le candidat</a:t>
            </a:r>
          </a:p>
          <a:p>
            <a:pPr marL="457200" lvl="2" indent="-457200" algn="just">
              <a:buFont typeface="Wingdings" panose="05000000000000000000" pitchFamily="2" charset="2"/>
              <a:buChar char="§"/>
            </a:pPr>
            <a:r>
              <a:rPr lang="fr-FR" b="0" dirty="0">
                <a:latin typeface="+mn-lt"/>
              </a:rPr>
              <a:t>Délivrance de l’attestation par un organisme de formation certifié </a:t>
            </a:r>
            <a:r>
              <a:rPr lang="fr-FR" b="0" dirty="0">
                <a:solidFill>
                  <a:schemeClr val="accent6">
                    <a:lumMod val="50000"/>
                  </a:schemeClr>
                </a:solidFill>
                <a:latin typeface="+mn-lt"/>
              </a:rPr>
              <a:t>OU</a:t>
            </a:r>
            <a:r>
              <a:rPr lang="fr-FR" b="0" dirty="0">
                <a:latin typeface="+mn-lt"/>
              </a:rPr>
              <a:t> l’employeur dans le cadre d’un programme de formation interne (preuves à l’appui)</a:t>
            </a:r>
          </a:p>
          <a:p>
            <a:pPr marL="457200" lvl="2" indent="-457200" algn="just">
              <a:buFont typeface="Wingdings" panose="05000000000000000000" pitchFamily="2" charset="2"/>
              <a:buChar char="§"/>
            </a:pPr>
            <a:r>
              <a:rPr lang="fr-FR" b="0" dirty="0">
                <a:latin typeface="+mn-lt"/>
              </a:rPr>
              <a:t>Attestation mentionne les </a:t>
            </a:r>
            <a:r>
              <a:rPr lang="fr-FR" b="0" dirty="0">
                <a:solidFill>
                  <a:schemeClr val="accent6">
                    <a:lumMod val="50000"/>
                  </a:schemeClr>
                </a:solidFill>
                <a:latin typeface="+mn-lt"/>
              </a:rPr>
              <a:t>domaines couverts par la formation </a:t>
            </a:r>
            <a:r>
              <a:rPr lang="fr-FR" b="0" dirty="0">
                <a:latin typeface="+mn-lt"/>
              </a:rPr>
              <a:t>(devant correspondre au périmètre du certificat présenté) et les </a:t>
            </a:r>
            <a:r>
              <a:rPr lang="fr-FR" b="0" dirty="0">
                <a:solidFill>
                  <a:schemeClr val="accent6">
                    <a:lumMod val="50000"/>
                  </a:schemeClr>
                </a:solidFill>
                <a:latin typeface="+mn-lt"/>
              </a:rPr>
              <a:t>dates </a:t>
            </a:r>
            <a:r>
              <a:rPr lang="fr-FR" b="0" dirty="0">
                <a:latin typeface="+mn-lt"/>
              </a:rPr>
              <a:t>auxquelles elle s’est déroulée</a:t>
            </a:r>
            <a:endParaRPr b="0" dirty="0">
              <a:latin typeface="+mn-lt"/>
            </a:endParaRPr>
          </a:p>
        </p:txBody>
      </p:sp>
    </p:spTree>
    <p:extLst>
      <p:ext uri="{BB962C8B-B14F-4D97-AF65-F5344CB8AC3E}">
        <p14:creationId xmlns:p14="http://schemas.microsoft.com/office/powerpoint/2010/main" val="13084006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13</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619445"/>
            <a:ext cx="19624780" cy="192360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Rappel des points importants pour la réussite de l’examen dématérialisé</a:t>
            </a:r>
            <a:endParaRPr sz="6000" dirty="0"/>
          </a:p>
        </p:txBody>
      </p:sp>
      <p:grpSp>
        <p:nvGrpSpPr>
          <p:cNvPr id="28" name="Groupe 27">
            <a:extLst>
              <a:ext uri="{FF2B5EF4-FFF2-40B4-BE49-F238E27FC236}">
                <a16:creationId xmlns:a16="http://schemas.microsoft.com/office/drawing/2014/main" id="{44760D6A-3A62-4B29-A39F-34CC93A1FC88}"/>
              </a:ext>
            </a:extLst>
          </p:cNvPr>
          <p:cNvGrpSpPr/>
          <p:nvPr/>
        </p:nvGrpSpPr>
        <p:grpSpPr>
          <a:xfrm>
            <a:off x="622131" y="619445"/>
            <a:ext cx="2380141" cy="2417410"/>
            <a:chOff x="3243410" y="9749368"/>
            <a:chExt cx="2380141" cy="2417410"/>
          </a:xfrm>
        </p:grpSpPr>
        <p:sp>
          <p:nvSpPr>
            <p:cNvPr id="31" name="Rectangle">
              <a:extLst>
                <a:ext uri="{FF2B5EF4-FFF2-40B4-BE49-F238E27FC236}">
                  <a16:creationId xmlns:a16="http://schemas.microsoft.com/office/drawing/2014/main" id="{DFF3AB0C-9FF2-4018-A24A-34BB9AB78DC5}"/>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2" name="Groupe 31">
              <a:extLst>
                <a:ext uri="{FF2B5EF4-FFF2-40B4-BE49-F238E27FC236}">
                  <a16:creationId xmlns:a16="http://schemas.microsoft.com/office/drawing/2014/main" id="{C380B235-7B94-481F-8CAB-E19382EDF779}"/>
                </a:ext>
              </a:extLst>
            </p:cNvPr>
            <p:cNvGrpSpPr/>
            <p:nvPr/>
          </p:nvGrpSpPr>
          <p:grpSpPr>
            <a:xfrm>
              <a:off x="3243410" y="9749368"/>
              <a:ext cx="2380141" cy="2417410"/>
              <a:chOff x="3243410" y="9749368"/>
              <a:chExt cx="2380141" cy="2417410"/>
            </a:xfrm>
          </p:grpSpPr>
          <p:grpSp>
            <p:nvGrpSpPr>
              <p:cNvPr id="33" name="Groupe 32">
                <a:extLst>
                  <a:ext uri="{FF2B5EF4-FFF2-40B4-BE49-F238E27FC236}">
                    <a16:creationId xmlns:a16="http://schemas.microsoft.com/office/drawing/2014/main" id="{D23ABC92-AD39-4A97-ACE4-3EBDC63E43D4}"/>
                  </a:ext>
                </a:extLst>
              </p:cNvPr>
              <p:cNvGrpSpPr/>
              <p:nvPr/>
            </p:nvGrpSpPr>
            <p:grpSpPr>
              <a:xfrm>
                <a:off x="3243410" y="10462048"/>
                <a:ext cx="951603" cy="976874"/>
                <a:chOff x="3236929" y="10533565"/>
                <a:chExt cx="951603" cy="976874"/>
              </a:xfrm>
            </p:grpSpPr>
            <p:sp>
              <p:nvSpPr>
                <p:cNvPr id="43" name="Rectangle">
                  <a:extLst>
                    <a:ext uri="{FF2B5EF4-FFF2-40B4-BE49-F238E27FC236}">
                      <a16:creationId xmlns:a16="http://schemas.microsoft.com/office/drawing/2014/main" id="{A8A68398-8A6F-496C-B728-384AFB59A8E5}"/>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4" name="CIFMD-picto-bateau-Grand.png" descr="CIFMD-picto-bateau-Grand.png">
                  <a:extLst>
                    <a:ext uri="{FF2B5EF4-FFF2-40B4-BE49-F238E27FC236}">
                      <a16:creationId xmlns:a16="http://schemas.microsoft.com/office/drawing/2014/main" id="{0633BEE7-4C39-4209-B74E-E9C60C2A9F19}"/>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4" name="Groupe 33">
                <a:extLst>
                  <a:ext uri="{FF2B5EF4-FFF2-40B4-BE49-F238E27FC236}">
                    <a16:creationId xmlns:a16="http://schemas.microsoft.com/office/drawing/2014/main" id="{B06CD379-C3E3-4711-B47C-7769117570AF}"/>
                  </a:ext>
                </a:extLst>
              </p:cNvPr>
              <p:cNvGrpSpPr/>
              <p:nvPr/>
            </p:nvGrpSpPr>
            <p:grpSpPr>
              <a:xfrm>
                <a:off x="3955568" y="9749368"/>
                <a:ext cx="951603" cy="976875"/>
                <a:chOff x="3955568" y="9749368"/>
                <a:chExt cx="951603" cy="976875"/>
              </a:xfrm>
            </p:grpSpPr>
            <p:sp>
              <p:nvSpPr>
                <p:cNvPr id="41" name="Rectangle">
                  <a:extLst>
                    <a:ext uri="{FF2B5EF4-FFF2-40B4-BE49-F238E27FC236}">
                      <a16:creationId xmlns:a16="http://schemas.microsoft.com/office/drawing/2014/main" id="{FEDBF0A6-AF9D-47F5-AC73-5D3BCCC5BBDE}"/>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2" name="CIFMD-picto-camion-Grand.png" descr="CIFMD-picto-camion-Grand.png">
                  <a:extLst>
                    <a:ext uri="{FF2B5EF4-FFF2-40B4-BE49-F238E27FC236}">
                      <a16:creationId xmlns:a16="http://schemas.microsoft.com/office/drawing/2014/main" id="{038C2B15-79E8-4E33-8481-0CF4C3F15E86}"/>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5" name="Groupe 34">
                <a:extLst>
                  <a:ext uri="{FF2B5EF4-FFF2-40B4-BE49-F238E27FC236}">
                    <a16:creationId xmlns:a16="http://schemas.microsoft.com/office/drawing/2014/main" id="{5564B9D9-DA6C-41FF-A753-E11E9448B74F}"/>
                  </a:ext>
                </a:extLst>
              </p:cNvPr>
              <p:cNvGrpSpPr/>
              <p:nvPr/>
            </p:nvGrpSpPr>
            <p:grpSpPr>
              <a:xfrm>
                <a:off x="4671948" y="10485774"/>
                <a:ext cx="951603" cy="976875"/>
                <a:chOff x="4664328" y="10507323"/>
                <a:chExt cx="951603" cy="976875"/>
              </a:xfrm>
            </p:grpSpPr>
            <p:sp>
              <p:nvSpPr>
                <p:cNvPr id="39" name="Rectangle">
                  <a:extLst>
                    <a:ext uri="{FF2B5EF4-FFF2-40B4-BE49-F238E27FC236}">
                      <a16:creationId xmlns:a16="http://schemas.microsoft.com/office/drawing/2014/main" id="{CEEBE678-6D2F-41E0-BA4A-7E244CC30BE8}"/>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0" name="CIFMD-picto-train-Grand.png" descr="CIFMD-picto-train-Grand.png">
                  <a:extLst>
                    <a:ext uri="{FF2B5EF4-FFF2-40B4-BE49-F238E27FC236}">
                      <a16:creationId xmlns:a16="http://schemas.microsoft.com/office/drawing/2014/main" id="{54D3EC10-8EA1-471F-84A2-C94724D604C3}"/>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6" name="Groupe 35">
                <a:extLst>
                  <a:ext uri="{FF2B5EF4-FFF2-40B4-BE49-F238E27FC236}">
                    <a16:creationId xmlns:a16="http://schemas.microsoft.com/office/drawing/2014/main" id="{4B48D16E-78BB-41AF-9714-F0A4D4AA337A}"/>
                  </a:ext>
                </a:extLst>
              </p:cNvPr>
              <p:cNvGrpSpPr/>
              <p:nvPr/>
            </p:nvGrpSpPr>
            <p:grpSpPr>
              <a:xfrm>
                <a:off x="3967843" y="11189904"/>
                <a:ext cx="951603" cy="976874"/>
                <a:chOff x="3967844" y="11155067"/>
                <a:chExt cx="951603" cy="976874"/>
              </a:xfrm>
            </p:grpSpPr>
            <p:sp>
              <p:nvSpPr>
                <p:cNvPr id="37" name="Rectangle">
                  <a:extLst>
                    <a:ext uri="{FF2B5EF4-FFF2-40B4-BE49-F238E27FC236}">
                      <a16:creationId xmlns:a16="http://schemas.microsoft.com/office/drawing/2014/main" id="{423F2CAB-4C5C-450A-B900-4B9E06611B08}"/>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8" name="CIFMD-ecriture-HD.png" descr="CIFMD-ecriture-HD.png">
                  <a:extLst>
                    <a:ext uri="{FF2B5EF4-FFF2-40B4-BE49-F238E27FC236}">
                      <a16:creationId xmlns:a16="http://schemas.microsoft.com/office/drawing/2014/main" id="{0BC35B41-1695-4090-A428-0D44A655410F}"/>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8" name="ZoneTexte 7">
            <a:extLst>
              <a:ext uri="{FF2B5EF4-FFF2-40B4-BE49-F238E27FC236}">
                <a16:creationId xmlns:a16="http://schemas.microsoft.com/office/drawing/2014/main" id="{E73834EF-09E6-42E6-90C9-C80BEC589361}"/>
              </a:ext>
            </a:extLst>
          </p:cNvPr>
          <p:cNvSpPr txBox="1"/>
          <p:nvPr/>
        </p:nvSpPr>
        <p:spPr>
          <a:xfrm>
            <a:off x="1057168" y="4323769"/>
            <a:ext cx="22365766" cy="567847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accent6">
                    <a:lumMod val="50000"/>
                  </a:schemeClr>
                </a:solidFill>
              </a:rPr>
              <a:t>Pour le CIFMD :</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solidFill>
                  <a:srgbClr val="63959D"/>
                </a:solidFill>
              </a:rPr>
              <a:t>Validation des conditions d’examen de chaque candidat avec le test obligatoire préalable + dépôt attestation de formation</a:t>
            </a:r>
          </a:p>
          <a:p>
            <a:pPr marL="0" marR="0" indent="0" algn="l" defTabSz="825500" rtl="0" fontAlgn="auto" latinLnBrk="0" hangingPunct="0">
              <a:lnSpc>
                <a:spcPct val="100000"/>
              </a:lnSpc>
              <a:spcBef>
                <a:spcPts val="0"/>
              </a:spcBef>
              <a:spcAft>
                <a:spcPts val="0"/>
              </a:spcAft>
              <a:buClrTx/>
              <a:buSzTx/>
              <a:buFontTx/>
              <a:buNone/>
              <a:tabLst/>
            </a:pPr>
            <a:endParaRPr lang="fr-FR" dirty="0"/>
          </a:p>
          <a:p>
            <a:pPr marL="0" marR="0" indent="0" algn="l" defTabSz="825500" rtl="0" fontAlgn="auto" latinLnBrk="0" hangingPunct="0">
              <a:lnSpc>
                <a:spcPct val="100000"/>
              </a:lnSpc>
              <a:spcBef>
                <a:spcPts val="0"/>
              </a:spcBef>
              <a:spcAft>
                <a:spcPts val="0"/>
              </a:spcAft>
              <a:buClrTx/>
              <a:buSzTx/>
              <a:buFontTx/>
              <a:buNone/>
              <a:tabLst/>
            </a:pPr>
            <a:endParaRPr lang="fr-FR" dirty="0"/>
          </a:p>
          <a:p>
            <a:pPr marL="0" marR="0" indent="0" algn="l" defTabSz="825500" rtl="0" fontAlgn="auto" latinLnBrk="0" hangingPunct="0">
              <a:lnSpc>
                <a:spcPct val="100000"/>
              </a:lnSpc>
              <a:spcBef>
                <a:spcPts val="0"/>
              </a:spcBef>
              <a:spcAft>
                <a:spcPts val="0"/>
              </a:spcAft>
              <a:buClrTx/>
              <a:buSzTx/>
              <a:buFontTx/>
              <a:buNone/>
              <a:tabLst/>
            </a:pPr>
            <a:r>
              <a:rPr lang="fr-FR" dirty="0">
                <a:solidFill>
                  <a:schemeClr val="accent6">
                    <a:lumMod val="50000"/>
                  </a:schemeClr>
                </a:solidFill>
              </a:rPr>
              <a:t>Pour les candidats à l’examen :</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Bien préparer à l’avance son environnement / infrastructure matérielle et veiller à se faire assister dans le cas des PC professionnels </a:t>
            </a:r>
            <a:endParaRPr lang="fr-FR" dirty="0">
              <a:solidFill>
                <a:schemeClr val="accent2">
                  <a:lumMod val="50000"/>
                </a:schemeClr>
              </a:solidFill>
            </a:endParaRP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Bien lire les modalités de préparation et de connexion</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t>Si possible, ne RIEN changer entre les conditions du test </a:t>
            </a:r>
            <a:r>
              <a:rPr lang="fr-FR" dirty="0">
                <a:solidFill>
                  <a:schemeClr val="accent6">
                    <a:lumMod val="50000"/>
                  </a:schemeClr>
                </a:solidFill>
              </a:rPr>
              <a:t>validées</a:t>
            </a:r>
            <a:r>
              <a:rPr lang="fr-FR" dirty="0"/>
              <a:t> et celles du jour de l’examen (ni lieu, ni type de connexion, ni PC, etc.)</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Procéder de la même façon le jour de l’examen</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t>Se référer au </a:t>
            </a:r>
            <a:r>
              <a:rPr lang="fr-FR" dirty="0">
                <a:solidFill>
                  <a:srgbClr val="517A81"/>
                </a:solidFill>
              </a:rPr>
              <a:t>site internet du CIFMD</a:t>
            </a:r>
            <a:r>
              <a:rPr lang="fr-FR" dirty="0"/>
              <a:t>, mis à jour régulièrement (notamment la FAQ)</a:t>
            </a:r>
            <a:endParaRPr lang="fr-FR" dirty="0">
              <a:solidFill>
                <a:srgbClr val="517A81"/>
              </a:solidFill>
            </a:endParaRP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15072784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14</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764599"/>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Le certificat de CSTMD</a:t>
            </a:r>
            <a:endParaRPr sz="6000" dirty="0"/>
          </a:p>
        </p:txBody>
      </p:sp>
      <p:grpSp>
        <p:nvGrpSpPr>
          <p:cNvPr id="26" name="Groupe 25">
            <a:extLst>
              <a:ext uri="{FF2B5EF4-FFF2-40B4-BE49-F238E27FC236}">
                <a16:creationId xmlns:a16="http://schemas.microsoft.com/office/drawing/2014/main" id="{009352F4-4A14-490D-AB25-6CBCBE730D4F}"/>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F3972B72-1059-4762-8618-31C8ABB3F867}"/>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C1ABB294-CAF8-48FF-91C5-1467A6A715DF}"/>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4D6ACC97-5DEE-4226-90BF-31A6F8C787BF}"/>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6CF0DE4F-A74C-4E5C-A750-F25D7DDBFDE0}"/>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4E27C12E-98F6-4CCA-8EAA-F833332A036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D7A81BDB-660F-4B19-92E2-D76019E5BC6D}"/>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DEE54FFF-92A6-4482-B31B-8ECD44106F69}"/>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22B58125-EE80-4F2E-8D86-43AC5C036CC9}"/>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131C8255-2F0B-4FA1-90A9-19147B1EF7E1}"/>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B5474D41-8747-4320-AA55-F2F765D134B9}"/>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82F0A746-047C-4215-A0A0-32F2D774CC68}"/>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66B2ECA5-24AC-4FD3-8310-C57413317896}"/>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FEE2E9C4-739F-4267-B89B-3958F5C1E21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6C93B047-8A7A-406D-AE04-89BF86EC09EE}"/>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6" name="ZoneTexte 5">
            <a:extLst>
              <a:ext uri="{FF2B5EF4-FFF2-40B4-BE49-F238E27FC236}">
                <a16:creationId xmlns:a16="http://schemas.microsoft.com/office/drawing/2014/main" id="{65C87197-7DBF-4D49-90E0-8F4A370E7794}"/>
              </a:ext>
            </a:extLst>
          </p:cNvPr>
          <p:cNvSpPr txBox="1"/>
          <p:nvPr/>
        </p:nvSpPr>
        <p:spPr>
          <a:xfrm>
            <a:off x="416112" y="3945237"/>
            <a:ext cx="14244635" cy="309315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457200" indent="-457200" algn="l">
              <a:buFont typeface="Arial" panose="020B0604020202020204" pitchFamily="34" charset="0"/>
              <a:buChar char="•"/>
            </a:pPr>
            <a:r>
              <a:rPr kumimoji="0" lang="fr-FR" sz="2800" b="0" i="0" u="none" strike="noStrike" cap="none" spc="0" normalizeH="0" baseline="0" dirty="0">
                <a:ln>
                  <a:noFill/>
                </a:ln>
                <a:solidFill>
                  <a:schemeClr val="accent6">
                    <a:lumMod val="50000"/>
                  </a:schemeClr>
                </a:solidFill>
                <a:effectLst/>
                <a:uFillTx/>
                <a:latin typeface="Helvetica Neue"/>
                <a:ea typeface="Helvetica Neue"/>
                <a:cs typeface="Helvetica Neue"/>
                <a:sym typeface="Wingdings" panose="05000000000000000000" pitchFamily="2" charset="2"/>
              </a:rPr>
              <a:t>Nouveau modèle </a:t>
            </a:r>
            <a:r>
              <a:rPr kumimoji="0" lang="fr-FR" sz="2800" b="0" i="0" u="none" strike="noStrike" cap="none" spc="0" normalizeH="0" baseline="0" dirty="0">
                <a:ln>
                  <a:noFill/>
                </a:ln>
                <a:solidFill>
                  <a:srgbClr val="000000"/>
                </a:solidFill>
                <a:effectLst/>
                <a:uFillTx/>
                <a:latin typeface="Helvetica Neue"/>
                <a:ea typeface="Helvetica Neue"/>
                <a:cs typeface="Helvetica Neue"/>
                <a:sym typeface="Wingdings" panose="05000000000000000000" pitchFamily="2" charset="2"/>
              </a:rPr>
              <a:t>depuis octobre 2021 avec </a:t>
            </a:r>
            <a:r>
              <a:rPr kumimoji="0" lang="fr-FR" sz="2800" b="0" i="0" u="none" strike="noStrike" cap="none" spc="0" normalizeH="0" baseline="0" dirty="0">
                <a:ln>
                  <a:noFill/>
                </a:ln>
                <a:solidFill>
                  <a:schemeClr val="accent6">
                    <a:lumMod val="50000"/>
                  </a:schemeClr>
                </a:solidFill>
                <a:effectLst/>
                <a:uFillTx/>
                <a:latin typeface="Helvetica Neue"/>
                <a:ea typeface="Helvetica Neue"/>
                <a:cs typeface="Helvetica Neue"/>
                <a:sym typeface="Wingdings" panose="05000000000000000000" pitchFamily="2" charset="2"/>
              </a:rPr>
              <a:t>signature électronique authentifiée</a:t>
            </a:r>
            <a:endParaRPr kumimoji="0" lang="fr-FR" sz="2800" b="0" i="0" u="none" strike="noStrike" cap="none" spc="0" normalizeH="0" baseline="0" dirty="0">
              <a:ln>
                <a:noFill/>
              </a:ln>
              <a:solidFill>
                <a:srgbClr val="000000"/>
              </a:solidFill>
              <a:effectLst/>
              <a:uFillTx/>
              <a:latin typeface="Helvetica Neue"/>
              <a:ea typeface="Helvetica Neue"/>
              <a:cs typeface="Helvetica Neue"/>
              <a:sym typeface="Wingdings" panose="05000000000000000000" pitchFamily="2" charset="2"/>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b="0" dirty="0"/>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b="0" dirty="0"/>
              <a:t>Mise à disposition du certificat signé uniquement sur l’espace candidat personnel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fr-FR" b="0" dirty="0"/>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b="0" dirty="0"/>
              <a:t>Depuis début 2022, affectation d’un nouveau numéro de certificat en cas de renouvellement (à l’identique, regroupement, réduction)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fr-FR" sz="28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CHAPITRE 01…">
            <a:extLst>
              <a:ext uri="{FF2B5EF4-FFF2-40B4-BE49-F238E27FC236}">
                <a16:creationId xmlns:a16="http://schemas.microsoft.com/office/drawing/2014/main" id="{85826E67-AA97-47E4-AEA8-7254F05455B9}"/>
              </a:ext>
            </a:extLst>
          </p:cNvPr>
          <p:cNvSpPr txBox="1"/>
          <p:nvPr/>
        </p:nvSpPr>
        <p:spPr>
          <a:xfrm>
            <a:off x="4085882" y="1878815"/>
            <a:ext cx="18678324" cy="6924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lgn="l">
              <a:defRPr sz="6000" b="0">
                <a:solidFill>
                  <a:srgbClr val="0B418C"/>
                </a:solidFill>
                <a:latin typeface="Montserrat SemiBold"/>
                <a:ea typeface="Montserrat SemiBold"/>
                <a:cs typeface="Montserrat SemiBold"/>
                <a:sym typeface="Montserrat SemiBold"/>
              </a:defRPr>
            </a:pPr>
            <a:r>
              <a:rPr lang="fr-FR" sz="4000" dirty="0">
                <a:solidFill>
                  <a:schemeClr val="accent2">
                    <a:lumMod val="50000"/>
                  </a:schemeClr>
                </a:solidFill>
                <a:latin typeface="+mj-lt"/>
                <a:cs typeface="+mj-cs"/>
              </a:rPr>
              <a:t>Nouveautés</a:t>
            </a:r>
            <a:endParaRPr sz="4000" dirty="0">
              <a:solidFill>
                <a:schemeClr val="accent2">
                  <a:lumMod val="50000"/>
                </a:schemeClr>
              </a:solidFill>
              <a:latin typeface="+mj-lt"/>
              <a:cs typeface="+mj-cs"/>
            </a:endParaRPr>
          </a:p>
        </p:txBody>
      </p:sp>
      <p:pic>
        <p:nvPicPr>
          <p:cNvPr id="10" name="Image 9">
            <a:extLst>
              <a:ext uri="{FF2B5EF4-FFF2-40B4-BE49-F238E27FC236}">
                <a16:creationId xmlns:a16="http://schemas.microsoft.com/office/drawing/2014/main" id="{0C47DA5F-4ECE-4B91-9C43-40BB20A05E77}"/>
              </a:ext>
            </a:extLst>
          </p:cNvPr>
          <p:cNvPicPr>
            <a:picLocks noChangeAspect="1"/>
          </p:cNvPicPr>
          <p:nvPr/>
        </p:nvPicPr>
        <p:blipFill>
          <a:blip r:embed="rId6"/>
          <a:stretch>
            <a:fillRect/>
          </a:stretch>
        </p:blipFill>
        <p:spPr>
          <a:xfrm>
            <a:off x="16389994" y="1450698"/>
            <a:ext cx="7499257" cy="10600802"/>
          </a:xfrm>
          <a:prstGeom prst="rect">
            <a:avLst/>
          </a:prstGeom>
        </p:spPr>
      </p:pic>
      <p:sp>
        <p:nvSpPr>
          <p:cNvPr id="25" name="ZoneTexte 24">
            <a:extLst>
              <a:ext uri="{FF2B5EF4-FFF2-40B4-BE49-F238E27FC236}">
                <a16:creationId xmlns:a16="http://schemas.microsoft.com/office/drawing/2014/main" id="{5980A156-A08A-2314-0DFB-440C1AA4C591}"/>
              </a:ext>
            </a:extLst>
          </p:cNvPr>
          <p:cNvSpPr txBox="1"/>
          <p:nvPr/>
        </p:nvSpPr>
        <p:spPr>
          <a:xfrm>
            <a:off x="494749" y="8340401"/>
            <a:ext cx="13745034" cy="138499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b="0" dirty="0"/>
              <a:t>Règle d’extension de certificat : application du 1.8.3.19 depuis le 1</a:t>
            </a:r>
            <a:r>
              <a:rPr lang="fr-FR" b="0" baseline="30000" dirty="0"/>
              <a:t>er</a:t>
            </a:r>
            <a:r>
              <a:rPr lang="fr-FR" b="0" dirty="0"/>
              <a:t> janvier 2022</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fr-FR" b="0" dirty="0"/>
              <a:t>Certificats multiples existants au 31/12/2021 : à partir de 2023, à la première échéance, fusion obligatoire</a:t>
            </a:r>
          </a:p>
        </p:txBody>
      </p:sp>
      <p:sp>
        <p:nvSpPr>
          <p:cNvPr id="8" name="ZoneTexte 7">
            <a:extLst>
              <a:ext uri="{FF2B5EF4-FFF2-40B4-BE49-F238E27FC236}">
                <a16:creationId xmlns:a16="http://schemas.microsoft.com/office/drawing/2014/main" id="{3C082DF3-457E-1A94-D524-386DC055E83E}"/>
              </a:ext>
            </a:extLst>
          </p:cNvPr>
          <p:cNvSpPr txBox="1"/>
          <p:nvPr/>
        </p:nvSpPr>
        <p:spPr>
          <a:xfrm>
            <a:off x="592405" y="7538475"/>
            <a:ext cx="7499257" cy="51490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Autres aspects</a:t>
            </a:r>
          </a:p>
        </p:txBody>
      </p:sp>
    </p:spTree>
    <p:extLst>
      <p:ext uri="{BB962C8B-B14F-4D97-AF65-F5344CB8AC3E}">
        <p14:creationId xmlns:p14="http://schemas.microsoft.com/office/powerpoint/2010/main" val="280944114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1262320"/>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1250523"/>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a:t>15</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1479736"/>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grpSp>
        <p:nvGrpSpPr>
          <p:cNvPr id="25" name="Groupe 24">
            <a:extLst>
              <a:ext uri="{FF2B5EF4-FFF2-40B4-BE49-F238E27FC236}">
                <a16:creationId xmlns:a16="http://schemas.microsoft.com/office/drawing/2014/main" id="{3185A952-6913-4130-9D99-0562A2E2C2AB}"/>
              </a:ext>
            </a:extLst>
          </p:cNvPr>
          <p:cNvGrpSpPr/>
          <p:nvPr/>
        </p:nvGrpSpPr>
        <p:grpSpPr>
          <a:xfrm>
            <a:off x="633510" y="606540"/>
            <a:ext cx="2384677" cy="2424946"/>
            <a:chOff x="3246081" y="9741832"/>
            <a:chExt cx="2384677" cy="2424946"/>
          </a:xfrm>
        </p:grpSpPr>
        <p:sp>
          <p:nvSpPr>
            <p:cNvPr id="11" name="Rectangle">
              <a:extLst>
                <a:ext uri="{FF2B5EF4-FFF2-40B4-BE49-F238E27FC236}">
                  <a16:creationId xmlns:a16="http://schemas.microsoft.com/office/drawing/2014/main" id="{CA8E6CA3-2B43-42BA-9513-49E93D7706C1}"/>
                </a:ext>
              </a:extLst>
            </p:cNvPr>
            <p:cNvSpPr/>
            <p:nvPr/>
          </p:nvSpPr>
          <p:spPr>
            <a:xfrm rot="18900000">
              <a:off x="3364841" y="9835334"/>
              <a:ext cx="2157605" cy="2230302"/>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24" name="Groupe 23">
              <a:extLst>
                <a:ext uri="{FF2B5EF4-FFF2-40B4-BE49-F238E27FC236}">
                  <a16:creationId xmlns:a16="http://schemas.microsoft.com/office/drawing/2014/main" id="{6ADADD1B-7DFB-4EAE-8564-217D0A537F77}"/>
                </a:ext>
              </a:extLst>
            </p:cNvPr>
            <p:cNvGrpSpPr/>
            <p:nvPr/>
          </p:nvGrpSpPr>
          <p:grpSpPr>
            <a:xfrm>
              <a:off x="3246081" y="9741832"/>
              <a:ext cx="2384677" cy="2424946"/>
              <a:chOff x="3246081" y="9741832"/>
              <a:chExt cx="2384677" cy="2424946"/>
            </a:xfrm>
          </p:grpSpPr>
          <p:grpSp>
            <p:nvGrpSpPr>
              <p:cNvPr id="23" name="Groupe 22">
                <a:extLst>
                  <a:ext uri="{FF2B5EF4-FFF2-40B4-BE49-F238E27FC236}">
                    <a16:creationId xmlns:a16="http://schemas.microsoft.com/office/drawing/2014/main" id="{72702D80-0730-451A-8521-DC70B47BC515}"/>
                  </a:ext>
                </a:extLst>
              </p:cNvPr>
              <p:cNvGrpSpPr/>
              <p:nvPr/>
            </p:nvGrpSpPr>
            <p:grpSpPr>
              <a:xfrm>
                <a:off x="3246081" y="10446618"/>
                <a:ext cx="951603" cy="976874"/>
                <a:chOff x="3239600" y="10518135"/>
                <a:chExt cx="951603" cy="976874"/>
              </a:xfrm>
            </p:grpSpPr>
            <p:sp>
              <p:nvSpPr>
                <p:cNvPr id="13" name="Rectangle">
                  <a:extLst>
                    <a:ext uri="{FF2B5EF4-FFF2-40B4-BE49-F238E27FC236}">
                      <a16:creationId xmlns:a16="http://schemas.microsoft.com/office/drawing/2014/main" id="{48979878-6A7F-42C6-9171-707EB8241F82}"/>
                    </a:ext>
                  </a:extLst>
                </p:cNvPr>
                <p:cNvSpPr/>
                <p:nvPr/>
              </p:nvSpPr>
              <p:spPr>
                <a:xfrm rot="18900000">
                  <a:off x="3239600" y="1051813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7" name="CIFMD-picto-bateau-Grand.png" descr="CIFMD-picto-bateau-Grand.png">
                  <a:extLst>
                    <a:ext uri="{FF2B5EF4-FFF2-40B4-BE49-F238E27FC236}">
                      <a16:creationId xmlns:a16="http://schemas.microsoft.com/office/drawing/2014/main" id="{720FC625-9D61-4898-93A9-D2B45047EBF9}"/>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7" name="Groupe 6">
                <a:extLst>
                  <a:ext uri="{FF2B5EF4-FFF2-40B4-BE49-F238E27FC236}">
                    <a16:creationId xmlns:a16="http://schemas.microsoft.com/office/drawing/2014/main" id="{88624319-D762-4BA7-A4E1-96397E6314AF}"/>
                  </a:ext>
                </a:extLst>
              </p:cNvPr>
              <p:cNvGrpSpPr/>
              <p:nvPr/>
            </p:nvGrpSpPr>
            <p:grpSpPr>
              <a:xfrm>
                <a:off x="3967844" y="9741832"/>
                <a:ext cx="951603" cy="976875"/>
                <a:chOff x="3967844" y="9741832"/>
                <a:chExt cx="951603" cy="976875"/>
              </a:xfrm>
            </p:grpSpPr>
            <p:sp>
              <p:nvSpPr>
                <p:cNvPr id="15" name="Rectangle">
                  <a:extLst>
                    <a:ext uri="{FF2B5EF4-FFF2-40B4-BE49-F238E27FC236}">
                      <a16:creationId xmlns:a16="http://schemas.microsoft.com/office/drawing/2014/main" id="{D3F4FA71-1DC2-410C-9B87-76A97A61FA80}"/>
                    </a:ext>
                  </a:extLst>
                </p:cNvPr>
                <p:cNvSpPr/>
                <p:nvPr/>
              </p:nvSpPr>
              <p:spPr>
                <a:xfrm rot="18900000">
                  <a:off x="3967844" y="9741832"/>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8" name="CIFMD-picto-camion-Grand.png" descr="CIFMD-picto-camion-Grand.png">
                  <a:extLst>
                    <a:ext uri="{FF2B5EF4-FFF2-40B4-BE49-F238E27FC236}">
                      <a16:creationId xmlns:a16="http://schemas.microsoft.com/office/drawing/2014/main" id="{A3173232-4C87-425B-9765-E31671940782}"/>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21" name="Groupe 20">
                <a:extLst>
                  <a:ext uri="{FF2B5EF4-FFF2-40B4-BE49-F238E27FC236}">
                    <a16:creationId xmlns:a16="http://schemas.microsoft.com/office/drawing/2014/main" id="{29FC281A-3542-4C0E-946F-6ED384FF216F}"/>
                  </a:ext>
                </a:extLst>
              </p:cNvPr>
              <p:cNvGrpSpPr/>
              <p:nvPr/>
            </p:nvGrpSpPr>
            <p:grpSpPr>
              <a:xfrm>
                <a:off x="4679155" y="10462048"/>
                <a:ext cx="951603" cy="976875"/>
                <a:chOff x="4671535" y="10483597"/>
                <a:chExt cx="951603" cy="976875"/>
              </a:xfrm>
            </p:grpSpPr>
            <p:sp>
              <p:nvSpPr>
                <p:cNvPr id="16" name="Rectangle">
                  <a:extLst>
                    <a:ext uri="{FF2B5EF4-FFF2-40B4-BE49-F238E27FC236}">
                      <a16:creationId xmlns:a16="http://schemas.microsoft.com/office/drawing/2014/main" id="{A43F5387-F769-4ABD-A2A8-9F7A5D40C12E}"/>
                    </a:ext>
                  </a:extLst>
                </p:cNvPr>
                <p:cNvSpPr/>
                <p:nvPr/>
              </p:nvSpPr>
              <p:spPr>
                <a:xfrm rot="18900000">
                  <a:off x="4671535" y="10483597"/>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9" name="CIFMD-picto-train-Grand.png" descr="CIFMD-picto-train-Grand.png">
                  <a:extLst>
                    <a:ext uri="{FF2B5EF4-FFF2-40B4-BE49-F238E27FC236}">
                      <a16:creationId xmlns:a16="http://schemas.microsoft.com/office/drawing/2014/main" id="{14A15BA7-9553-42BE-A189-F06E4D3D076C}"/>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22" name="Groupe 21">
                <a:extLst>
                  <a:ext uri="{FF2B5EF4-FFF2-40B4-BE49-F238E27FC236}">
                    <a16:creationId xmlns:a16="http://schemas.microsoft.com/office/drawing/2014/main" id="{6943B886-9862-4F3C-8B71-414A2F38A870}"/>
                  </a:ext>
                </a:extLst>
              </p:cNvPr>
              <p:cNvGrpSpPr/>
              <p:nvPr/>
            </p:nvGrpSpPr>
            <p:grpSpPr>
              <a:xfrm>
                <a:off x="3967843" y="11189904"/>
                <a:ext cx="951603" cy="976874"/>
                <a:chOff x="3967844" y="11155067"/>
                <a:chExt cx="951603" cy="976874"/>
              </a:xfrm>
            </p:grpSpPr>
            <p:sp>
              <p:nvSpPr>
                <p:cNvPr id="14" name="Rectangle">
                  <a:extLst>
                    <a:ext uri="{FF2B5EF4-FFF2-40B4-BE49-F238E27FC236}">
                      <a16:creationId xmlns:a16="http://schemas.microsoft.com/office/drawing/2014/main" id="{5F18EB22-EA39-4008-8DD2-6660C2A21657}"/>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20" name="CIFMD-ecriture-HD.png" descr="CIFMD-ecriture-HD.png">
                  <a:extLst>
                    <a:ext uri="{FF2B5EF4-FFF2-40B4-BE49-F238E27FC236}">
                      <a16:creationId xmlns:a16="http://schemas.microsoft.com/office/drawing/2014/main" id="{D8691FD0-426D-41C2-914E-96156122EE57}"/>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26" name="CHAPITRE 01…">
            <a:extLst>
              <a:ext uri="{FF2B5EF4-FFF2-40B4-BE49-F238E27FC236}">
                <a16:creationId xmlns:a16="http://schemas.microsoft.com/office/drawing/2014/main" id="{8ABFBCB3-2911-4D38-BF11-91F78FBDEC19}"/>
              </a:ext>
            </a:extLst>
          </p:cNvPr>
          <p:cNvSpPr txBox="1"/>
          <p:nvPr/>
        </p:nvSpPr>
        <p:spPr>
          <a:xfrm>
            <a:off x="4104194" y="1920876"/>
            <a:ext cx="18599050" cy="81560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lgn="l">
              <a:defRPr sz="6000" b="0">
                <a:solidFill>
                  <a:srgbClr val="0B418C"/>
                </a:solidFill>
                <a:latin typeface="Montserrat SemiBold"/>
                <a:ea typeface="Montserrat SemiBold"/>
                <a:cs typeface="Montserrat SemiBold"/>
                <a:sym typeface="Montserrat SemiBold"/>
              </a:defRPr>
            </a:pPr>
            <a:endParaRPr sz="4800" dirty="0"/>
          </a:p>
        </p:txBody>
      </p:sp>
      <p:sp>
        <p:nvSpPr>
          <p:cNvPr id="28" name="ZoneTexte 27">
            <a:extLst>
              <a:ext uri="{FF2B5EF4-FFF2-40B4-BE49-F238E27FC236}">
                <a16:creationId xmlns:a16="http://schemas.microsoft.com/office/drawing/2014/main" id="{9082D134-169E-41E5-B2BC-DE9F27DAA80E}"/>
              </a:ext>
            </a:extLst>
          </p:cNvPr>
          <p:cNvSpPr txBox="1"/>
          <p:nvPr/>
        </p:nvSpPr>
        <p:spPr>
          <a:xfrm>
            <a:off x="832162" y="3468894"/>
            <a:ext cx="23059684" cy="584775"/>
          </a:xfrm>
          <a:prstGeom prst="rect">
            <a:avLst/>
          </a:prstGeom>
          <a:noFill/>
        </p:spPr>
        <p:txBody>
          <a:bodyPr wrap="square" rtlCol="0">
            <a:spAutoFit/>
          </a:bodyPr>
          <a:lstStyle/>
          <a:p>
            <a:pPr algn="l">
              <a:spcBef>
                <a:spcPts val="1200"/>
              </a:spcBef>
              <a:spcAft>
                <a:spcPts val="1200"/>
              </a:spcAft>
            </a:pPr>
            <a:r>
              <a:rPr lang="fr-FR" sz="3200" dirty="0">
                <a:solidFill>
                  <a:srgbClr val="63959D"/>
                </a:solidFill>
              </a:rPr>
              <a:t>Maintien de plusieurs dates pour l’examen de</a:t>
            </a:r>
            <a:r>
              <a:rPr lang="fr-FR" sz="3200" b="1" dirty="0">
                <a:solidFill>
                  <a:srgbClr val="63959D"/>
                </a:solidFill>
              </a:rPr>
              <a:t> RENOUVELLEMENT </a:t>
            </a:r>
            <a:r>
              <a:rPr lang="fr-FR" sz="3200" dirty="0">
                <a:solidFill>
                  <a:srgbClr val="63959D"/>
                </a:solidFill>
              </a:rPr>
              <a:t>et ajout d’une session supplémentaire en INITIAL </a:t>
            </a:r>
            <a:r>
              <a:rPr lang="fr-FR" sz="3200" b="1" dirty="0">
                <a:solidFill>
                  <a:srgbClr val="63959D"/>
                </a:solidFill>
              </a:rPr>
              <a:t>:</a:t>
            </a:r>
          </a:p>
        </p:txBody>
      </p:sp>
      <p:graphicFrame>
        <p:nvGraphicFramePr>
          <p:cNvPr id="9" name="Tableau 9">
            <a:extLst>
              <a:ext uri="{FF2B5EF4-FFF2-40B4-BE49-F238E27FC236}">
                <a16:creationId xmlns:a16="http://schemas.microsoft.com/office/drawing/2014/main" id="{D68D3519-06B2-4B00-B3B6-A48D8BD02F5D}"/>
              </a:ext>
            </a:extLst>
          </p:cNvPr>
          <p:cNvGraphicFramePr>
            <a:graphicFrameLocks noGrp="1"/>
          </p:cNvGraphicFramePr>
          <p:nvPr>
            <p:extLst>
              <p:ext uri="{D42A27DB-BD31-4B8C-83A1-F6EECF244321}">
                <p14:modId xmlns:p14="http://schemas.microsoft.com/office/powerpoint/2010/main" val="1450888218"/>
              </p:ext>
            </p:extLst>
          </p:nvPr>
        </p:nvGraphicFramePr>
        <p:xfrm>
          <a:off x="1663336" y="8048734"/>
          <a:ext cx="22557084" cy="612082"/>
        </p:xfrm>
        <a:graphic>
          <a:graphicData uri="http://schemas.openxmlformats.org/drawingml/2006/table">
            <a:tbl>
              <a:tblPr firstRow="1" bandRow="1">
                <a:tableStyleId>{8A107856-5554-42FB-B03E-39F5DBC370BA}</a:tableStyleId>
              </a:tblPr>
              <a:tblGrid>
                <a:gridCol w="1879757">
                  <a:extLst>
                    <a:ext uri="{9D8B030D-6E8A-4147-A177-3AD203B41FA5}">
                      <a16:colId xmlns:a16="http://schemas.microsoft.com/office/drawing/2014/main" val="1116211048"/>
                    </a:ext>
                  </a:extLst>
                </a:gridCol>
                <a:gridCol w="1879757">
                  <a:extLst>
                    <a:ext uri="{9D8B030D-6E8A-4147-A177-3AD203B41FA5}">
                      <a16:colId xmlns:a16="http://schemas.microsoft.com/office/drawing/2014/main" val="1773577986"/>
                    </a:ext>
                  </a:extLst>
                </a:gridCol>
                <a:gridCol w="1879757">
                  <a:extLst>
                    <a:ext uri="{9D8B030D-6E8A-4147-A177-3AD203B41FA5}">
                      <a16:colId xmlns:a16="http://schemas.microsoft.com/office/drawing/2014/main" val="358604660"/>
                    </a:ext>
                  </a:extLst>
                </a:gridCol>
                <a:gridCol w="1879757">
                  <a:extLst>
                    <a:ext uri="{9D8B030D-6E8A-4147-A177-3AD203B41FA5}">
                      <a16:colId xmlns:a16="http://schemas.microsoft.com/office/drawing/2014/main" val="818664253"/>
                    </a:ext>
                  </a:extLst>
                </a:gridCol>
                <a:gridCol w="1879757">
                  <a:extLst>
                    <a:ext uri="{9D8B030D-6E8A-4147-A177-3AD203B41FA5}">
                      <a16:colId xmlns:a16="http://schemas.microsoft.com/office/drawing/2014/main" val="3090650470"/>
                    </a:ext>
                  </a:extLst>
                </a:gridCol>
                <a:gridCol w="1879757">
                  <a:extLst>
                    <a:ext uri="{9D8B030D-6E8A-4147-A177-3AD203B41FA5}">
                      <a16:colId xmlns:a16="http://schemas.microsoft.com/office/drawing/2014/main" val="2627139628"/>
                    </a:ext>
                  </a:extLst>
                </a:gridCol>
                <a:gridCol w="1879757">
                  <a:extLst>
                    <a:ext uri="{9D8B030D-6E8A-4147-A177-3AD203B41FA5}">
                      <a16:colId xmlns:a16="http://schemas.microsoft.com/office/drawing/2014/main" val="2222500772"/>
                    </a:ext>
                  </a:extLst>
                </a:gridCol>
                <a:gridCol w="1879757">
                  <a:extLst>
                    <a:ext uri="{9D8B030D-6E8A-4147-A177-3AD203B41FA5}">
                      <a16:colId xmlns:a16="http://schemas.microsoft.com/office/drawing/2014/main" val="3722076188"/>
                    </a:ext>
                  </a:extLst>
                </a:gridCol>
                <a:gridCol w="1879757">
                  <a:extLst>
                    <a:ext uri="{9D8B030D-6E8A-4147-A177-3AD203B41FA5}">
                      <a16:colId xmlns:a16="http://schemas.microsoft.com/office/drawing/2014/main" val="4099607814"/>
                    </a:ext>
                  </a:extLst>
                </a:gridCol>
                <a:gridCol w="1879757">
                  <a:extLst>
                    <a:ext uri="{9D8B030D-6E8A-4147-A177-3AD203B41FA5}">
                      <a16:colId xmlns:a16="http://schemas.microsoft.com/office/drawing/2014/main" val="2287184233"/>
                    </a:ext>
                  </a:extLst>
                </a:gridCol>
                <a:gridCol w="1879757">
                  <a:extLst>
                    <a:ext uri="{9D8B030D-6E8A-4147-A177-3AD203B41FA5}">
                      <a16:colId xmlns:a16="http://schemas.microsoft.com/office/drawing/2014/main" val="601185343"/>
                    </a:ext>
                  </a:extLst>
                </a:gridCol>
                <a:gridCol w="1879757">
                  <a:extLst>
                    <a:ext uri="{9D8B030D-6E8A-4147-A177-3AD203B41FA5}">
                      <a16:colId xmlns:a16="http://schemas.microsoft.com/office/drawing/2014/main" val="2403800579"/>
                    </a:ext>
                  </a:extLst>
                </a:gridCol>
              </a:tblGrid>
              <a:tr h="612082">
                <a:tc>
                  <a:txBody>
                    <a:bodyPr/>
                    <a:lstStyle/>
                    <a:p>
                      <a:r>
                        <a:rPr lang="fr-FR" dirty="0"/>
                        <a:t>Janvier</a:t>
                      </a:r>
                    </a:p>
                  </a:txBody>
                  <a:tcPr anchor="ctr"/>
                </a:tc>
                <a:tc>
                  <a:txBody>
                    <a:bodyPr/>
                    <a:lstStyle/>
                    <a:p>
                      <a:r>
                        <a:rPr lang="fr-FR" dirty="0"/>
                        <a:t>Février</a:t>
                      </a:r>
                    </a:p>
                  </a:txBody>
                  <a:tcPr anchor="ctr"/>
                </a:tc>
                <a:tc>
                  <a:txBody>
                    <a:bodyPr/>
                    <a:lstStyle/>
                    <a:p>
                      <a:r>
                        <a:rPr lang="fr-FR" dirty="0"/>
                        <a:t>Mars</a:t>
                      </a:r>
                    </a:p>
                  </a:txBody>
                  <a:tcPr anchor="ctr"/>
                </a:tc>
                <a:tc>
                  <a:txBody>
                    <a:bodyPr/>
                    <a:lstStyle/>
                    <a:p>
                      <a:r>
                        <a:rPr lang="fr-FR" dirty="0"/>
                        <a:t>Avril</a:t>
                      </a:r>
                    </a:p>
                  </a:txBody>
                  <a:tcPr anchor="ctr"/>
                </a:tc>
                <a:tc>
                  <a:txBody>
                    <a:bodyPr/>
                    <a:lstStyle/>
                    <a:p>
                      <a:r>
                        <a:rPr lang="fr-FR" dirty="0"/>
                        <a:t>Mai</a:t>
                      </a:r>
                    </a:p>
                  </a:txBody>
                  <a:tcPr anchor="ctr"/>
                </a:tc>
                <a:tc>
                  <a:txBody>
                    <a:bodyPr/>
                    <a:lstStyle/>
                    <a:p>
                      <a:r>
                        <a:rPr lang="fr-FR" dirty="0"/>
                        <a:t>Juin</a:t>
                      </a:r>
                    </a:p>
                  </a:txBody>
                  <a:tcPr anchor="ctr"/>
                </a:tc>
                <a:tc>
                  <a:txBody>
                    <a:bodyPr/>
                    <a:lstStyle/>
                    <a:p>
                      <a:r>
                        <a:rPr lang="fr-FR" dirty="0"/>
                        <a:t>Juillet</a:t>
                      </a:r>
                    </a:p>
                  </a:txBody>
                  <a:tcPr anchor="ctr"/>
                </a:tc>
                <a:tc>
                  <a:txBody>
                    <a:bodyPr/>
                    <a:lstStyle/>
                    <a:p>
                      <a:r>
                        <a:rPr lang="fr-FR" dirty="0"/>
                        <a:t>Août</a:t>
                      </a:r>
                    </a:p>
                  </a:txBody>
                  <a:tcPr anchor="ctr"/>
                </a:tc>
                <a:tc>
                  <a:txBody>
                    <a:bodyPr/>
                    <a:lstStyle/>
                    <a:p>
                      <a:r>
                        <a:rPr lang="fr-FR" dirty="0"/>
                        <a:t>Septembre</a:t>
                      </a:r>
                    </a:p>
                  </a:txBody>
                  <a:tcPr anchor="ctr"/>
                </a:tc>
                <a:tc>
                  <a:txBody>
                    <a:bodyPr/>
                    <a:lstStyle/>
                    <a:p>
                      <a:r>
                        <a:rPr lang="fr-FR" dirty="0"/>
                        <a:t>Octobre</a:t>
                      </a:r>
                    </a:p>
                  </a:txBody>
                  <a:tcPr anchor="ctr"/>
                </a:tc>
                <a:tc>
                  <a:txBody>
                    <a:bodyPr/>
                    <a:lstStyle/>
                    <a:p>
                      <a:r>
                        <a:rPr lang="fr-FR" dirty="0"/>
                        <a:t>Novembre</a:t>
                      </a:r>
                    </a:p>
                  </a:txBody>
                  <a:tcPr anchor="ctr"/>
                </a:tc>
                <a:tc>
                  <a:txBody>
                    <a:bodyPr/>
                    <a:lstStyle/>
                    <a:p>
                      <a:r>
                        <a:rPr lang="fr-FR" dirty="0"/>
                        <a:t>Décembre</a:t>
                      </a:r>
                    </a:p>
                  </a:txBody>
                  <a:tcPr anchor="ctr"/>
                </a:tc>
                <a:extLst>
                  <a:ext uri="{0D108BD9-81ED-4DB2-BD59-A6C34878D82A}">
                    <a16:rowId xmlns:a16="http://schemas.microsoft.com/office/drawing/2014/main" val="482293799"/>
                  </a:ext>
                </a:extLst>
              </a:tr>
            </a:tbl>
          </a:graphicData>
        </a:graphic>
      </p:graphicFrame>
      <p:sp>
        <p:nvSpPr>
          <p:cNvPr id="30" name="Légende : flèche vers le bas 29">
            <a:extLst>
              <a:ext uri="{FF2B5EF4-FFF2-40B4-BE49-F238E27FC236}">
                <a16:creationId xmlns:a16="http://schemas.microsoft.com/office/drawing/2014/main" id="{ED117655-4CB7-4CF0-A334-3C9C7DCB7932}"/>
              </a:ext>
            </a:extLst>
          </p:cNvPr>
          <p:cNvSpPr/>
          <p:nvPr/>
        </p:nvSpPr>
        <p:spPr>
          <a:xfrm>
            <a:off x="2992791" y="6060607"/>
            <a:ext cx="2015563" cy="2027396"/>
          </a:xfrm>
          <a:prstGeom prst="downArrowCallout">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18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Examen R16</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7 </a:t>
            </a:r>
            <a:r>
              <a:rPr kumimoji="0" lang="fr-FR" sz="2400" i="0" u="none" strike="noStrike" cap="none" spc="0" normalizeH="0" baseline="0" dirty="0">
                <a:ln>
                  <a:noFill/>
                </a:ln>
                <a:solidFill>
                  <a:srgbClr val="FFFFFF"/>
                </a:solidFill>
                <a:effectLst/>
                <a:uFillTx/>
                <a:latin typeface="+mn-lt"/>
                <a:ea typeface="+mn-ea"/>
                <a:cs typeface="+mn-cs"/>
                <a:sym typeface="Helvetica Neue Medium"/>
              </a:rPr>
              <a:t>février</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2" name="Rectangle 31">
            <a:extLst>
              <a:ext uri="{FF2B5EF4-FFF2-40B4-BE49-F238E27FC236}">
                <a16:creationId xmlns:a16="http://schemas.microsoft.com/office/drawing/2014/main" id="{69933B88-D233-41FA-B96A-0BEA79B2C3E7}"/>
              </a:ext>
            </a:extLst>
          </p:cNvPr>
          <p:cNvSpPr/>
          <p:nvPr/>
        </p:nvSpPr>
        <p:spPr>
          <a:xfrm>
            <a:off x="0" y="5074044"/>
            <a:ext cx="3956942"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kumimoji="0" lang="fr-FR" sz="3600" i="0" u="none" strike="noStrike" normalizeH="0" baseline="0" dirty="0">
                <a:ln/>
                <a:solidFill>
                  <a:schemeClr val="accent3"/>
                </a:solidFill>
                <a:uFillTx/>
                <a:latin typeface="Helvetica Neue"/>
                <a:ea typeface="Helvetica Neue"/>
                <a:cs typeface="Helvetica Neue"/>
                <a:sym typeface="Helvetica Neue"/>
              </a:rPr>
              <a:t>Renouvellement</a:t>
            </a:r>
            <a:endParaRPr lang="fr-FR" sz="3600" dirty="0">
              <a:ln/>
              <a:solidFill>
                <a:schemeClr val="accent3"/>
              </a:solidFill>
            </a:endParaRPr>
          </a:p>
        </p:txBody>
      </p:sp>
      <p:sp>
        <p:nvSpPr>
          <p:cNvPr id="34" name="Rectangle 33">
            <a:extLst>
              <a:ext uri="{FF2B5EF4-FFF2-40B4-BE49-F238E27FC236}">
                <a16:creationId xmlns:a16="http://schemas.microsoft.com/office/drawing/2014/main" id="{14090B14-D580-4A3D-9278-4B411DD120AB}"/>
              </a:ext>
            </a:extLst>
          </p:cNvPr>
          <p:cNvSpPr/>
          <p:nvPr/>
        </p:nvSpPr>
        <p:spPr>
          <a:xfrm>
            <a:off x="279713" y="9693411"/>
            <a:ext cx="1390125" cy="646331"/>
          </a:xfrm>
          <a:prstGeom prst="rect">
            <a:avLst/>
          </a:prstGeom>
          <a:noFill/>
        </p:spPr>
        <p:txBody>
          <a:bodyPr wrap="none" lIns="91440" tIns="45720" rIns="91440" bIns="45720">
            <a:spAutoFit/>
          </a:bodyPr>
          <a:lstStyle/>
          <a:p>
            <a:pPr algn="ctr"/>
            <a:r>
              <a:rPr lang="fr-FR" sz="36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Initial</a:t>
            </a:r>
          </a:p>
        </p:txBody>
      </p:sp>
      <p:sp>
        <p:nvSpPr>
          <p:cNvPr id="31" name="Légende : flèche vers le haut 30">
            <a:extLst>
              <a:ext uri="{FF2B5EF4-FFF2-40B4-BE49-F238E27FC236}">
                <a16:creationId xmlns:a16="http://schemas.microsoft.com/office/drawing/2014/main" id="{6C07F496-9C24-4D56-ADE1-8C6C15A26923}"/>
              </a:ext>
            </a:extLst>
          </p:cNvPr>
          <p:cNvSpPr/>
          <p:nvPr/>
        </p:nvSpPr>
        <p:spPr>
          <a:xfrm>
            <a:off x="6629323" y="8679713"/>
            <a:ext cx="1854925" cy="2027396"/>
          </a:xfrm>
          <a:prstGeom prst="upArrowCallou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fr-FR" sz="2400" i="0" u="none" strike="noStrike" cap="none" spc="0" normalizeH="0" baseline="0" dirty="0">
                <a:ln>
                  <a:noFill/>
                </a:ln>
                <a:solidFill>
                  <a:srgbClr val="FFFFFF"/>
                </a:solidFill>
                <a:effectLst/>
                <a:uFillTx/>
                <a:latin typeface="+mn-lt"/>
                <a:ea typeface="+mn-ea"/>
                <a:cs typeface="+mn-cs"/>
                <a:sym typeface="Helvetica Neue Medium"/>
              </a:rPr>
              <a:t>Examen I12</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latin typeface="+mn-lt"/>
                <a:ea typeface="+mn-ea"/>
                <a:cs typeface="+mn-cs"/>
                <a:sym typeface="Helvetica Neue Medium"/>
              </a:rPr>
              <a:t>4 avril</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5" name="Légende : flèche vers le bas 34">
            <a:extLst>
              <a:ext uri="{FF2B5EF4-FFF2-40B4-BE49-F238E27FC236}">
                <a16:creationId xmlns:a16="http://schemas.microsoft.com/office/drawing/2014/main" id="{D770D949-0BDC-4D8A-BE94-5D25BD74E522}"/>
              </a:ext>
            </a:extLst>
          </p:cNvPr>
          <p:cNvSpPr/>
          <p:nvPr/>
        </p:nvSpPr>
        <p:spPr>
          <a:xfrm>
            <a:off x="10986386" y="6058802"/>
            <a:ext cx="2015563" cy="2027396"/>
          </a:xfrm>
          <a:prstGeom prst="downArrowCallout">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18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Examen R18</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20 </a:t>
            </a:r>
            <a:r>
              <a:rPr kumimoji="0" lang="fr-FR" sz="2400" i="0" u="none" strike="noStrike" cap="none" spc="0" normalizeH="0" baseline="0" dirty="0">
                <a:ln>
                  <a:noFill/>
                </a:ln>
                <a:solidFill>
                  <a:srgbClr val="FFFFFF"/>
                </a:solidFill>
                <a:effectLst/>
                <a:uFillTx/>
                <a:latin typeface="+mn-lt"/>
                <a:ea typeface="+mn-ea"/>
                <a:cs typeface="+mn-cs"/>
                <a:sym typeface="Helvetica Neue Medium"/>
              </a:rPr>
              <a:t>juin</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6" name="Légende : flèche vers le bas 35">
            <a:extLst>
              <a:ext uri="{FF2B5EF4-FFF2-40B4-BE49-F238E27FC236}">
                <a16:creationId xmlns:a16="http://schemas.microsoft.com/office/drawing/2014/main" id="{97D88AAC-4B1D-4464-B34C-AC7E1C60AF48}"/>
              </a:ext>
            </a:extLst>
          </p:cNvPr>
          <p:cNvSpPr/>
          <p:nvPr/>
        </p:nvSpPr>
        <p:spPr>
          <a:xfrm>
            <a:off x="17929664" y="5785594"/>
            <a:ext cx="2015563" cy="1980248"/>
          </a:xfrm>
          <a:prstGeom prst="downArrowCallout">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18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Examen R19</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10 octobre</a:t>
            </a:r>
            <a:endParaRPr kumimoji="0" lang="fr-FR" sz="240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fr-FR" sz="18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7" name="Légende : flèche vers le bas 36">
            <a:extLst>
              <a:ext uri="{FF2B5EF4-FFF2-40B4-BE49-F238E27FC236}">
                <a16:creationId xmlns:a16="http://schemas.microsoft.com/office/drawing/2014/main" id="{C5F5950A-E226-404E-B43D-0DCF2E58101B}"/>
              </a:ext>
            </a:extLst>
          </p:cNvPr>
          <p:cNvSpPr/>
          <p:nvPr/>
        </p:nvSpPr>
        <p:spPr>
          <a:xfrm>
            <a:off x="21656492" y="5755842"/>
            <a:ext cx="2015563" cy="1980248"/>
          </a:xfrm>
          <a:prstGeom prst="downArrowCallout">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18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Examen R20</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5</a:t>
            </a:r>
            <a:r>
              <a:rPr kumimoji="0" lang="fr-FR" sz="2400" i="0" u="none" strike="noStrike" cap="none" spc="0" normalizeH="0" baseline="0" dirty="0">
                <a:ln>
                  <a:noFill/>
                </a:ln>
                <a:solidFill>
                  <a:srgbClr val="FFFFFF"/>
                </a:solidFill>
                <a:effectLst/>
                <a:uFillTx/>
                <a:latin typeface="+mn-lt"/>
                <a:ea typeface="+mn-ea"/>
                <a:cs typeface="+mn-cs"/>
                <a:sym typeface="Helvetica Neue Medium"/>
              </a:rPr>
              <a:t> décembre</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8" name="Légende : flèche vers le haut 37">
            <a:extLst>
              <a:ext uri="{FF2B5EF4-FFF2-40B4-BE49-F238E27FC236}">
                <a16:creationId xmlns:a16="http://schemas.microsoft.com/office/drawing/2014/main" id="{6ADCD99D-5746-4536-BE50-2B7E49D6140E}"/>
              </a:ext>
            </a:extLst>
          </p:cNvPr>
          <p:cNvSpPr/>
          <p:nvPr/>
        </p:nvSpPr>
        <p:spPr>
          <a:xfrm>
            <a:off x="19365066" y="8925204"/>
            <a:ext cx="2199148" cy="1980248"/>
          </a:xfrm>
          <a:prstGeom prst="upArrowCallou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fr-FR" sz="2400" i="0" u="none" strike="noStrike" cap="none" spc="0" normalizeH="0" baseline="0" dirty="0">
                <a:ln>
                  <a:noFill/>
                </a:ln>
                <a:solidFill>
                  <a:srgbClr val="FFFFFF"/>
                </a:solidFill>
                <a:effectLst/>
                <a:uFillTx/>
                <a:latin typeface="+mn-lt"/>
                <a:ea typeface="+mn-ea"/>
                <a:cs typeface="+mn-cs"/>
                <a:sym typeface="Helvetica Neue Medium"/>
              </a:rPr>
              <a:t>Examen I14</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latin typeface="+mn-lt"/>
                <a:ea typeface="+mn-ea"/>
                <a:cs typeface="+mn-cs"/>
                <a:sym typeface="Helvetica Neue Medium"/>
              </a:rPr>
              <a:t>31 octobre  </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3" name="INTRODUCTION">
            <a:extLst>
              <a:ext uri="{FF2B5EF4-FFF2-40B4-BE49-F238E27FC236}">
                <a16:creationId xmlns:a16="http://schemas.microsoft.com/office/drawing/2014/main" id="{80BD958F-3B9D-4544-8D73-E403A6C5591F}"/>
              </a:ext>
            </a:extLst>
          </p:cNvPr>
          <p:cNvSpPr txBox="1"/>
          <p:nvPr/>
        </p:nvSpPr>
        <p:spPr>
          <a:xfrm>
            <a:off x="4047275" y="619445"/>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Dates des sessions pour 2023 </a:t>
            </a:r>
            <a:endParaRPr sz="6000" dirty="0"/>
          </a:p>
        </p:txBody>
      </p:sp>
      <p:sp>
        <p:nvSpPr>
          <p:cNvPr id="39" name="Légende : flèche vers le bas 38">
            <a:extLst>
              <a:ext uri="{FF2B5EF4-FFF2-40B4-BE49-F238E27FC236}">
                <a16:creationId xmlns:a16="http://schemas.microsoft.com/office/drawing/2014/main" id="{58B9D32B-F8AB-4E8B-B048-257CB097BB46}"/>
              </a:ext>
            </a:extLst>
          </p:cNvPr>
          <p:cNvSpPr/>
          <p:nvPr/>
        </p:nvSpPr>
        <p:spPr>
          <a:xfrm>
            <a:off x="6571568" y="6049589"/>
            <a:ext cx="2015563" cy="2027396"/>
          </a:xfrm>
          <a:prstGeom prst="downArrowCallout">
            <a:avLst/>
          </a:prstGeom>
          <a:ln/>
        </p:spPr>
        <p:style>
          <a:lnRef idx="3">
            <a:schemeClr val="lt1"/>
          </a:lnRef>
          <a:fillRef idx="1">
            <a:schemeClr val="accent3"/>
          </a:fillRef>
          <a:effectRef idx="1">
            <a:schemeClr val="accent3"/>
          </a:effectRef>
          <a:fontRef idx="minor">
            <a:schemeClr val="lt1"/>
          </a:fontRef>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lang="fr-FR" sz="1800" dirty="0">
              <a:solidFill>
                <a:srgbClr val="FFFFFF"/>
              </a:solidFill>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sym typeface="Helvetica Neue Medium"/>
              </a:rPr>
              <a:t>Examen R17</a:t>
            </a:r>
          </a:p>
          <a:p>
            <a:pPr marL="0" marR="0" indent="0" algn="ctr" defTabSz="825500" rtl="0" fontAlgn="auto" latinLnBrk="0" hangingPunct="0">
              <a:lnSpc>
                <a:spcPct val="100000"/>
              </a:lnSpc>
              <a:spcBef>
                <a:spcPts val="0"/>
              </a:spcBef>
              <a:spcAft>
                <a:spcPts val="0"/>
              </a:spcAft>
              <a:buClrTx/>
              <a:buSzTx/>
              <a:buFontTx/>
              <a:buNone/>
              <a:tabLst/>
            </a:pPr>
            <a:r>
              <a:rPr kumimoji="0" lang="fr-FR" sz="2400" i="0" u="none" strike="noStrike" cap="none" spc="0" normalizeH="0" baseline="0" dirty="0">
                <a:ln>
                  <a:noFill/>
                </a:ln>
                <a:solidFill>
                  <a:srgbClr val="FFFFFF"/>
                </a:solidFill>
                <a:effectLst/>
                <a:uFillTx/>
                <a:latin typeface="+mn-lt"/>
                <a:ea typeface="+mn-ea"/>
                <a:cs typeface="+mn-cs"/>
                <a:sym typeface="Helvetica Neue Medium"/>
              </a:rPr>
              <a:t>4 avril</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1" name="Légende : flèche vers le haut 40">
            <a:extLst>
              <a:ext uri="{FF2B5EF4-FFF2-40B4-BE49-F238E27FC236}">
                <a16:creationId xmlns:a16="http://schemas.microsoft.com/office/drawing/2014/main" id="{E53F76CB-1436-47B5-885B-36ECA96B6E57}"/>
              </a:ext>
            </a:extLst>
          </p:cNvPr>
          <p:cNvSpPr/>
          <p:nvPr/>
        </p:nvSpPr>
        <p:spPr>
          <a:xfrm>
            <a:off x="11066704" y="8679713"/>
            <a:ext cx="1854925" cy="2027396"/>
          </a:xfrm>
          <a:prstGeom prst="upArrowCallout">
            <a:avLst/>
          </a:prstGeom>
          <a:solidFill>
            <a:schemeClr val="accent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fr-FR" sz="2400" i="0" u="none" strike="noStrike" cap="none" spc="0" normalizeH="0" baseline="0" dirty="0">
                <a:ln>
                  <a:noFill/>
                </a:ln>
                <a:solidFill>
                  <a:srgbClr val="FFFFFF"/>
                </a:solidFill>
                <a:effectLst/>
                <a:uFillTx/>
                <a:latin typeface="+mn-lt"/>
                <a:ea typeface="+mn-ea"/>
                <a:cs typeface="+mn-cs"/>
                <a:sym typeface="Helvetica Neue Medium"/>
              </a:rPr>
              <a:t>Examen I13</a:t>
            </a: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rgbClr val="FFFFFF"/>
                </a:solidFill>
                <a:latin typeface="+mn-lt"/>
                <a:ea typeface="+mn-ea"/>
                <a:cs typeface="+mn-cs"/>
                <a:sym typeface="Helvetica Neue Medium"/>
              </a:rPr>
              <a:t>20 juin</a:t>
            </a:r>
          </a:p>
          <a:p>
            <a:pPr marL="0" marR="0" indent="0" algn="ctr" defTabSz="825500" rtl="0" fontAlgn="auto" latinLnBrk="0"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57513615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3" name="01…"/>
          <p:cNvSpPr txBox="1">
            <a:spLocks noGrp="1"/>
          </p:cNvSpPr>
          <p:nvPr>
            <p:ph type="title"/>
          </p:nvPr>
        </p:nvSpPr>
        <p:spPr>
          <a:xfrm>
            <a:off x="5820662" y="4528874"/>
            <a:ext cx="12742676" cy="4392932"/>
          </a:xfrm>
          <a:prstGeom prst="rect">
            <a:avLst/>
          </a:prstGeom>
        </p:spPr>
        <p:txBody>
          <a:bodyPr>
            <a:normAutofit fontScale="90000"/>
          </a:bodyPr>
          <a:lstStyle/>
          <a:p>
            <a:pPr>
              <a:defRPr sz="14000" b="1">
                <a:solidFill>
                  <a:srgbClr val="9F7E36"/>
                </a:solidFill>
                <a:latin typeface="Century Gothic"/>
                <a:ea typeface="Century Gothic"/>
                <a:cs typeface="Century Gothic"/>
                <a:sym typeface="Century Gothic"/>
              </a:defRPr>
            </a:pPr>
            <a:r>
              <a:rPr lang="fr-FR" dirty="0"/>
              <a:t>03</a:t>
            </a:r>
            <a:endParaRPr dirty="0"/>
          </a:p>
          <a:p>
            <a:pPr>
              <a:defRPr sz="9800">
                <a:solidFill>
                  <a:srgbClr val="9F7E36"/>
                </a:solidFill>
                <a:latin typeface="Century Gothic"/>
                <a:ea typeface="Century Gothic"/>
                <a:cs typeface="Century Gothic"/>
                <a:sym typeface="Century Gothic"/>
              </a:defRPr>
            </a:pPr>
            <a:r>
              <a:rPr lang="fr-FR" dirty="0"/>
              <a:t>Evolutions de l’examen</a:t>
            </a:r>
            <a:endParaRPr dirty="0"/>
          </a:p>
        </p:txBody>
      </p:sp>
      <p:sp>
        <p:nvSpPr>
          <p:cNvPr id="178" name="Rectangle"/>
          <p:cNvSpPr/>
          <p:nvPr/>
        </p:nvSpPr>
        <p:spPr>
          <a:xfrm rot="18900000">
            <a:off x="6903718" y="1858435"/>
            <a:ext cx="10600179" cy="10234576"/>
          </a:xfrm>
          <a:prstGeom prst="rect">
            <a:avLst/>
          </a:prstGeom>
          <a:ln w="25400">
            <a:solidFill>
              <a:srgbClr val="FFFFFF"/>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sp>
        <p:nvSpPr>
          <p:cNvPr id="179" name="Rectangle"/>
          <p:cNvSpPr/>
          <p:nvPr/>
        </p:nvSpPr>
        <p:spPr>
          <a:xfrm rot="18900000">
            <a:off x="17104221" y="4513163"/>
            <a:ext cx="2059994" cy="1988943"/>
          </a:xfrm>
          <a:prstGeom prst="rect">
            <a:avLst/>
          </a:prstGeom>
          <a:ln w="25400">
            <a:solidFill>
              <a:srgbClr val="FFFFFF"/>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pic>
        <p:nvPicPr>
          <p:cNvPr id="180" name="CIFMD-logo-blanc.png" descr="CIFMD-logo-blanc.png"/>
          <p:cNvPicPr>
            <a:picLocks noChangeAspect="1"/>
          </p:cNvPicPr>
          <p:nvPr/>
        </p:nvPicPr>
        <p:blipFill>
          <a:blip r:embed="rId3"/>
          <a:stretch>
            <a:fillRect/>
          </a:stretch>
        </p:blipFill>
        <p:spPr>
          <a:xfrm>
            <a:off x="785622" y="10630641"/>
            <a:ext cx="2344440" cy="2344441"/>
          </a:xfrm>
          <a:prstGeom prst="rect">
            <a:avLst/>
          </a:prstGeom>
          <a:ln w="3175">
            <a:miter lim="400000"/>
          </a:ln>
        </p:spPr>
      </p:pic>
      <p:sp>
        <p:nvSpPr>
          <p:cNvPr id="2" name="Rectangle">
            <a:extLst>
              <a:ext uri="{FF2B5EF4-FFF2-40B4-BE49-F238E27FC236}">
                <a16:creationId xmlns:a16="http://schemas.microsoft.com/office/drawing/2014/main" id="{4BDD1C8D-C888-4D71-8523-C59CD40288B4}"/>
              </a:ext>
            </a:extLst>
          </p:cNvPr>
          <p:cNvSpPr/>
          <p:nvPr/>
        </p:nvSpPr>
        <p:spPr>
          <a:xfrm rot="18900000">
            <a:off x="23186269" y="12448797"/>
            <a:ext cx="438495" cy="427118"/>
          </a:xfrm>
          <a:prstGeom prst="rect">
            <a:avLst/>
          </a:prstGeom>
          <a:solidFill>
            <a:schemeClr val="bg1"/>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110390E-357E-41B0-B3AB-F9542BE019ED}"/>
              </a:ext>
            </a:extLst>
          </p:cNvPr>
          <p:cNvSpPr txBox="1">
            <a:spLocks noGrp="1"/>
          </p:cNvSpPr>
          <p:nvPr>
            <p:ph type="sldNum" sz="quarter" idx="2"/>
          </p:nvPr>
        </p:nvSpPr>
        <p:spPr>
          <a:xfrm>
            <a:off x="23285722" y="12479729"/>
            <a:ext cx="235641" cy="4154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rgbClr val="002060"/>
                </a:solidFill>
              </a:rPr>
              <a:t>16</a:t>
            </a:fld>
            <a:endParaRPr lang="fr-FR" dirty="0">
              <a:solidFill>
                <a:srgbClr val="002060"/>
              </a:solidFill>
            </a:endParaRPr>
          </a:p>
        </p:txBody>
      </p:sp>
      <p:cxnSp>
        <p:nvCxnSpPr>
          <p:cNvPr id="4" name="Connecteur droit avec flèche 3">
            <a:extLst>
              <a:ext uri="{FF2B5EF4-FFF2-40B4-BE49-F238E27FC236}">
                <a16:creationId xmlns:a16="http://schemas.microsoft.com/office/drawing/2014/main" id="{5BF51F6E-8C60-42DD-86A1-1E2E112BD4BA}"/>
              </a:ext>
            </a:extLst>
          </p:cNvPr>
          <p:cNvCxnSpPr/>
          <p:nvPr/>
        </p:nvCxnSpPr>
        <p:spPr>
          <a:xfrm flipH="1">
            <a:off x="23401808" y="13064559"/>
            <a:ext cx="5750" cy="914400"/>
          </a:xfrm>
          <a:prstGeom prst="straightConnector1">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742490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17</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619445"/>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Nouvelle approche pour les études de cas</a:t>
            </a:r>
            <a:endParaRPr sz="6000" dirty="0"/>
          </a:p>
        </p:txBody>
      </p:sp>
      <p:sp>
        <p:nvSpPr>
          <p:cNvPr id="26" name="CHAPITRE 01…">
            <a:extLst>
              <a:ext uri="{FF2B5EF4-FFF2-40B4-BE49-F238E27FC236}">
                <a16:creationId xmlns:a16="http://schemas.microsoft.com/office/drawing/2014/main" id="{FD1DCF90-1698-437B-972C-CA6D948D729D}"/>
              </a:ext>
            </a:extLst>
          </p:cNvPr>
          <p:cNvSpPr txBox="1"/>
          <p:nvPr/>
        </p:nvSpPr>
        <p:spPr>
          <a:xfrm>
            <a:off x="4047275" y="2157427"/>
            <a:ext cx="18716931" cy="6924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lgn="l">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Composition des études de cas depuis avril 2022</a:t>
            </a:r>
            <a:endParaRPr sz="4000" dirty="0">
              <a:latin typeface="+mj-lt"/>
              <a:cs typeface="+mj-cs"/>
            </a:endParaRPr>
          </a:p>
        </p:txBody>
      </p:sp>
      <p:sp>
        <p:nvSpPr>
          <p:cNvPr id="27" name="ZoneTexte 26">
            <a:extLst>
              <a:ext uri="{FF2B5EF4-FFF2-40B4-BE49-F238E27FC236}">
                <a16:creationId xmlns:a16="http://schemas.microsoft.com/office/drawing/2014/main" id="{D6A47640-7448-4CB4-A4B7-3ACA89B0C56D}"/>
              </a:ext>
            </a:extLst>
          </p:cNvPr>
          <p:cNvSpPr txBox="1"/>
          <p:nvPr/>
        </p:nvSpPr>
        <p:spPr>
          <a:xfrm>
            <a:off x="520357" y="3691425"/>
            <a:ext cx="23325064" cy="655564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lang="fr-FR" b="0" dirty="0"/>
              <a:t>Notation et durée (</a:t>
            </a:r>
            <a:r>
              <a:rPr lang="fr-FR" b="0" dirty="0">
                <a:solidFill>
                  <a:schemeClr val="tx1"/>
                </a:solidFill>
              </a:rPr>
              <a:t>pas de changement) </a:t>
            </a:r>
            <a:r>
              <a:rPr lang="fr-FR" b="0" dirty="0"/>
              <a:t>: 40 points – 2 heures d’examen</a:t>
            </a: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kumimoji="0" lang="fr-FR" b="0" i="0" u="none" strike="noStrike" cap="none" spc="0" normalizeH="0" baseline="0" dirty="0">
                <a:ln>
                  <a:noFill/>
                </a:ln>
                <a:solidFill>
                  <a:srgbClr val="000000"/>
                </a:solidFill>
                <a:effectLst/>
                <a:uFillTx/>
                <a:latin typeface="Helvetica Neue"/>
                <a:ea typeface="Helvetica Neue"/>
                <a:cs typeface="Helvetica Neue"/>
                <a:sym typeface="Helvetica Neue"/>
              </a:rPr>
              <a:t>Choix des sujets / questions : </a:t>
            </a:r>
            <a:r>
              <a:rPr kumimoji="0" lang="fr-FR" i="0" u="sng"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fonction du périmètre du certificat</a:t>
            </a:r>
            <a:r>
              <a:rPr kumimoji="0" lang="fr-FR" i="0" strike="noStrike" cap="none" spc="0" normalizeH="0" baseline="0" dirty="0">
                <a:ln>
                  <a:noFill/>
                </a:ln>
                <a:solidFill>
                  <a:schemeClr val="accent1">
                    <a:lumMod val="50000"/>
                  </a:schemeClr>
                </a:solidFill>
                <a:effectLst/>
                <a:uFillTx/>
                <a:latin typeface="Helvetica Neue"/>
                <a:ea typeface="Helvetica Neue"/>
                <a:cs typeface="Helvetica Neue"/>
                <a:sym typeface="Helvetica Neue"/>
              </a:rPr>
              <a:t> </a:t>
            </a:r>
            <a:r>
              <a:rPr kumimoji="0" lang="fr-FR" b="0" i="0" u="none" strike="noStrike" cap="none" spc="0" normalizeH="0" baseline="0" dirty="0">
                <a:ln>
                  <a:noFill/>
                </a:ln>
                <a:solidFill>
                  <a:srgbClr val="000000"/>
                </a:solidFill>
                <a:effectLst/>
                <a:uFillTx/>
                <a:latin typeface="Helvetica Neue"/>
                <a:ea typeface="Helvetica Neue"/>
                <a:cs typeface="Helvetica Neue"/>
                <a:sym typeface="Helvetica Neue"/>
              </a:rPr>
              <a:t>– les modes de transport </a:t>
            </a:r>
            <a:r>
              <a:rPr lang="fr-FR" b="0" dirty="0"/>
              <a:t>sont dorénavant mixés su</a:t>
            </a:r>
            <a:r>
              <a:rPr kumimoji="0" lang="fr-FR" b="0" i="0" u="none" strike="noStrike" cap="none" spc="0" normalizeH="0" baseline="0" dirty="0">
                <a:ln>
                  <a:noFill/>
                </a:ln>
                <a:solidFill>
                  <a:srgbClr val="000000"/>
                </a:solidFill>
                <a:effectLst/>
                <a:uFillTx/>
                <a:latin typeface="Helvetica Neue"/>
                <a:ea typeface="Helvetica Neue"/>
                <a:cs typeface="Helvetica Neue"/>
                <a:sym typeface="Helvetica Neue"/>
              </a:rPr>
              <a:t>r une même classe</a:t>
            </a: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fr-FR"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lang="fr-FR" dirty="0">
                <a:solidFill>
                  <a:schemeClr val="accent6">
                    <a:lumMod val="50000"/>
                  </a:schemeClr>
                </a:solidFill>
              </a:rPr>
              <a:t>8 questions thématiques par sujet d’examen – 1 question = 1 thème</a:t>
            </a:r>
            <a:endParaRPr kumimoji="0" lang="fr-FR"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kumimoji="0" lang="fr-FR"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lang="fr-FR" b="0" dirty="0"/>
              <a:t>Particularité liée aux spécialisations Classe 1 et Classe 7 : obligation d’avoir la moyenne sur 4 questions obligatoires pour chacune de ces classes (10/20)</a:t>
            </a:r>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lang="fr-FR" b="0" dirty="0"/>
          </a:p>
          <a:p>
            <a:pPr marL="457200" indent="-457200" algn="l">
              <a:buFont typeface="Courier New" panose="02070309020205020404" pitchFamily="49" charset="0"/>
              <a:buChar char="o"/>
            </a:pPr>
            <a:r>
              <a:rPr lang="fr-FR" dirty="0"/>
              <a:t>Une question EDC n’est pas une question QCM </a:t>
            </a: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lang="fr-FR" dirty="0"/>
              <a:t>Aucune continuité entre les questions </a:t>
            </a: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endParaRPr lang="fr-FR" b="0" dirty="0"/>
          </a:p>
          <a:p>
            <a:pPr marL="457200" marR="0" indent="-457200" algn="l" defTabSz="825500" rtl="0" fontAlgn="auto" latinLnBrk="0" hangingPunct="0">
              <a:lnSpc>
                <a:spcPct val="100000"/>
              </a:lnSpc>
              <a:spcBef>
                <a:spcPts val="0"/>
              </a:spcBef>
              <a:spcAft>
                <a:spcPts val="0"/>
              </a:spcAft>
              <a:buClrTx/>
              <a:buSzTx/>
              <a:buFont typeface="Courier New" panose="02070309020205020404" pitchFamily="49" charset="0"/>
              <a:buChar char="o"/>
              <a:tabLst/>
            </a:pPr>
            <a:r>
              <a:rPr lang="fr-FR" dirty="0"/>
              <a:t>Mise en situation concrète </a:t>
            </a:r>
            <a:r>
              <a:rPr lang="fr-FR" b="0" dirty="0"/>
              <a:t>du candidat avec image / photo / vidéo / document </a:t>
            </a:r>
            <a:r>
              <a:rPr lang="fr-FR" b="0" dirty="0" err="1"/>
              <a:t>pdf</a:t>
            </a:r>
            <a:r>
              <a:rPr lang="fr-FR" b="0" dirty="0"/>
              <a:t> </a:t>
            </a:r>
            <a:r>
              <a:rPr lang="fr-FR" b="0" dirty="0">
                <a:solidFill>
                  <a:schemeClr val="accent1">
                    <a:lumMod val="50000"/>
                  </a:schemeClr>
                </a:solidFill>
              </a:rPr>
              <a:t>dès que cela est possible</a:t>
            </a:r>
          </a:p>
        </p:txBody>
      </p:sp>
      <p:sp>
        <p:nvSpPr>
          <p:cNvPr id="10" name="ZoneTexte 9">
            <a:extLst>
              <a:ext uri="{FF2B5EF4-FFF2-40B4-BE49-F238E27FC236}">
                <a16:creationId xmlns:a16="http://schemas.microsoft.com/office/drawing/2014/main" id="{51F1B1C7-BAD3-4B2D-8680-AE4DE452F467}"/>
              </a:ext>
            </a:extLst>
          </p:cNvPr>
          <p:cNvSpPr txBox="1"/>
          <p:nvPr/>
        </p:nvSpPr>
        <p:spPr>
          <a:xfrm>
            <a:off x="2662134" y="10910683"/>
            <a:ext cx="18694400" cy="938719"/>
          </a:xfrm>
          <a:prstGeom prst="rect">
            <a:avLst/>
          </a:prstGeom>
          <a:solidFill>
            <a:schemeClr val="accent2">
              <a:lumMod val="20000"/>
              <a:lumOff val="80000"/>
            </a:schemeClr>
          </a:solidFill>
          <a:ln w="12700" cap="flat">
            <a:solidFill>
              <a:schemeClr val="accent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FR" dirty="0"/>
              <a:t>Chaque « question » doit conduire à une réflexion / proposition de solution ou analyse de la situation, impliquant une réponse étayée (notation de la démarche, du raisonnement, de la justesse de la réponse)</a:t>
            </a: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28" name="Graphique 27" descr="Aspiration avec un remplissage uni">
            <a:extLst>
              <a:ext uri="{FF2B5EF4-FFF2-40B4-BE49-F238E27FC236}">
                <a16:creationId xmlns:a16="http://schemas.microsoft.com/office/drawing/2014/main" id="{D8749F3E-AC45-4073-ABFD-94F850EF8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2365" y="11002750"/>
            <a:ext cx="1514764" cy="1514764"/>
          </a:xfrm>
          <a:prstGeom prst="rect">
            <a:avLst/>
          </a:prstGeom>
        </p:spPr>
      </p:pic>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4"/>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5"/>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6"/>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7"/>
                <a:stretch>
                  <a:fillRect/>
                </a:stretch>
              </p:blipFill>
              <p:spPr>
                <a:xfrm>
                  <a:off x="3987396" y="11363959"/>
                  <a:ext cx="912504" cy="559090"/>
                </a:xfrm>
                <a:prstGeom prst="rect">
                  <a:avLst/>
                </a:prstGeom>
                <a:ln w="3175">
                  <a:miter lim="400000"/>
                </a:ln>
              </p:spPr>
            </p:pic>
          </p:grpSp>
        </p:grpSp>
      </p:grpSp>
      <p:sp>
        <p:nvSpPr>
          <p:cNvPr id="25" name="ZoneTexte 24">
            <a:extLst>
              <a:ext uri="{FF2B5EF4-FFF2-40B4-BE49-F238E27FC236}">
                <a16:creationId xmlns:a16="http://schemas.microsoft.com/office/drawing/2014/main" id="{30873580-5E48-43FF-A916-E95F288B3E1E}"/>
              </a:ext>
            </a:extLst>
          </p:cNvPr>
          <p:cNvSpPr txBox="1"/>
          <p:nvPr/>
        </p:nvSpPr>
        <p:spPr>
          <a:xfrm>
            <a:off x="11941401" y="7400132"/>
            <a:ext cx="11922242" cy="1184940"/>
          </a:xfrm>
          <a:prstGeom prst="rect">
            <a:avLst/>
          </a:prstGeom>
          <a:solidFill>
            <a:schemeClr val="accent2">
              <a:lumMod val="75000"/>
            </a:schemeClr>
          </a:solidFill>
          <a:ln w="3175" cap="flat">
            <a:solidFill>
              <a:schemeClr val="accent2">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a:ln>
                  <a:noFill/>
                </a:ln>
                <a:solidFill>
                  <a:schemeClr val="bg1"/>
                </a:solidFill>
                <a:effectLst/>
                <a:uFillTx/>
                <a:latin typeface="Helvetica Neue"/>
                <a:ea typeface="Helvetica Neue"/>
                <a:cs typeface="Helvetica Neue"/>
                <a:sym typeface="Helvetica Neue"/>
              </a:rPr>
              <a:t>            QCM : je connais et je comprends la réglementation</a:t>
            </a:r>
          </a:p>
          <a:p>
            <a:pPr marL="0" marR="0" indent="0" algn="ctr" defTabSz="825500" rtl="0" fontAlgn="auto" latinLnBrk="0" hangingPunct="0">
              <a:lnSpc>
                <a:spcPct val="100000"/>
              </a:lnSpc>
              <a:spcBef>
                <a:spcPts val="0"/>
              </a:spcBef>
              <a:spcAft>
                <a:spcPts val="0"/>
              </a:spcAft>
              <a:buClrTx/>
              <a:buSzTx/>
              <a:buFontTx/>
              <a:buNone/>
              <a:tabLst/>
            </a:pPr>
            <a:endParaRPr kumimoji="0" lang="fr-FR" sz="2400" b="1" i="0" u="none" strike="noStrike" cap="none" spc="0" normalizeH="0" baseline="0" dirty="0">
              <a:ln>
                <a:noFill/>
              </a:ln>
              <a:solidFill>
                <a:schemeClr val="bg1"/>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tabLst/>
            </a:pPr>
            <a:r>
              <a:rPr lang="fr-FR" sz="2400" dirty="0">
                <a:solidFill>
                  <a:schemeClr val="bg1"/>
                </a:solidFill>
              </a:rPr>
              <a:t>           EDC : j’utilise mes connaissances et je les mets en application concrète</a:t>
            </a:r>
            <a:endParaRPr kumimoji="0" lang="fr-FR" sz="2400" b="1" i="0" u="none" strike="noStrike" cap="none" spc="0" normalizeH="0" baseline="0" dirty="0">
              <a:ln>
                <a:noFill/>
              </a:ln>
              <a:solidFill>
                <a:schemeClr val="bg1"/>
              </a:solidFill>
              <a:effectLst/>
              <a:uFillTx/>
              <a:latin typeface="Helvetica Neue"/>
              <a:ea typeface="Helvetica Neue"/>
              <a:cs typeface="Helvetica Neue"/>
              <a:sym typeface="Helvetica Neue"/>
            </a:endParaRPr>
          </a:p>
        </p:txBody>
      </p:sp>
      <p:pic>
        <p:nvPicPr>
          <p:cNvPr id="14" name="Graphique 13" descr="Bonne idée contour">
            <a:extLst>
              <a:ext uri="{FF2B5EF4-FFF2-40B4-BE49-F238E27FC236}">
                <a16:creationId xmlns:a16="http://schemas.microsoft.com/office/drawing/2014/main" id="{DED68EBA-831D-8EE5-D63D-45173FC54E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41401" y="7547528"/>
            <a:ext cx="914400" cy="914400"/>
          </a:xfrm>
          <a:prstGeom prst="rect">
            <a:avLst/>
          </a:prstGeom>
        </p:spPr>
      </p:pic>
    </p:spTree>
    <p:extLst>
      <p:ext uri="{BB962C8B-B14F-4D97-AF65-F5344CB8AC3E}">
        <p14:creationId xmlns:p14="http://schemas.microsoft.com/office/powerpoint/2010/main" val="41351010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18</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44" name="CHAPITRE 01…">
            <a:extLst>
              <a:ext uri="{FF2B5EF4-FFF2-40B4-BE49-F238E27FC236}">
                <a16:creationId xmlns:a16="http://schemas.microsoft.com/office/drawing/2014/main" id="{E46434EF-1B52-D791-C7AB-E70CF317797B}"/>
              </a:ext>
            </a:extLst>
          </p:cNvPr>
          <p:cNvSpPr txBox="1"/>
          <p:nvPr/>
        </p:nvSpPr>
        <p:spPr>
          <a:xfrm>
            <a:off x="3587019" y="1565505"/>
            <a:ext cx="19940029" cy="6924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Nouvelles modalités 2022 – 8 questions à 5 points par EDC – Exemple d’avril 2022</a:t>
            </a:r>
            <a:endParaRPr sz="4000" dirty="0">
              <a:latin typeface="+mj-lt"/>
              <a:cs typeface="+mj-cs"/>
            </a:endParaRPr>
          </a:p>
        </p:txBody>
      </p:sp>
      <p:sp>
        <p:nvSpPr>
          <p:cNvPr id="45" name="INTRODUCTION">
            <a:extLst>
              <a:ext uri="{FF2B5EF4-FFF2-40B4-BE49-F238E27FC236}">
                <a16:creationId xmlns:a16="http://schemas.microsoft.com/office/drawing/2014/main" id="{07AAFF87-F0CA-68D3-A26B-0FBA50772700}"/>
              </a:ext>
            </a:extLst>
          </p:cNvPr>
          <p:cNvSpPr txBox="1"/>
          <p:nvPr/>
        </p:nvSpPr>
        <p:spPr>
          <a:xfrm>
            <a:off x="3587020" y="426062"/>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pPr algn="ctr"/>
            <a:r>
              <a:rPr lang="fr-FR" sz="6000" dirty="0"/>
              <a:t>Répartition des sujets d’études de cas</a:t>
            </a:r>
            <a:endParaRPr sz="6000" dirty="0"/>
          </a:p>
        </p:txBody>
      </p:sp>
      <p:pic>
        <p:nvPicPr>
          <p:cNvPr id="46" name="Image 45">
            <a:extLst>
              <a:ext uri="{FF2B5EF4-FFF2-40B4-BE49-F238E27FC236}">
                <a16:creationId xmlns:a16="http://schemas.microsoft.com/office/drawing/2014/main" id="{034E6EA8-85F0-B650-8FB8-3859F05FB86A}"/>
              </a:ext>
            </a:extLst>
          </p:cNvPr>
          <p:cNvPicPr>
            <a:picLocks noChangeAspect="1"/>
          </p:cNvPicPr>
          <p:nvPr/>
        </p:nvPicPr>
        <p:blipFill>
          <a:blip r:embed="rId6"/>
          <a:stretch>
            <a:fillRect/>
          </a:stretch>
        </p:blipFill>
        <p:spPr>
          <a:xfrm>
            <a:off x="4177832" y="2492004"/>
            <a:ext cx="17496700" cy="10914764"/>
          </a:xfrm>
          <a:prstGeom prst="rect">
            <a:avLst/>
          </a:prstGeom>
        </p:spPr>
      </p:pic>
    </p:spTree>
    <p:extLst>
      <p:ext uri="{BB962C8B-B14F-4D97-AF65-F5344CB8AC3E}">
        <p14:creationId xmlns:p14="http://schemas.microsoft.com/office/powerpoint/2010/main" val="16222659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19</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619445"/>
            <a:ext cx="19624780" cy="100027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Aperçu de l’interface QCM</a:t>
            </a:r>
            <a:endParaRPr sz="6000" dirty="0"/>
          </a:p>
        </p:txBody>
      </p:sp>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pic>
        <p:nvPicPr>
          <p:cNvPr id="7" name="Image 6">
            <a:extLst>
              <a:ext uri="{FF2B5EF4-FFF2-40B4-BE49-F238E27FC236}">
                <a16:creationId xmlns:a16="http://schemas.microsoft.com/office/drawing/2014/main" id="{CBDD395A-11BD-6F67-3922-C955C5C793C0}"/>
              </a:ext>
            </a:extLst>
          </p:cNvPr>
          <p:cNvPicPr>
            <a:picLocks noChangeAspect="1"/>
          </p:cNvPicPr>
          <p:nvPr/>
        </p:nvPicPr>
        <p:blipFill>
          <a:blip r:embed="rId6"/>
          <a:stretch>
            <a:fillRect/>
          </a:stretch>
        </p:blipFill>
        <p:spPr>
          <a:xfrm>
            <a:off x="3526223" y="2504609"/>
            <a:ext cx="18431597" cy="10425371"/>
          </a:xfrm>
          <a:prstGeom prst="rect">
            <a:avLst/>
          </a:prstGeom>
        </p:spPr>
      </p:pic>
    </p:spTree>
    <p:extLst>
      <p:ext uri="{BB962C8B-B14F-4D97-AF65-F5344CB8AC3E}">
        <p14:creationId xmlns:p14="http://schemas.microsoft.com/office/powerpoint/2010/main" val="6921431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e"/>
          <p:cNvGrpSpPr/>
          <p:nvPr/>
        </p:nvGrpSpPr>
        <p:grpSpPr>
          <a:xfrm>
            <a:off x="13975499" y="821840"/>
            <a:ext cx="1368213" cy="1535863"/>
            <a:chOff x="199860" y="116036"/>
            <a:chExt cx="1368213" cy="1535861"/>
          </a:xfrm>
        </p:grpSpPr>
        <p:sp>
          <p:nvSpPr>
            <p:cNvPr id="142" name="Rectangle"/>
            <p:cNvSpPr/>
            <p:nvPr/>
          </p:nvSpPr>
          <p:spPr>
            <a:xfrm rot="18900000">
              <a:off x="250693" y="267122"/>
              <a:ext cx="1266547" cy="1233689"/>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143" name="01"/>
            <p:cNvSpPr txBox="1"/>
            <p:nvPr/>
          </p:nvSpPr>
          <p:spPr>
            <a:xfrm>
              <a:off x="199860" y="116036"/>
              <a:ext cx="1368213" cy="1535861"/>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noAutofit/>
            </a:bodyPr>
            <a:lstStyle>
              <a:lvl1pPr>
                <a:defRPr sz="7000">
                  <a:solidFill>
                    <a:srgbClr val="FFFFFF"/>
                  </a:solidFill>
                  <a:latin typeface="Century Gothic"/>
                  <a:ea typeface="Century Gothic"/>
                  <a:cs typeface="Century Gothic"/>
                  <a:sym typeface="Century Gothic"/>
                </a:defRPr>
              </a:lvl1pPr>
            </a:lstStyle>
            <a:p>
              <a:r>
                <a:t>01</a:t>
              </a:r>
            </a:p>
          </p:txBody>
        </p:sp>
      </p:grpSp>
      <p:grpSp>
        <p:nvGrpSpPr>
          <p:cNvPr id="149" name="Groupe"/>
          <p:cNvGrpSpPr/>
          <p:nvPr/>
        </p:nvGrpSpPr>
        <p:grpSpPr>
          <a:xfrm>
            <a:off x="13975499" y="1140710"/>
            <a:ext cx="9042126" cy="3278457"/>
            <a:chOff x="199860" y="-1626556"/>
            <a:chExt cx="9042124" cy="3278453"/>
          </a:xfrm>
        </p:grpSpPr>
        <p:sp>
          <p:nvSpPr>
            <p:cNvPr id="146" name="Rectangle"/>
            <p:cNvSpPr/>
            <p:nvPr/>
          </p:nvSpPr>
          <p:spPr>
            <a:xfrm rot="18900000">
              <a:off x="250693" y="267122"/>
              <a:ext cx="1266547" cy="1233689"/>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147" name="02"/>
            <p:cNvSpPr txBox="1"/>
            <p:nvPr/>
          </p:nvSpPr>
          <p:spPr>
            <a:xfrm>
              <a:off x="199860" y="116035"/>
              <a:ext cx="1368213" cy="153586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noAutofit/>
            </a:bodyPr>
            <a:lstStyle>
              <a:lvl1pPr>
                <a:defRPr sz="7000">
                  <a:solidFill>
                    <a:srgbClr val="FFFFFF"/>
                  </a:solidFill>
                  <a:latin typeface="Century Gothic"/>
                  <a:ea typeface="Century Gothic"/>
                  <a:cs typeface="Century Gothic"/>
                  <a:sym typeface="Century Gothic"/>
                </a:defRPr>
              </a:lvl1pPr>
            </a:lstStyle>
            <a:p>
              <a:r>
                <a:rPr dirty="0"/>
                <a:t>02</a:t>
              </a:r>
            </a:p>
          </p:txBody>
        </p:sp>
        <p:sp>
          <p:nvSpPr>
            <p:cNvPr id="148" name="TITRE CHAPITRE 2…"/>
            <p:cNvSpPr txBox="1"/>
            <p:nvPr/>
          </p:nvSpPr>
          <p:spPr>
            <a:xfrm>
              <a:off x="1967795" y="-1626556"/>
              <a:ext cx="7274189" cy="152577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p>
              <a:pPr algn="l">
                <a:defRPr sz="4400">
                  <a:solidFill>
                    <a:srgbClr val="0B418C"/>
                  </a:solidFill>
                  <a:latin typeface="Century Gothic"/>
                  <a:ea typeface="Century Gothic"/>
                  <a:cs typeface="Century Gothic"/>
                  <a:sym typeface="Century Gothic"/>
                </a:defRPr>
              </a:pPr>
              <a:r>
                <a:rPr lang="fr-FR" dirty="0"/>
                <a:t>Statistiques</a:t>
              </a:r>
              <a:endParaRPr dirty="0"/>
            </a:p>
          </p:txBody>
        </p:sp>
      </p:grpSp>
      <p:sp>
        <p:nvSpPr>
          <p:cNvPr id="156" name="TITRE CHAPITRE 4…"/>
          <p:cNvSpPr txBox="1"/>
          <p:nvPr/>
        </p:nvSpPr>
        <p:spPr>
          <a:xfrm>
            <a:off x="15743434" y="3201987"/>
            <a:ext cx="8212724" cy="152577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p>
            <a:pPr algn="l">
              <a:defRPr sz="4400">
                <a:solidFill>
                  <a:srgbClr val="0B418C"/>
                </a:solidFill>
                <a:latin typeface="Century Gothic"/>
                <a:ea typeface="Century Gothic"/>
                <a:cs typeface="Century Gothic"/>
                <a:sym typeface="Century Gothic"/>
              </a:defRPr>
            </a:pPr>
            <a:r>
              <a:rPr lang="fr-FR" dirty="0"/>
              <a:t>L’examen dématérialisé</a:t>
            </a:r>
          </a:p>
        </p:txBody>
      </p:sp>
      <p:sp>
        <p:nvSpPr>
          <p:cNvPr id="166" name="Rectangle"/>
          <p:cNvSpPr/>
          <p:nvPr/>
        </p:nvSpPr>
        <p:spPr>
          <a:xfrm>
            <a:off x="-82297" y="-19304"/>
            <a:ext cx="12675998" cy="14091826"/>
          </a:xfrm>
          <a:prstGeom prst="rect">
            <a:avLst/>
          </a:prstGeom>
          <a:solidFill>
            <a:srgbClr val="E2E2E2"/>
          </a:solidFill>
          <a:ln w="3175">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sp>
        <p:nvSpPr>
          <p:cNvPr id="167" name="Rectangle"/>
          <p:cNvSpPr/>
          <p:nvPr/>
        </p:nvSpPr>
        <p:spPr>
          <a:xfrm rot="18900000">
            <a:off x="2246370" y="3268500"/>
            <a:ext cx="7370203" cy="7179000"/>
          </a:xfrm>
          <a:prstGeom prst="rect">
            <a:avLst/>
          </a:prstGeom>
          <a:ln w="63500">
            <a:solidFill>
              <a:srgbClr val="FFFFFF"/>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sp>
        <p:nvSpPr>
          <p:cNvPr id="168" name="SOMMAIRE"/>
          <p:cNvSpPr txBox="1"/>
          <p:nvPr/>
        </p:nvSpPr>
        <p:spPr>
          <a:xfrm>
            <a:off x="2199433" y="5962650"/>
            <a:ext cx="7464078" cy="17907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11000">
                <a:solidFill>
                  <a:srgbClr val="9F7E36"/>
                </a:solidFill>
                <a:latin typeface="Century Gothic"/>
                <a:ea typeface="Century Gothic"/>
                <a:cs typeface="Century Gothic"/>
                <a:sym typeface="Century Gothic"/>
              </a:defRPr>
            </a:lvl1pPr>
          </a:lstStyle>
          <a:p>
            <a:r>
              <a:t>SOMMAIRE</a:t>
            </a:r>
          </a:p>
        </p:txBody>
      </p:sp>
      <p:pic>
        <p:nvPicPr>
          <p:cNvPr id="169" name="CIFMD-picto-bateau-blanc.png" descr="CIFMD-picto-bateau-blanc.png"/>
          <p:cNvPicPr>
            <a:picLocks noChangeAspect="1"/>
          </p:cNvPicPr>
          <p:nvPr/>
        </p:nvPicPr>
        <p:blipFill>
          <a:blip r:embed="rId2"/>
          <a:stretch>
            <a:fillRect/>
          </a:stretch>
        </p:blipFill>
        <p:spPr>
          <a:xfrm>
            <a:off x="740898" y="12079115"/>
            <a:ext cx="1234831" cy="817168"/>
          </a:xfrm>
          <a:prstGeom prst="rect">
            <a:avLst/>
          </a:prstGeom>
          <a:ln w="3175">
            <a:miter lim="400000"/>
          </a:ln>
        </p:spPr>
      </p:pic>
      <p:pic>
        <p:nvPicPr>
          <p:cNvPr id="170" name="CIFMD-picto-camion-blanc.png" descr="CIFMD-picto-camion-blanc.png"/>
          <p:cNvPicPr>
            <a:picLocks noChangeAspect="1"/>
          </p:cNvPicPr>
          <p:nvPr/>
        </p:nvPicPr>
        <p:blipFill>
          <a:blip r:embed="rId3"/>
          <a:stretch>
            <a:fillRect/>
          </a:stretch>
        </p:blipFill>
        <p:spPr>
          <a:xfrm>
            <a:off x="740898" y="9674029"/>
            <a:ext cx="1234831" cy="817168"/>
          </a:xfrm>
          <a:prstGeom prst="rect">
            <a:avLst/>
          </a:prstGeom>
          <a:ln w="3175">
            <a:miter lim="400000"/>
          </a:ln>
        </p:spPr>
      </p:pic>
      <p:pic>
        <p:nvPicPr>
          <p:cNvPr id="171" name="CIFMD-picto-train-blanc.png" descr="CIFMD-picto-train-blanc.png"/>
          <p:cNvPicPr>
            <a:picLocks noChangeAspect="1"/>
          </p:cNvPicPr>
          <p:nvPr/>
        </p:nvPicPr>
        <p:blipFill>
          <a:blip r:embed="rId4"/>
          <a:stretch>
            <a:fillRect/>
          </a:stretch>
        </p:blipFill>
        <p:spPr>
          <a:xfrm>
            <a:off x="740898" y="10801836"/>
            <a:ext cx="1234831" cy="817168"/>
          </a:xfrm>
          <a:prstGeom prst="rect">
            <a:avLst/>
          </a:prstGeom>
          <a:ln w="3175">
            <a:miter lim="400000"/>
          </a:ln>
        </p:spPr>
      </p:pic>
      <p:sp>
        <p:nvSpPr>
          <p:cNvPr id="2" name="Rectangle">
            <a:extLst>
              <a:ext uri="{FF2B5EF4-FFF2-40B4-BE49-F238E27FC236}">
                <a16:creationId xmlns:a16="http://schemas.microsoft.com/office/drawing/2014/main" id="{10AC0605-CE12-491E-A278-9E7C6C2519AA}"/>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D86C3B0B-64A0-4AB3-8798-C30488F2E284}"/>
              </a:ext>
            </a:extLst>
          </p:cNvPr>
          <p:cNvSpPr txBox="1">
            <a:spLocks noGrp="1"/>
          </p:cNvSpPr>
          <p:nvPr>
            <p:ph type="sldNum" sz="quarter" idx="2"/>
          </p:nvPr>
        </p:nvSpPr>
        <p:spPr>
          <a:xfrm>
            <a:off x="23279117" y="12477182"/>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2</a:t>
            </a:fld>
            <a:endParaRPr dirty="0"/>
          </a:p>
        </p:txBody>
      </p:sp>
      <p:cxnSp>
        <p:nvCxnSpPr>
          <p:cNvPr id="4" name="Connecteur droit avec flèche 3">
            <a:extLst>
              <a:ext uri="{FF2B5EF4-FFF2-40B4-BE49-F238E27FC236}">
                <a16:creationId xmlns:a16="http://schemas.microsoft.com/office/drawing/2014/main" id="{F02F132C-8F90-45DD-9BF7-E4837956DAD2}"/>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grpSp>
        <p:nvGrpSpPr>
          <p:cNvPr id="19" name="Groupe">
            <a:extLst>
              <a:ext uri="{FF2B5EF4-FFF2-40B4-BE49-F238E27FC236}">
                <a16:creationId xmlns:a16="http://schemas.microsoft.com/office/drawing/2014/main" id="{279A5DA3-833B-5137-E846-E9708E1BD38E}"/>
              </a:ext>
            </a:extLst>
          </p:cNvPr>
          <p:cNvGrpSpPr/>
          <p:nvPr/>
        </p:nvGrpSpPr>
        <p:grpSpPr>
          <a:xfrm>
            <a:off x="13975499" y="5257959"/>
            <a:ext cx="1368213" cy="1535863"/>
            <a:chOff x="199860" y="116036"/>
            <a:chExt cx="1368213" cy="1535861"/>
          </a:xfrm>
        </p:grpSpPr>
        <p:sp>
          <p:nvSpPr>
            <p:cNvPr id="20" name="Rectangle">
              <a:extLst>
                <a:ext uri="{FF2B5EF4-FFF2-40B4-BE49-F238E27FC236}">
                  <a16:creationId xmlns:a16="http://schemas.microsoft.com/office/drawing/2014/main" id="{E4FC8724-3C51-B4FE-D8A0-8FB5C23EF881}"/>
                </a:ext>
              </a:extLst>
            </p:cNvPr>
            <p:cNvSpPr/>
            <p:nvPr/>
          </p:nvSpPr>
          <p:spPr>
            <a:xfrm rot="18900000">
              <a:off x="250693" y="267122"/>
              <a:ext cx="1266547" cy="1233689"/>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21" name="01">
              <a:extLst>
                <a:ext uri="{FF2B5EF4-FFF2-40B4-BE49-F238E27FC236}">
                  <a16:creationId xmlns:a16="http://schemas.microsoft.com/office/drawing/2014/main" id="{BCFFE24D-4297-5FE3-325C-BA64F14A3AE6}"/>
                </a:ext>
              </a:extLst>
            </p:cNvPr>
            <p:cNvSpPr txBox="1"/>
            <p:nvPr/>
          </p:nvSpPr>
          <p:spPr>
            <a:xfrm>
              <a:off x="199860" y="116036"/>
              <a:ext cx="1368213" cy="1535861"/>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ctr">
              <a:noAutofit/>
            </a:bodyPr>
            <a:lstStyle>
              <a:lvl1pPr>
                <a:defRPr sz="7000">
                  <a:solidFill>
                    <a:srgbClr val="FFFFFF"/>
                  </a:solidFill>
                  <a:latin typeface="Century Gothic"/>
                  <a:ea typeface="Century Gothic"/>
                  <a:cs typeface="Century Gothic"/>
                  <a:sym typeface="Century Gothic"/>
                </a:defRPr>
              </a:lvl1pPr>
            </a:lstStyle>
            <a:p>
              <a:r>
                <a:rPr lang="fr-FR" dirty="0"/>
                <a:t>03</a:t>
              </a:r>
              <a:endParaRPr dirty="0"/>
            </a:p>
          </p:txBody>
        </p:sp>
      </p:grpSp>
      <p:sp>
        <p:nvSpPr>
          <p:cNvPr id="26" name="TITRE CHAPITRE 4…">
            <a:extLst>
              <a:ext uri="{FF2B5EF4-FFF2-40B4-BE49-F238E27FC236}">
                <a16:creationId xmlns:a16="http://schemas.microsoft.com/office/drawing/2014/main" id="{B8AD3CC8-77BE-CC59-0201-8C50679DF27C}"/>
              </a:ext>
            </a:extLst>
          </p:cNvPr>
          <p:cNvSpPr txBox="1"/>
          <p:nvPr/>
        </p:nvSpPr>
        <p:spPr>
          <a:xfrm>
            <a:off x="15743434" y="5600869"/>
            <a:ext cx="8212724" cy="1525772"/>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numCol="1" anchor="t">
            <a:noAutofit/>
          </a:bodyPr>
          <a:lstStyle/>
          <a:p>
            <a:pPr algn="l">
              <a:defRPr sz="4400">
                <a:solidFill>
                  <a:srgbClr val="0B418C"/>
                </a:solidFill>
                <a:latin typeface="Century Gothic"/>
                <a:ea typeface="Century Gothic"/>
                <a:cs typeface="Century Gothic"/>
                <a:sym typeface="Century Gothic"/>
              </a:defRPr>
            </a:pPr>
            <a:r>
              <a:rPr lang="fr-FR" dirty="0"/>
              <a:t>Les évolutions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20</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5" name="INTRODUCTION">
            <a:extLst>
              <a:ext uri="{FF2B5EF4-FFF2-40B4-BE49-F238E27FC236}">
                <a16:creationId xmlns:a16="http://schemas.microsoft.com/office/drawing/2014/main" id="{7A17590A-B2D7-4902-83A8-396A504781C5}"/>
              </a:ext>
            </a:extLst>
          </p:cNvPr>
          <p:cNvSpPr txBox="1"/>
          <p:nvPr/>
        </p:nvSpPr>
        <p:spPr>
          <a:xfrm>
            <a:off x="4047275" y="619445"/>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Site internet du CIFMD</a:t>
            </a:r>
            <a:endParaRPr sz="6000" dirty="0"/>
          </a:p>
        </p:txBody>
      </p:sp>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pic>
        <p:nvPicPr>
          <p:cNvPr id="8" name="Image 7">
            <a:hlinkClick r:id="rId6"/>
            <a:extLst>
              <a:ext uri="{FF2B5EF4-FFF2-40B4-BE49-F238E27FC236}">
                <a16:creationId xmlns:a16="http://schemas.microsoft.com/office/drawing/2014/main" id="{70EC8BE1-DF8B-A263-33A2-10D4E891DE61}"/>
              </a:ext>
            </a:extLst>
          </p:cNvPr>
          <p:cNvPicPr>
            <a:picLocks noChangeAspect="1"/>
          </p:cNvPicPr>
          <p:nvPr/>
        </p:nvPicPr>
        <p:blipFill>
          <a:blip r:embed="rId7"/>
          <a:stretch>
            <a:fillRect/>
          </a:stretch>
        </p:blipFill>
        <p:spPr>
          <a:xfrm>
            <a:off x="0" y="3661235"/>
            <a:ext cx="24384000" cy="10104853"/>
          </a:xfrm>
          <a:prstGeom prst="rect">
            <a:avLst/>
          </a:prstGeom>
        </p:spPr>
      </p:pic>
    </p:spTree>
    <p:extLst>
      <p:ext uri="{BB962C8B-B14F-4D97-AF65-F5344CB8AC3E}">
        <p14:creationId xmlns:p14="http://schemas.microsoft.com/office/powerpoint/2010/main" val="83071091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0" name="Merci pour votre attention"/>
          <p:cNvSpPr txBox="1">
            <a:spLocks noGrp="1"/>
          </p:cNvSpPr>
          <p:nvPr>
            <p:ph type="ctrTitle"/>
          </p:nvPr>
        </p:nvSpPr>
        <p:spPr>
          <a:xfrm>
            <a:off x="5820662" y="3927982"/>
            <a:ext cx="12742676" cy="4392932"/>
          </a:xfrm>
          <a:prstGeom prst="rect">
            <a:avLst/>
          </a:prstGeom>
        </p:spPr>
        <p:txBody>
          <a:bodyPr anchor="ctr"/>
          <a:lstStyle>
            <a:lvl1pPr>
              <a:defRPr sz="7400">
                <a:solidFill>
                  <a:srgbClr val="FFFFFF"/>
                </a:solidFill>
                <a:latin typeface="Century Gothic"/>
                <a:ea typeface="Century Gothic"/>
                <a:cs typeface="Century Gothic"/>
                <a:sym typeface="Century Gothic"/>
              </a:defRPr>
            </a:lvl1pPr>
          </a:lstStyle>
          <a:p>
            <a:r>
              <a:rPr dirty="0"/>
              <a:t>Merci pour </a:t>
            </a:r>
            <a:r>
              <a:rPr dirty="0" err="1"/>
              <a:t>votre</a:t>
            </a:r>
            <a:r>
              <a:rPr dirty="0"/>
              <a:t> attention</a:t>
            </a:r>
          </a:p>
        </p:txBody>
      </p:sp>
      <p:pic>
        <p:nvPicPr>
          <p:cNvPr id="223" name="CIFMD-logo.png" descr="CIFMD-logo.png"/>
          <p:cNvPicPr>
            <a:picLocks noChangeAspect="1"/>
          </p:cNvPicPr>
          <p:nvPr/>
        </p:nvPicPr>
        <p:blipFill>
          <a:blip r:embed="rId3"/>
          <a:stretch>
            <a:fillRect/>
          </a:stretch>
        </p:blipFill>
        <p:spPr>
          <a:xfrm>
            <a:off x="1217422" y="8644381"/>
            <a:ext cx="3644901" cy="3644901"/>
          </a:xfrm>
          <a:prstGeom prst="rect">
            <a:avLst/>
          </a:prstGeom>
          <a:ln w="3175">
            <a:miter lim="400000"/>
          </a:ln>
        </p:spPr>
      </p:pic>
      <p:sp>
        <p:nvSpPr>
          <p:cNvPr id="224" name="Organisateur des examens CSTMD"/>
          <p:cNvSpPr txBox="1"/>
          <p:nvPr/>
        </p:nvSpPr>
        <p:spPr>
          <a:xfrm>
            <a:off x="781109" y="12407392"/>
            <a:ext cx="6013078" cy="5080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defRPr>
                <a:solidFill>
                  <a:srgbClr val="0B418C"/>
                </a:solidFill>
                <a:latin typeface="Century Gothic"/>
                <a:ea typeface="Century Gothic"/>
                <a:cs typeface="Century Gothic"/>
                <a:sym typeface="Century Gothic"/>
              </a:defRPr>
            </a:lvl1pPr>
          </a:lstStyle>
          <a:p>
            <a:r>
              <a:t>Organisateur des examens CSTMD</a:t>
            </a:r>
          </a:p>
        </p:txBody>
      </p:sp>
      <p:sp>
        <p:nvSpPr>
          <p:cNvPr id="225" name="CIFMD…"/>
          <p:cNvSpPr txBox="1"/>
          <p:nvPr/>
        </p:nvSpPr>
        <p:spPr>
          <a:xfrm>
            <a:off x="17673034" y="11278210"/>
            <a:ext cx="5524674" cy="141478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spAutoFit/>
          </a:bodyPr>
          <a:lstStyle/>
          <a:p>
            <a:pPr algn="r">
              <a:lnSpc>
                <a:spcPct val="120000"/>
              </a:lnSpc>
              <a:defRPr sz="2500">
                <a:solidFill>
                  <a:srgbClr val="8C6F30"/>
                </a:solidFill>
                <a:latin typeface="Century Gothic"/>
                <a:ea typeface="Century Gothic"/>
                <a:cs typeface="Century Gothic"/>
                <a:sym typeface="Century Gothic"/>
              </a:defRPr>
            </a:pPr>
            <a:r>
              <a:rPr dirty="0"/>
              <a:t>CIFMD</a:t>
            </a:r>
          </a:p>
          <a:p>
            <a:pPr algn="r">
              <a:lnSpc>
                <a:spcPct val="120000"/>
              </a:lnSpc>
              <a:defRPr sz="2500" b="0">
                <a:solidFill>
                  <a:srgbClr val="8C6F30"/>
                </a:solidFill>
                <a:latin typeface="Century Gothic"/>
                <a:ea typeface="Century Gothic"/>
                <a:cs typeface="Century Gothic"/>
                <a:sym typeface="Century Gothic"/>
              </a:defRPr>
            </a:pPr>
            <a:r>
              <a:rPr dirty="0"/>
              <a:t>14 rue de la </a:t>
            </a:r>
            <a:r>
              <a:rPr dirty="0" err="1"/>
              <a:t>République</a:t>
            </a:r>
            <a:endParaRPr dirty="0"/>
          </a:p>
          <a:p>
            <a:pPr algn="r">
              <a:lnSpc>
                <a:spcPct val="120000"/>
              </a:lnSpc>
              <a:defRPr sz="2500" b="0">
                <a:solidFill>
                  <a:srgbClr val="8C6F30"/>
                </a:solidFill>
                <a:latin typeface="Century Gothic"/>
                <a:ea typeface="Century Gothic"/>
                <a:cs typeface="Century Gothic"/>
                <a:sym typeface="Century Gothic"/>
              </a:defRPr>
            </a:pPr>
            <a:r>
              <a:rPr dirty="0"/>
              <a:t>92909 Paris La Défense</a:t>
            </a:r>
          </a:p>
        </p:txBody>
      </p:sp>
      <p:sp>
        <p:nvSpPr>
          <p:cNvPr id="2" name="www.cifmd.fr">
            <a:extLst>
              <a:ext uri="{FF2B5EF4-FFF2-40B4-BE49-F238E27FC236}">
                <a16:creationId xmlns:a16="http://schemas.microsoft.com/office/drawing/2014/main" id="{F41EB9D8-1480-4882-96D8-C114BFEB2AA9}"/>
              </a:ext>
            </a:extLst>
          </p:cNvPr>
          <p:cNvSpPr txBox="1"/>
          <p:nvPr/>
        </p:nvSpPr>
        <p:spPr>
          <a:xfrm rot="16200000">
            <a:off x="22044384" y="2455240"/>
            <a:ext cx="2135443" cy="4699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ctr">
            <a:spAutoFit/>
          </a:bodyPr>
          <a:lstStyle>
            <a:lvl1pPr>
              <a:defRPr sz="2500" b="0">
                <a:solidFill>
                  <a:srgbClr val="FFFFFF"/>
                </a:solidFill>
                <a:latin typeface="Century Gothic"/>
                <a:ea typeface="Century Gothic"/>
                <a:cs typeface="Century Gothic"/>
                <a:sym typeface="Century Gothic"/>
              </a:defRPr>
            </a:lvl1pPr>
          </a:lstStyle>
          <a:p>
            <a:r>
              <a:rPr dirty="0"/>
              <a:t>www.cifmd.fr</a:t>
            </a:r>
          </a:p>
        </p:txBody>
      </p:sp>
      <p:cxnSp>
        <p:nvCxnSpPr>
          <p:cNvPr id="3" name="Connecteur droit avec flèche 2">
            <a:extLst>
              <a:ext uri="{FF2B5EF4-FFF2-40B4-BE49-F238E27FC236}">
                <a16:creationId xmlns:a16="http://schemas.microsoft.com/office/drawing/2014/main" id="{FB26A553-1832-4161-B9BD-A2D0F988EA15}"/>
              </a:ext>
            </a:extLst>
          </p:cNvPr>
          <p:cNvCxnSpPr/>
          <p:nvPr/>
        </p:nvCxnSpPr>
        <p:spPr>
          <a:xfrm flipH="1">
            <a:off x="23086136" y="369990"/>
            <a:ext cx="5750" cy="914400"/>
          </a:xfrm>
          <a:prstGeom prst="straightConnector1">
            <a:avLst/>
          </a:prstGeom>
          <a:ln>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3" name="01…"/>
          <p:cNvSpPr txBox="1">
            <a:spLocks noGrp="1"/>
          </p:cNvSpPr>
          <p:nvPr>
            <p:ph type="title"/>
          </p:nvPr>
        </p:nvSpPr>
        <p:spPr>
          <a:xfrm>
            <a:off x="5820662" y="4528874"/>
            <a:ext cx="12742676" cy="4392932"/>
          </a:xfrm>
          <a:prstGeom prst="rect">
            <a:avLst/>
          </a:prstGeom>
        </p:spPr>
        <p:txBody>
          <a:bodyPr>
            <a:normAutofit/>
          </a:bodyPr>
          <a:lstStyle/>
          <a:p>
            <a:pPr>
              <a:defRPr sz="14000" b="1">
                <a:solidFill>
                  <a:srgbClr val="9F7E36"/>
                </a:solidFill>
                <a:latin typeface="Century Gothic"/>
                <a:ea typeface="Century Gothic"/>
                <a:cs typeface="Century Gothic"/>
                <a:sym typeface="Century Gothic"/>
              </a:defRPr>
            </a:pPr>
            <a:r>
              <a:rPr dirty="0"/>
              <a:t>01</a:t>
            </a:r>
          </a:p>
          <a:p>
            <a:pPr>
              <a:defRPr sz="9800">
                <a:solidFill>
                  <a:srgbClr val="9F7E36"/>
                </a:solidFill>
                <a:latin typeface="Century Gothic"/>
                <a:ea typeface="Century Gothic"/>
                <a:cs typeface="Century Gothic"/>
                <a:sym typeface="Century Gothic"/>
              </a:defRPr>
            </a:pPr>
            <a:r>
              <a:rPr lang="fr-FR" dirty="0"/>
              <a:t>Statistiques</a:t>
            </a:r>
            <a:endParaRPr dirty="0"/>
          </a:p>
        </p:txBody>
      </p:sp>
      <p:sp>
        <p:nvSpPr>
          <p:cNvPr id="178" name="Rectangle"/>
          <p:cNvSpPr/>
          <p:nvPr/>
        </p:nvSpPr>
        <p:spPr>
          <a:xfrm rot="18900000">
            <a:off x="6903718" y="1858435"/>
            <a:ext cx="10600179" cy="10234576"/>
          </a:xfrm>
          <a:prstGeom prst="rect">
            <a:avLst/>
          </a:prstGeom>
          <a:ln w="25400">
            <a:solidFill>
              <a:srgbClr val="FFFFFF"/>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179" name="Rectangle"/>
          <p:cNvSpPr/>
          <p:nvPr/>
        </p:nvSpPr>
        <p:spPr>
          <a:xfrm rot="18900000">
            <a:off x="17104221" y="4513163"/>
            <a:ext cx="2059994" cy="1988943"/>
          </a:xfrm>
          <a:prstGeom prst="rect">
            <a:avLst/>
          </a:prstGeom>
          <a:ln w="25400">
            <a:solidFill>
              <a:srgbClr val="FFFFFF"/>
            </a:solidFill>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180" name="CIFMD-logo-blanc.png" descr="CIFMD-logo-blanc.png"/>
          <p:cNvPicPr>
            <a:picLocks noChangeAspect="1"/>
          </p:cNvPicPr>
          <p:nvPr/>
        </p:nvPicPr>
        <p:blipFill>
          <a:blip r:embed="rId3"/>
          <a:stretch>
            <a:fillRect/>
          </a:stretch>
        </p:blipFill>
        <p:spPr>
          <a:xfrm>
            <a:off x="785622" y="10630641"/>
            <a:ext cx="2344440" cy="2344441"/>
          </a:xfrm>
          <a:prstGeom prst="rect">
            <a:avLst/>
          </a:prstGeom>
          <a:ln w="3175">
            <a:miter lim="400000"/>
          </a:ln>
        </p:spPr>
      </p:pic>
      <p:sp>
        <p:nvSpPr>
          <p:cNvPr id="2" name="Rectangle">
            <a:extLst>
              <a:ext uri="{FF2B5EF4-FFF2-40B4-BE49-F238E27FC236}">
                <a16:creationId xmlns:a16="http://schemas.microsoft.com/office/drawing/2014/main" id="{4BDD1C8D-C888-4D71-8523-C59CD40288B4}"/>
              </a:ext>
            </a:extLst>
          </p:cNvPr>
          <p:cNvSpPr/>
          <p:nvPr/>
        </p:nvSpPr>
        <p:spPr>
          <a:xfrm rot="18900000">
            <a:off x="23203687" y="12448797"/>
            <a:ext cx="438495" cy="427118"/>
          </a:xfrm>
          <a:prstGeom prst="rect">
            <a:avLst/>
          </a:prstGeom>
          <a:solidFill>
            <a:schemeClr val="bg1"/>
          </a:solidFill>
          <a:ln w="3175"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b="0">
                <a:solidFill>
                  <a:srgbClr val="FFFFFF"/>
                </a:solidFill>
                <a:latin typeface="+mn-lt"/>
                <a:ea typeface="+mn-ea"/>
                <a:cs typeface="+mn-cs"/>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sp>
        <p:nvSpPr>
          <p:cNvPr id="3" name="Numéro de diapositive">
            <a:extLst>
              <a:ext uri="{FF2B5EF4-FFF2-40B4-BE49-F238E27FC236}">
                <a16:creationId xmlns:a16="http://schemas.microsoft.com/office/drawing/2014/main" id="{3110390E-357E-41B0-B3AB-F9542BE019ED}"/>
              </a:ext>
            </a:extLst>
          </p:cNvPr>
          <p:cNvSpPr txBox="1">
            <a:spLocks noGrp="1"/>
          </p:cNvSpPr>
          <p:nvPr>
            <p:ph type="sldNum" sz="quarter" idx="2"/>
          </p:nvPr>
        </p:nvSpPr>
        <p:spPr>
          <a:xfrm>
            <a:off x="23283987" y="12454607"/>
            <a:ext cx="235641" cy="4154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fld id="{86CB4B4D-7CA3-9044-876B-883B54F8677D}" type="slidenum">
              <a:rPr kumimoji="0" sz="2200" b="1" i="0" u="none" strike="noStrike" kern="0" cap="none" spc="0" normalizeH="0" baseline="0" noProof="0" dirty="0">
                <a:ln>
                  <a:noFill/>
                </a:ln>
                <a:solidFill>
                  <a:srgbClr val="002060"/>
                </a:solidFill>
                <a:effectLst/>
                <a:uLnTx/>
                <a:uFillTx/>
                <a:latin typeface="Century Gothic"/>
                <a:sym typeface="Century Gothic"/>
              </a:rPr>
              <a:pPr marL="0" marR="0" lvl="0" indent="0" algn="ctr" defTabSz="825500" rtl="0" eaLnBrk="1" fontAlgn="auto" latinLnBrk="0" hangingPunct="0">
                <a:lnSpc>
                  <a:spcPct val="100000"/>
                </a:lnSpc>
                <a:spcBef>
                  <a:spcPts val="0"/>
                </a:spcBef>
                <a:spcAft>
                  <a:spcPts val="0"/>
                </a:spcAft>
                <a:buClrTx/>
                <a:buSzTx/>
                <a:buFontTx/>
                <a:buNone/>
                <a:tabLst/>
                <a:defRPr/>
              </a:pPr>
              <a:t>3</a:t>
            </a:fld>
            <a:endParaRPr kumimoji="0" lang="fr-FR" sz="2200" b="1" i="0" u="none" strike="noStrike" kern="0" cap="none" spc="0" normalizeH="0" baseline="0" noProof="0" dirty="0">
              <a:ln>
                <a:noFill/>
              </a:ln>
              <a:solidFill>
                <a:srgbClr val="002060"/>
              </a:solidFill>
              <a:effectLst/>
              <a:uLnTx/>
              <a:uFillTx/>
              <a:latin typeface="Century Gothic"/>
              <a:sym typeface="Century Gothic"/>
            </a:endParaRPr>
          </a:p>
        </p:txBody>
      </p:sp>
      <p:cxnSp>
        <p:nvCxnSpPr>
          <p:cNvPr id="4" name="Connecteur droit avec flèche 3">
            <a:extLst>
              <a:ext uri="{FF2B5EF4-FFF2-40B4-BE49-F238E27FC236}">
                <a16:creationId xmlns:a16="http://schemas.microsoft.com/office/drawing/2014/main" id="{5BF51F6E-8C60-42DD-86A1-1E2E112BD4BA}"/>
              </a:ext>
            </a:extLst>
          </p:cNvPr>
          <p:cNvCxnSpPr/>
          <p:nvPr/>
        </p:nvCxnSpPr>
        <p:spPr>
          <a:xfrm flipH="1">
            <a:off x="23401808" y="13064559"/>
            <a:ext cx="5750" cy="914400"/>
          </a:xfrm>
          <a:prstGeom prst="straightConnector1">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2993442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4</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45" name="INTRODUCTION">
            <a:extLst>
              <a:ext uri="{FF2B5EF4-FFF2-40B4-BE49-F238E27FC236}">
                <a16:creationId xmlns:a16="http://schemas.microsoft.com/office/drawing/2014/main" id="{07AAFF87-F0CA-68D3-A26B-0FBA50772700}"/>
              </a:ext>
            </a:extLst>
          </p:cNvPr>
          <p:cNvSpPr txBox="1"/>
          <p:nvPr/>
        </p:nvSpPr>
        <p:spPr>
          <a:xfrm>
            <a:off x="3777028" y="827901"/>
            <a:ext cx="19624780" cy="192360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Chiffres clés – Domaine(s) d’expertise des CSTMD actuels avec certificat français</a:t>
            </a:r>
            <a:endParaRPr sz="6000" dirty="0"/>
          </a:p>
        </p:txBody>
      </p:sp>
      <p:sp>
        <p:nvSpPr>
          <p:cNvPr id="21" name="ZoneTexte 20">
            <a:extLst>
              <a:ext uri="{FF2B5EF4-FFF2-40B4-BE49-F238E27FC236}">
                <a16:creationId xmlns:a16="http://schemas.microsoft.com/office/drawing/2014/main" id="{F1249564-7823-D694-3AAC-4D3CA0B63B2C}"/>
              </a:ext>
            </a:extLst>
          </p:cNvPr>
          <p:cNvSpPr txBox="1"/>
          <p:nvPr/>
        </p:nvSpPr>
        <p:spPr>
          <a:xfrm>
            <a:off x="839180" y="3983545"/>
            <a:ext cx="23263694" cy="746358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3761 certificats valides </a:t>
            </a:r>
            <a:r>
              <a:rPr kumimoji="0" lang="fr-FR" sz="2400" b="0"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(3853 sans la suppression des doublons suite aux renouvellements anticipés en 2022)</a:t>
            </a:r>
          </a:p>
          <a:p>
            <a:pPr marL="0" marR="0" indent="0" algn="l" defTabSz="825500" rtl="0" fontAlgn="auto" latinLnBrk="0" hangingPunct="0">
              <a:lnSpc>
                <a:spcPct val="100000"/>
              </a:lnSpc>
              <a:spcBef>
                <a:spcPts val="0"/>
              </a:spcBef>
              <a:spcAft>
                <a:spcPts val="0"/>
              </a:spcAft>
              <a:buClrTx/>
              <a:buSzTx/>
              <a:buFontTx/>
              <a:buNone/>
              <a:tabLst/>
            </a:pPr>
            <a:endParaRPr kumimoji="0" lang="fr-FR" sz="20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a:ln>
                  <a:noFill/>
                </a:ln>
                <a:solidFill>
                  <a:schemeClr val="accent4">
                    <a:lumMod val="50000"/>
                  </a:schemeClr>
                </a:solidFill>
                <a:effectLst/>
                <a:uFillTx/>
                <a:latin typeface="Helvetica Neue"/>
                <a:ea typeface="Helvetica Neue"/>
                <a:cs typeface="Helvetica Neue"/>
                <a:sym typeface="Helvetica Neue"/>
              </a:rPr>
              <a:t>Principaux certificats :</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1508 certificats Route Chimie  </a:t>
            </a:r>
            <a:r>
              <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40 %</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1013 certificats Route Gaz Chimie </a:t>
            </a:r>
            <a:r>
              <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27 %</a:t>
            </a:r>
          </a:p>
          <a:p>
            <a:pPr marR="0" algn="l" defTabSz="825500" rtl="0" fontAlgn="auto" latinLnBrk="0" hangingPunct="0">
              <a:lnSpc>
                <a:spcPct val="100000"/>
              </a:lnSpc>
              <a:spcBef>
                <a:spcPts val="0"/>
              </a:spcBef>
              <a:spcAft>
                <a:spcPts val="0"/>
              </a:spcAft>
              <a:buClrTx/>
              <a:buSzTx/>
              <a:tabLst/>
            </a:pPr>
            <a:endPar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endParaRPr>
          </a:p>
          <a:p>
            <a:pPr marR="0" algn="l" defTabSz="825500" rtl="0" fontAlgn="auto" latinLnBrk="0" hangingPunct="0">
              <a:lnSpc>
                <a:spcPct val="100000"/>
              </a:lnSpc>
              <a:spcBef>
                <a:spcPts val="0"/>
              </a:spcBef>
              <a:spcAft>
                <a:spcPts val="0"/>
              </a:spcAft>
              <a:buClrTx/>
              <a:buSzTx/>
              <a:tabLst/>
            </a:pPr>
            <a:r>
              <a:rPr lang="fr-FR" dirty="0">
                <a:solidFill>
                  <a:schemeClr val="accent4">
                    <a:lumMod val="50000"/>
                  </a:schemeClr>
                </a:solidFill>
              </a:rPr>
              <a:t>Spécificités modes de transport :</a:t>
            </a:r>
            <a:endParaRPr kumimoji="0" lang="fr-FR" sz="2800" b="1" i="0" u="none" strike="noStrike" cap="none" spc="0" normalizeH="0" baseline="0" dirty="0">
              <a:ln>
                <a:noFill/>
              </a:ln>
              <a:solidFill>
                <a:schemeClr val="accent4">
                  <a:lumMod val="50000"/>
                </a:schemeClr>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t>539 certificats couvrent le mode Fer (seul ou avec un autre mode) 14,3 %</a:t>
            </a:r>
          </a:p>
          <a:p>
            <a:pPr marL="457200" indent="-457200" algn="l">
              <a:buFont typeface="Wingdings" panose="05000000000000000000" pitchFamily="2" charset="2"/>
              <a:buChar char="§"/>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232 </a:t>
            </a:r>
            <a:r>
              <a:rPr lang="fr-FR" dirty="0"/>
              <a:t>certificats couvrent le mode Voies Navigables (seul ou avec un autre mode) 6 %</a:t>
            </a:r>
          </a:p>
          <a:p>
            <a:pPr marL="457200" indent="-457200" algn="l">
              <a:buFont typeface="Wingdings" panose="05000000000000000000" pitchFamily="2" charset="2"/>
              <a:buChar char="§"/>
            </a:pPr>
            <a:endParaRPr lang="fr-FR" dirty="0"/>
          </a:p>
          <a:p>
            <a:pPr marL="457200" indent="-457200" algn="l">
              <a:buFont typeface="Wingdings" panose="05000000000000000000" pitchFamily="2" charset="2"/>
              <a:buChar char="§"/>
            </a:pPr>
            <a:r>
              <a:rPr lang="fr-FR" dirty="0">
                <a:solidFill>
                  <a:schemeClr val="accent1">
                    <a:lumMod val="50000"/>
                  </a:schemeClr>
                </a:solidFill>
              </a:rPr>
              <a:t>75 certificats couvrent tous les modes et toutes les classes  2 %</a:t>
            </a:r>
          </a:p>
          <a:p>
            <a:pPr marL="457200" indent="-457200" algn="l">
              <a:buFont typeface="Wingdings" panose="05000000000000000000" pitchFamily="2" charset="2"/>
              <a:buChar char="§"/>
            </a:pPr>
            <a:r>
              <a:rPr lang="fr-FR" dirty="0"/>
              <a:t>34 certificats couvrent route/fer toutes classes  0,9 %</a:t>
            </a:r>
          </a:p>
          <a:p>
            <a:pPr marL="457200" indent="-457200" algn="l">
              <a:buFont typeface="Wingdings" panose="05000000000000000000" pitchFamily="2" charset="2"/>
              <a:buChar char="§"/>
            </a:pPr>
            <a:r>
              <a:rPr lang="fr-FR" dirty="0"/>
              <a:t>79 certificats couvrent la route toutes classes 2,1 %</a:t>
            </a:r>
          </a:p>
          <a:p>
            <a:pPr marL="457200" indent="-457200" algn="l">
              <a:buFont typeface="Wingdings" panose="05000000000000000000" pitchFamily="2" charset="2"/>
              <a:buChar char="§"/>
            </a:pPr>
            <a:endParaRPr lang="fr-FR" dirty="0"/>
          </a:p>
          <a:p>
            <a:pPr algn="l"/>
            <a:r>
              <a:rPr lang="fr-FR" dirty="0">
                <a:solidFill>
                  <a:schemeClr val="accent4">
                    <a:lumMod val="50000"/>
                  </a:schemeClr>
                </a:solidFill>
              </a:rPr>
              <a:t>Spécificités classes de danger</a:t>
            </a:r>
          </a:p>
          <a:p>
            <a:pPr marL="457200" indent="-457200" algn="l">
              <a:buFont typeface="Wingdings" panose="05000000000000000000" pitchFamily="2" charset="2"/>
              <a:buChar char="§"/>
            </a:pPr>
            <a:r>
              <a:rPr lang="fr-FR" dirty="0"/>
              <a:t>527 certificats comportent la classe 1 (seule ou avec d’autres classes)</a:t>
            </a:r>
          </a:p>
          <a:p>
            <a:pPr marL="457200" indent="-457200" algn="l">
              <a:buFont typeface="Wingdings" panose="05000000000000000000" pitchFamily="2" charset="2"/>
              <a:buChar char="§"/>
            </a:pPr>
            <a:r>
              <a:rPr lang="fr-FR" dirty="0"/>
              <a:t>521 certificats comportent la classe 7 (seule ou avec d’autres classes)</a:t>
            </a: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 name="ZoneTexte 4">
            <a:extLst>
              <a:ext uri="{FF2B5EF4-FFF2-40B4-BE49-F238E27FC236}">
                <a16:creationId xmlns:a16="http://schemas.microsoft.com/office/drawing/2014/main" id="{2ECA7FF2-F7FE-7240-7983-DC3BBCF74E64}"/>
              </a:ext>
            </a:extLst>
          </p:cNvPr>
          <p:cNvSpPr txBox="1"/>
          <p:nvPr/>
        </p:nvSpPr>
        <p:spPr>
          <a:xfrm>
            <a:off x="14087702" y="5449869"/>
            <a:ext cx="9809356" cy="507831"/>
          </a:xfrm>
          <a:prstGeom prst="rect">
            <a:avLst/>
          </a:prstGeom>
          <a:solidFill>
            <a:schemeClr val="accent6">
              <a:lumMod val="20000"/>
              <a:lumOff val="8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67 % de CSTMD uniquement Route « Tron</a:t>
            </a:r>
            <a:r>
              <a:rPr lang="fr-FR" dirty="0">
                <a:solidFill>
                  <a:schemeClr val="accent6">
                    <a:lumMod val="50000"/>
                  </a:schemeClr>
                </a:solidFill>
              </a:rPr>
              <a:t>c commun »</a:t>
            </a:r>
            <a:endPar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endParaRPr>
          </a:p>
        </p:txBody>
      </p:sp>
      <p:sp>
        <p:nvSpPr>
          <p:cNvPr id="24" name="ZoneTexte 23">
            <a:extLst>
              <a:ext uri="{FF2B5EF4-FFF2-40B4-BE49-F238E27FC236}">
                <a16:creationId xmlns:a16="http://schemas.microsoft.com/office/drawing/2014/main" id="{998C9FA6-95C4-5BCB-0960-09B735490ED2}"/>
              </a:ext>
            </a:extLst>
          </p:cNvPr>
          <p:cNvSpPr txBox="1"/>
          <p:nvPr/>
        </p:nvSpPr>
        <p:spPr>
          <a:xfrm>
            <a:off x="14121571" y="8734410"/>
            <a:ext cx="9809356" cy="507831"/>
          </a:xfrm>
          <a:prstGeom prst="rect">
            <a:avLst/>
          </a:prstGeom>
          <a:solidFill>
            <a:schemeClr val="accent6">
              <a:lumMod val="20000"/>
              <a:lumOff val="8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5 % de CSTMD « experts » toutes classes</a:t>
            </a:r>
          </a:p>
        </p:txBody>
      </p:sp>
      <p:sp>
        <p:nvSpPr>
          <p:cNvPr id="25" name="ZoneTexte 24">
            <a:extLst>
              <a:ext uri="{FF2B5EF4-FFF2-40B4-BE49-F238E27FC236}">
                <a16:creationId xmlns:a16="http://schemas.microsoft.com/office/drawing/2014/main" id="{566F0533-2DB6-7426-6440-A35244EEBAC7}"/>
              </a:ext>
            </a:extLst>
          </p:cNvPr>
          <p:cNvSpPr txBox="1"/>
          <p:nvPr/>
        </p:nvSpPr>
        <p:spPr>
          <a:xfrm>
            <a:off x="14121571" y="10644043"/>
            <a:ext cx="9809356" cy="507831"/>
          </a:xfrm>
          <a:prstGeom prst="rect">
            <a:avLst/>
          </a:prstGeom>
          <a:solidFill>
            <a:schemeClr val="accent6">
              <a:lumMod val="20000"/>
              <a:lumOff val="80000"/>
            </a:schemeClr>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fr-FR" sz="28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28 % de CSTMD avec la classe 1 et/ou la classe 7</a:t>
            </a:r>
          </a:p>
        </p:txBody>
      </p:sp>
      <p:pic>
        <p:nvPicPr>
          <p:cNvPr id="7" name="Graphique 6" descr="Camion avec un remplissage uni">
            <a:extLst>
              <a:ext uri="{FF2B5EF4-FFF2-40B4-BE49-F238E27FC236}">
                <a16:creationId xmlns:a16="http://schemas.microsoft.com/office/drawing/2014/main" id="{F6108194-FE07-AD43-829C-02112BC5FE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08998" y="5246584"/>
            <a:ext cx="914400" cy="914400"/>
          </a:xfrm>
          <a:prstGeom prst="rect">
            <a:avLst/>
          </a:prstGeom>
        </p:spPr>
      </p:pic>
      <p:pic>
        <p:nvPicPr>
          <p:cNvPr id="9" name="Graphique 8" descr="Bécher avec un remplissage uni">
            <a:extLst>
              <a:ext uri="{FF2B5EF4-FFF2-40B4-BE49-F238E27FC236}">
                <a16:creationId xmlns:a16="http://schemas.microsoft.com/office/drawing/2014/main" id="{B22AA153-C45C-BE1C-5BC2-D98E102329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987494" y="5043300"/>
            <a:ext cx="914400" cy="914400"/>
          </a:xfrm>
          <a:prstGeom prst="rect">
            <a:avLst/>
          </a:prstGeom>
        </p:spPr>
      </p:pic>
    </p:spTree>
    <p:extLst>
      <p:ext uri="{BB962C8B-B14F-4D97-AF65-F5344CB8AC3E}">
        <p14:creationId xmlns:p14="http://schemas.microsoft.com/office/powerpoint/2010/main" val="36521896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extLst>
              <a:ext uri="{FF2B5EF4-FFF2-40B4-BE49-F238E27FC236}">
                <a16:creationId xmlns:a16="http://schemas.microsoft.com/office/drawing/2014/main" id="{9A3DA2B6-226E-4A46-A6BC-985C5FEE108E}"/>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sp>
        <p:nvSpPr>
          <p:cNvPr id="3" name="Numéro de diapositive">
            <a:extLst>
              <a:ext uri="{FF2B5EF4-FFF2-40B4-BE49-F238E27FC236}">
                <a16:creationId xmlns:a16="http://schemas.microsoft.com/office/drawing/2014/main" id="{3043F537-62AF-4E52-BE0E-80A4455C3927}"/>
              </a:ext>
            </a:extLst>
          </p:cNvPr>
          <p:cNvSpPr txBox="1">
            <a:spLocks noGrp="1"/>
          </p:cNvSpPr>
          <p:nvPr>
            <p:ph type="sldNum" sz="quarter" idx="2"/>
          </p:nvPr>
        </p:nvSpPr>
        <p:spPr>
          <a:xfrm>
            <a:off x="23281668" y="12454418"/>
            <a:ext cx="245381" cy="4191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b="1">
                <a:solidFill>
                  <a:srgbClr val="FFFFFF"/>
                </a:solidFill>
                <a:latin typeface="Century Gothic"/>
                <a:ea typeface="Century Gothic"/>
                <a:cs typeface="Century Gothic"/>
                <a:sym typeface="Century Gothic"/>
              </a:defRPr>
            </a:lvl1pPr>
          </a:lstStyle>
          <a:p>
            <a:fld id="{86CB4B4D-7CA3-9044-876B-883B54F8677D}" type="slidenum">
              <a:t>5</a:t>
            </a:fld>
            <a:endParaRPr dirty="0"/>
          </a:p>
        </p:txBody>
      </p:sp>
      <p:cxnSp>
        <p:nvCxnSpPr>
          <p:cNvPr id="4" name="Connecteur droit avec flèche 3">
            <a:extLst>
              <a:ext uri="{FF2B5EF4-FFF2-40B4-BE49-F238E27FC236}">
                <a16:creationId xmlns:a16="http://schemas.microsoft.com/office/drawing/2014/main" id="{59AEEC0B-0E54-416B-9D13-50562B259B0B}"/>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grpSp>
        <p:nvGrpSpPr>
          <p:cNvPr id="29" name="Groupe 28">
            <a:extLst>
              <a:ext uri="{FF2B5EF4-FFF2-40B4-BE49-F238E27FC236}">
                <a16:creationId xmlns:a16="http://schemas.microsoft.com/office/drawing/2014/main" id="{3BBAFCB0-51CC-4AD4-810B-92163C891918}"/>
              </a:ext>
            </a:extLst>
          </p:cNvPr>
          <p:cNvGrpSpPr/>
          <p:nvPr/>
        </p:nvGrpSpPr>
        <p:grpSpPr>
          <a:xfrm>
            <a:off x="622131" y="619445"/>
            <a:ext cx="2380141" cy="2417410"/>
            <a:chOff x="3243410" y="9749368"/>
            <a:chExt cx="2380141" cy="2417410"/>
          </a:xfrm>
        </p:grpSpPr>
        <p:sp>
          <p:nvSpPr>
            <p:cNvPr id="30" name="Rectangle">
              <a:extLst>
                <a:ext uri="{FF2B5EF4-FFF2-40B4-BE49-F238E27FC236}">
                  <a16:creationId xmlns:a16="http://schemas.microsoft.com/office/drawing/2014/main" id="{5B7E5819-83CE-4AEE-87C8-8F4B8BB1D298}"/>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31" name="Groupe 30">
              <a:extLst>
                <a:ext uri="{FF2B5EF4-FFF2-40B4-BE49-F238E27FC236}">
                  <a16:creationId xmlns:a16="http://schemas.microsoft.com/office/drawing/2014/main" id="{062BF32D-ED2F-43A3-9711-8D6F37AC345D}"/>
                </a:ext>
              </a:extLst>
            </p:cNvPr>
            <p:cNvGrpSpPr/>
            <p:nvPr/>
          </p:nvGrpSpPr>
          <p:grpSpPr>
            <a:xfrm>
              <a:off x="3243410" y="9749368"/>
              <a:ext cx="2380141" cy="2417410"/>
              <a:chOff x="3243410" y="9749368"/>
              <a:chExt cx="2380141" cy="2417410"/>
            </a:xfrm>
          </p:grpSpPr>
          <p:grpSp>
            <p:nvGrpSpPr>
              <p:cNvPr id="32" name="Groupe 31">
                <a:extLst>
                  <a:ext uri="{FF2B5EF4-FFF2-40B4-BE49-F238E27FC236}">
                    <a16:creationId xmlns:a16="http://schemas.microsoft.com/office/drawing/2014/main" id="{9D7EA2D4-38C2-4E81-ABE5-477C697B05B0}"/>
                  </a:ext>
                </a:extLst>
              </p:cNvPr>
              <p:cNvGrpSpPr/>
              <p:nvPr/>
            </p:nvGrpSpPr>
            <p:grpSpPr>
              <a:xfrm>
                <a:off x="3243410" y="10462048"/>
                <a:ext cx="951603" cy="976874"/>
                <a:chOff x="3236929" y="10533565"/>
                <a:chExt cx="951603" cy="976874"/>
              </a:xfrm>
            </p:grpSpPr>
            <p:sp>
              <p:nvSpPr>
                <p:cNvPr id="42" name="Rectangle">
                  <a:extLst>
                    <a:ext uri="{FF2B5EF4-FFF2-40B4-BE49-F238E27FC236}">
                      <a16:creationId xmlns:a16="http://schemas.microsoft.com/office/drawing/2014/main" id="{EFE47126-437C-4E9D-AABF-B8B8F8C406A8}"/>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3" name="CIFMD-picto-bateau-Grand.png" descr="CIFMD-picto-bateau-Grand.png">
                  <a:extLst>
                    <a:ext uri="{FF2B5EF4-FFF2-40B4-BE49-F238E27FC236}">
                      <a16:creationId xmlns:a16="http://schemas.microsoft.com/office/drawing/2014/main" id="{2F5C9A14-2FE5-4D57-89AC-F8DFC9F3E25A}"/>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33" name="Groupe 32">
                <a:extLst>
                  <a:ext uri="{FF2B5EF4-FFF2-40B4-BE49-F238E27FC236}">
                    <a16:creationId xmlns:a16="http://schemas.microsoft.com/office/drawing/2014/main" id="{6612B760-0989-465C-9C47-A76CC1695851}"/>
                  </a:ext>
                </a:extLst>
              </p:cNvPr>
              <p:cNvGrpSpPr/>
              <p:nvPr/>
            </p:nvGrpSpPr>
            <p:grpSpPr>
              <a:xfrm>
                <a:off x="3955568" y="9749368"/>
                <a:ext cx="951603" cy="976875"/>
                <a:chOff x="3955568" y="9749368"/>
                <a:chExt cx="951603" cy="976875"/>
              </a:xfrm>
            </p:grpSpPr>
            <p:sp>
              <p:nvSpPr>
                <p:cNvPr id="40" name="Rectangle">
                  <a:extLst>
                    <a:ext uri="{FF2B5EF4-FFF2-40B4-BE49-F238E27FC236}">
                      <a16:creationId xmlns:a16="http://schemas.microsoft.com/office/drawing/2014/main" id="{8738FDE5-7BB4-43F0-9878-8356490D92D3}"/>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41" name="CIFMD-picto-camion-Grand.png" descr="CIFMD-picto-camion-Grand.png">
                  <a:extLst>
                    <a:ext uri="{FF2B5EF4-FFF2-40B4-BE49-F238E27FC236}">
                      <a16:creationId xmlns:a16="http://schemas.microsoft.com/office/drawing/2014/main" id="{C72CE15A-185B-498A-ACF0-A30126F95495}"/>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34" name="Groupe 33">
                <a:extLst>
                  <a:ext uri="{FF2B5EF4-FFF2-40B4-BE49-F238E27FC236}">
                    <a16:creationId xmlns:a16="http://schemas.microsoft.com/office/drawing/2014/main" id="{D1A82E1B-A659-4E13-AA56-1156211D2AEA}"/>
                  </a:ext>
                </a:extLst>
              </p:cNvPr>
              <p:cNvGrpSpPr/>
              <p:nvPr/>
            </p:nvGrpSpPr>
            <p:grpSpPr>
              <a:xfrm>
                <a:off x="4671948" y="10485774"/>
                <a:ext cx="951603" cy="976875"/>
                <a:chOff x="4664328" y="10507323"/>
                <a:chExt cx="951603" cy="976875"/>
              </a:xfrm>
            </p:grpSpPr>
            <p:sp>
              <p:nvSpPr>
                <p:cNvPr id="38" name="Rectangle">
                  <a:extLst>
                    <a:ext uri="{FF2B5EF4-FFF2-40B4-BE49-F238E27FC236}">
                      <a16:creationId xmlns:a16="http://schemas.microsoft.com/office/drawing/2014/main" id="{79A0C559-F799-4C99-BA7B-52CDDE21199F}"/>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9" name="CIFMD-picto-train-Grand.png" descr="CIFMD-picto-train-Grand.png">
                  <a:extLst>
                    <a:ext uri="{FF2B5EF4-FFF2-40B4-BE49-F238E27FC236}">
                      <a16:creationId xmlns:a16="http://schemas.microsoft.com/office/drawing/2014/main" id="{7B94ED4F-9685-4D92-83F5-8CD8119E113D}"/>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35" name="Groupe 34">
                <a:extLst>
                  <a:ext uri="{FF2B5EF4-FFF2-40B4-BE49-F238E27FC236}">
                    <a16:creationId xmlns:a16="http://schemas.microsoft.com/office/drawing/2014/main" id="{D03C80E6-8110-41D2-8EB1-F2E3C4285393}"/>
                  </a:ext>
                </a:extLst>
              </p:cNvPr>
              <p:cNvGrpSpPr/>
              <p:nvPr/>
            </p:nvGrpSpPr>
            <p:grpSpPr>
              <a:xfrm>
                <a:off x="3967843" y="11189904"/>
                <a:ext cx="951603" cy="976874"/>
                <a:chOff x="3967844" y="11155067"/>
                <a:chExt cx="951603" cy="976874"/>
              </a:xfrm>
            </p:grpSpPr>
            <p:sp>
              <p:nvSpPr>
                <p:cNvPr id="36" name="Rectangle">
                  <a:extLst>
                    <a:ext uri="{FF2B5EF4-FFF2-40B4-BE49-F238E27FC236}">
                      <a16:creationId xmlns:a16="http://schemas.microsoft.com/office/drawing/2014/main" id="{17853609-1F85-4CC0-8601-6558F6D1A609}"/>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37" name="CIFMD-ecriture-HD.png" descr="CIFMD-ecriture-HD.png">
                  <a:extLst>
                    <a:ext uri="{FF2B5EF4-FFF2-40B4-BE49-F238E27FC236}">
                      <a16:creationId xmlns:a16="http://schemas.microsoft.com/office/drawing/2014/main" id="{F8F64F9A-943F-4FB3-8A9E-5BBFE30066D3}"/>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45" name="INTRODUCTION">
            <a:extLst>
              <a:ext uri="{FF2B5EF4-FFF2-40B4-BE49-F238E27FC236}">
                <a16:creationId xmlns:a16="http://schemas.microsoft.com/office/drawing/2014/main" id="{07AAFF87-F0CA-68D3-A26B-0FBA50772700}"/>
              </a:ext>
            </a:extLst>
          </p:cNvPr>
          <p:cNvSpPr txBox="1"/>
          <p:nvPr/>
        </p:nvSpPr>
        <p:spPr>
          <a:xfrm>
            <a:off x="3777028" y="1268599"/>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Autres chiffres clés</a:t>
            </a:r>
            <a:endParaRPr sz="6000" dirty="0"/>
          </a:p>
        </p:txBody>
      </p:sp>
      <p:sp>
        <p:nvSpPr>
          <p:cNvPr id="21" name="ZoneTexte 20">
            <a:extLst>
              <a:ext uri="{FF2B5EF4-FFF2-40B4-BE49-F238E27FC236}">
                <a16:creationId xmlns:a16="http://schemas.microsoft.com/office/drawing/2014/main" id="{F1249564-7823-D694-3AAC-4D3CA0B63B2C}"/>
              </a:ext>
            </a:extLst>
          </p:cNvPr>
          <p:cNvSpPr txBox="1"/>
          <p:nvPr/>
        </p:nvSpPr>
        <p:spPr>
          <a:xfrm>
            <a:off x="1009155" y="3900137"/>
            <a:ext cx="21717463" cy="14311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Sur les 3761 certificats valides actuellement :</a:t>
            </a:r>
          </a:p>
          <a:p>
            <a:pPr marL="0" marR="0" indent="0" algn="l" defTabSz="825500" rtl="0" fontAlgn="auto" latinLnBrk="0" hangingPunct="0">
              <a:lnSpc>
                <a:spcPct val="100000"/>
              </a:lnSpc>
              <a:spcBef>
                <a:spcPts val="0"/>
              </a:spcBef>
              <a:spcAft>
                <a:spcPts val="0"/>
              </a:spcAft>
              <a:buClrTx/>
              <a:buSzTx/>
              <a:buFontTx/>
              <a:buNone/>
              <a:tabLst/>
            </a:pP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t>338 certificats concernent des personnes ayant 60 ans et plus – 9 %</a:t>
            </a: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ZoneTexte 21">
            <a:extLst>
              <a:ext uri="{FF2B5EF4-FFF2-40B4-BE49-F238E27FC236}">
                <a16:creationId xmlns:a16="http://schemas.microsoft.com/office/drawing/2014/main" id="{6C1AF022-A604-E923-6EDE-7D6102EC608B}"/>
              </a:ext>
            </a:extLst>
          </p:cNvPr>
          <p:cNvSpPr txBox="1"/>
          <p:nvPr/>
        </p:nvSpPr>
        <p:spPr>
          <a:xfrm>
            <a:off x="1009155" y="6197457"/>
            <a:ext cx="19397447" cy="229293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chemeClr val="accent2">
                    <a:lumMod val="50000"/>
                  </a:schemeClr>
                </a:solidFill>
                <a:effectLst/>
                <a:uFillTx/>
                <a:latin typeface="Helvetica Neue"/>
                <a:ea typeface="Helvetica Neue"/>
                <a:cs typeface="Helvetica Neue"/>
                <a:sym typeface="Helvetica Neue"/>
              </a:rPr>
              <a:t>Tendance pour 2023/25</a:t>
            </a:r>
          </a:p>
          <a:p>
            <a:pPr marL="0" marR="0" indent="0" algn="l" defTabSz="825500" rtl="0" fontAlgn="auto" latinLnBrk="0" hangingPunct="0">
              <a:lnSpc>
                <a:spcPct val="100000"/>
              </a:lnSpc>
              <a:spcBef>
                <a:spcPts val="0"/>
              </a:spcBef>
              <a:spcAft>
                <a:spcPts val="0"/>
              </a:spcAft>
              <a:buClrTx/>
              <a:buSzTx/>
              <a:buFontTx/>
              <a:buNone/>
              <a:tabLst/>
            </a:pPr>
            <a:endPar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584 avec date de fin de validité en 2023</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823 avec date de fin de validité en 2024</a:t>
            </a:r>
          </a:p>
          <a:p>
            <a:pPr marL="457200" marR="0" indent="-457200" algn="l" defTabSz="825500" rtl="0" fontAlgn="auto" latinLnBrk="0" hangingPunct="0">
              <a:lnSpc>
                <a:spcPct val="100000"/>
              </a:lnSpc>
              <a:spcBef>
                <a:spcPts val="0"/>
              </a:spcBef>
              <a:spcAft>
                <a:spcPts val="0"/>
              </a:spcAft>
              <a:buClrTx/>
              <a:buSzTx/>
              <a:buFont typeface="Wingdings" panose="05000000000000000000" pitchFamily="2" charset="2"/>
              <a:buChar char="§"/>
              <a:tabLst/>
            </a:pPr>
            <a:r>
              <a:rPr lang="fr-FR" dirty="0"/>
              <a:t>853 </a:t>
            </a:r>
            <a:r>
              <a:rPr kumimoji="0" lang="fr-FR" sz="2800" b="1" i="0" u="none" strike="noStrike" cap="none" spc="0" normalizeH="0" baseline="0" dirty="0">
                <a:ln>
                  <a:noFill/>
                </a:ln>
                <a:solidFill>
                  <a:srgbClr val="000000"/>
                </a:solidFill>
                <a:effectLst/>
                <a:uFillTx/>
                <a:latin typeface="Helvetica Neue"/>
                <a:ea typeface="Helvetica Neue"/>
                <a:cs typeface="Helvetica Neue"/>
                <a:sym typeface="Helvetica Neue"/>
              </a:rPr>
              <a:t>avec date de fin de validité en 2025</a:t>
            </a:r>
          </a:p>
        </p:txBody>
      </p:sp>
      <p:sp>
        <p:nvSpPr>
          <p:cNvPr id="23" name="ZoneTexte 22">
            <a:extLst>
              <a:ext uri="{FF2B5EF4-FFF2-40B4-BE49-F238E27FC236}">
                <a16:creationId xmlns:a16="http://schemas.microsoft.com/office/drawing/2014/main" id="{E2437319-846C-2E61-A7EE-40EE80F36C63}"/>
              </a:ext>
            </a:extLst>
          </p:cNvPr>
          <p:cNvSpPr txBox="1"/>
          <p:nvPr/>
        </p:nvSpPr>
        <p:spPr>
          <a:xfrm>
            <a:off x="1908737" y="9817158"/>
            <a:ext cx="20147860" cy="253915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fr-FR" sz="32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rPr>
              <a:t>Constat d’une certaine érosion des renouvellements au fil des années : retraite, changement de poste, externalisation de la fonction, ….</a:t>
            </a:r>
          </a:p>
          <a:p>
            <a:pPr marL="0" marR="0" indent="0" defTabSz="825500" rtl="0" fontAlgn="auto" latinLnBrk="0" hangingPunct="0">
              <a:lnSpc>
                <a:spcPct val="100000"/>
              </a:lnSpc>
              <a:spcBef>
                <a:spcPts val="0"/>
              </a:spcBef>
              <a:spcAft>
                <a:spcPts val="0"/>
              </a:spcAft>
              <a:buClrTx/>
              <a:buSzTx/>
              <a:buFontTx/>
              <a:buNone/>
              <a:tabLst/>
            </a:pPr>
            <a:endParaRPr kumimoji="0" lang="fr-FR" sz="32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endParaRPr>
          </a:p>
          <a:p>
            <a:pPr marL="0" marR="0" indent="0" defTabSz="825500" rtl="0" fontAlgn="auto" latinLnBrk="0" hangingPunct="0">
              <a:lnSpc>
                <a:spcPct val="100000"/>
              </a:lnSpc>
              <a:spcBef>
                <a:spcPts val="0"/>
              </a:spcBef>
              <a:spcAft>
                <a:spcPts val="0"/>
              </a:spcAft>
              <a:buClrTx/>
              <a:buSzTx/>
              <a:buFontTx/>
              <a:buNone/>
              <a:tabLst/>
            </a:pPr>
            <a:r>
              <a:rPr lang="fr-FR" sz="3200" dirty="0">
                <a:solidFill>
                  <a:schemeClr val="accent6">
                    <a:lumMod val="50000"/>
                  </a:schemeClr>
                </a:solidFill>
              </a:rPr>
              <a:t>Impossibilité de se projeter sur du long terme en termes de nombre de CSTMD en activité ou à venir (nouveaux)</a:t>
            </a:r>
            <a:endParaRPr kumimoji="0" lang="fr-FR" sz="3200" b="1" i="0" u="none" strike="noStrike" cap="none" spc="0" normalizeH="0" baseline="0" dirty="0">
              <a:ln>
                <a:noFill/>
              </a:ln>
              <a:solidFill>
                <a:schemeClr val="accent6">
                  <a:lumMod val="50000"/>
                </a:schemeClr>
              </a:solidFill>
              <a:effectLst/>
              <a:uFillTx/>
              <a:latin typeface="Helvetica Neue"/>
              <a:ea typeface="Helvetica Neue"/>
              <a:cs typeface="Helvetica Neue"/>
              <a:sym typeface="Helvetica Neue"/>
            </a:endParaRPr>
          </a:p>
        </p:txBody>
      </p:sp>
      <p:pic>
        <p:nvPicPr>
          <p:cNvPr id="6" name="Graphique 5" descr="Graphique de tendance à la baisse avec un remplissage uni">
            <a:extLst>
              <a:ext uri="{FF2B5EF4-FFF2-40B4-BE49-F238E27FC236}">
                <a16:creationId xmlns:a16="http://schemas.microsoft.com/office/drawing/2014/main" id="{8E676664-E692-7282-FB1E-FBB02B6433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3165" y="9932568"/>
            <a:ext cx="914400" cy="914400"/>
          </a:xfrm>
          <a:prstGeom prst="rect">
            <a:avLst/>
          </a:prstGeom>
        </p:spPr>
      </p:pic>
      <p:pic>
        <p:nvPicPr>
          <p:cNvPr id="8" name="Graphique 7" descr="Croissance de l'activité avec un remplissage uni">
            <a:extLst>
              <a:ext uri="{FF2B5EF4-FFF2-40B4-BE49-F238E27FC236}">
                <a16:creationId xmlns:a16="http://schemas.microsoft.com/office/drawing/2014/main" id="{5691827E-2C8A-BCEA-74C4-BFFF1C222E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9623" y="6533965"/>
            <a:ext cx="914400" cy="914400"/>
          </a:xfrm>
          <a:prstGeom prst="rect">
            <a:avLst/>
          </a:prstGeom>
        </p:spPr>
      </p:pic>
    </p:spTree>
    <p:extLst>
      <p:ext uri="{BB962C8B-B14F-4D97-AF65-F5344CB8AC3E}">
        <p14:creationId xmlns:p14="http://schemas.microsoft.com/office/powerpoint/2010/main" val="12521055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A682905-9BA9-4CC0-A600-6A3FF1DFC262}"/>
              </a:ext>
            </a:extLst>
          </p:cNvPr>
          <p:cNvGrpSpPr/>
          <p:nvPr/>
        </p:nvGrpSpPr>
        <p:grpSpPr>
          <a:xfrm>
            <a:off x="622131" y="619445"/>
            <a:ext cx="2380141" cy="2417410"/>
            <a:chOff x="3243410" y="9749368"/>
            <a:chExt cx="2380141" cy="2417410"/>
          </a:xfrm>
        </p:grpSpPr>
        <p:sp>
          <p:nvSpPr>
            <p:cNvPr id="7" name="Rectangle">
              <a:extLst>
                <a:ext uri="{FF2B5EF4-FFF2-40B4-BE49-F238E27FC236}">
                  <a16:creationId xmlns:a16="http://schemas.microsoft.com/office/drawing/2014/main" id="{6686F859-E6BD-46CE-9F0E-45E69F065E2C}"/>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8" name="Groupe 7">
              <a:extLst>
                <a:ext uri="{FF2B5EF4-FFF2-40B4-BE49-F238E27FC236}">
                  <a16:creationId xmlns:a16="http://schemas.microsoft.com/office/drawing/2014/main" id="{BA4B9445-4508-4F8F-A6D3-5E3553C4EEBA}"/>
                </a:ext>
              </a:extLst>
            </p:cNvPr>
            <p:cNvGrpSpPr/>
            <p:nvPr/>
          </p:nvGrpSpPr>
          <p:grpSpPr>
            <a:xfrm>
              <a:off x="3243410" y="9749368"/>
              <a:ext cx="2380141" cy="2417410"/>
              <a:chOff x="3243410" y="9749368"/>
              <a:chExt cx="2380141" cy="2417410"/>
            </a:xfrm>
          </p:grpSpPr>
          <p:grpSp>
            <p:nvGrpSpPr>
              <p:cNvPr id="9" name="Groupe 8">
                <a:extLst>
                  <a:ext uri="{FF2B5EF4-FFF2-40B4-BE49-F238E27FC236}">
                    <a16:creationId xmlns:a16="http://schemas.microsoft.com/office/drawing/2014/main" id="{5A00C976-7C61-4B98-A21F-0F9434420D46}"/>
                  </a:ext>
                </a:extLst>
              </p:cNvPr>
              <p:cNvGrpSpPr/>
              <p:nvPr/>
            </p:nvGrpSpPr>
            <p:grpSpPr>
              <a:xfrm>
                <a:off x="3243410" y="10462048"/>
                <a:ext cx="951603" cy="976874"/>
                <a:chOff x="3236929" y="10533565"/>
                <a:chExt cx="951603" cy="976874"/>
              </a:xfrm>
            </p:grpSpPr>
            <p:sp>
              <p:nvSpPr>
                <p:cNvPr id="19" name="Rectangle">
                  <a:extLst>
                    <a:ext uri="{FF2B5EF4-FFF2-40B4-BE49-F238E27FC236}">
                      <a16:creationId xmlns:a16="http://schemas.microsoft.com/office/drawing/2014/main" id="{20F6EC3C-4ACA-4759-BBB9-2AF266DBA776}"/>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20" name="CIFMD-picto-bateau-Grand.png" descr="CIFMD-picto-bateau-Grand.png">
                  <a:extLst>
                    <a:ext uri="{FF2B5EF4-FFF2-40B4-BE49-F238E27FC236}">
                      <a16:creationId xmlns:a16="http://schemas.microsoft.com/office/drawing/2014/main" id="{C0D44D95-783F-4A99-A43D-2383F6597ABE}"/>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10" name="Groupe 9">
                <a:extLst>
                  <a:ext uri="{FF2B5EF4-FFF2-40B4-BE49-F238E27FC236}">
                    <a16:creationId xmlns:a16="http://schemas.microsoft.com/office/drawing/2014/main" id="{D1EABC0B-6A92-4A9D-90FF-62B2FD35D4AF}"/>
                  </a:ext>
                </a:extLst>
              </p:cNvPr>
              <p:cNvGrpSpPr/>
              <p:nvPr/>
            </p:nvGrpSpPr>
            <p:grpSpPr>
              <a:xfrm>
                <a:off x="3955568" y="9749368"/>
                <a:ext cx="951603" cy="976875"/>
                <a:chOff x="3955568" y="9749368"/>
                <a:chExt cx="951603" cy="976875"/>
              </a:xfrm>
            </p:grpSpPr>
            <p:sp>
              <p:nvSpPr>
                <p:cNvPr id="17" name="Rectangle">
                  <a:extLst>
                    <a:ext uri="{FF2B5EF4-FFF2-40B4-BE49-F238E27FC236}">
                      <a16:creationId xmlns:a16="http://schemas.microsoft.com/office/drawing/2014/main" id="{E7547E6E-4206-4B40-BDD2-1C8C471E6EC2}"/>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8" name="CIFMD-picto-camion-Grand.png" descr="CIFMD-picto-camion-Grand.png">
                  <a:extLst>
                    <a:ext uri="{FF2B5EF4-FFF2-40B4-BE49-F238E27FC236}">
                      <a16:creationId xmlns:a16="http://schemas.microsoft.com/office/drawing/2014/main" id="{330F4F66-C947-4294-8C74-F8BBF53AC2EE}"/>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11" name="Groupe 10">
                <a:extLst>
                  <a:ext uri="{FF2B5EF4-FFF2-40B4-BE49-F238E27FC236}">
                    <a16:creationId xmlns:a16="http://schemas.microsoft.com/office/drawing/2014/main" id="{E99DC1E5-D570-4E5B-BFD7-5052AE349A38}"/>
                  </a:ext>
                </a:extLst>
              </p:cNvPr>
              <p:cNvGrpSpPr/>
              <p:nvPr/>
            </p:nvGrpSpPr>
            <p:grpSpPr>
              <a:xfrm>
                <a:off x="4671948" y="10485774"/>
                <a:ext cx="951603" cy="976875"/>
                <a:chOff x="4664328" y="10507323"/>
                <a:chExt cx="951603" cy="976875"/>
              </a:xfrm>
            </p:grpSpPr>
            <p:sp>
              <p:nvSpPr>
                <p:cNvPr id="15" name="Rectangle">
                  <a:extLst>
                    <a:ext uri="{FF2B5EF4-FFF2-40B4-BE49-F238E27FC236}">
                      <a16:creationId xmlns:a16="http://schemas.microsoft.com/office/drawing/2014/main" id="{C846A11A-AE93-43BD-B806-3C4643C6DFA7}"/>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6" name="CIFMD-picto-train-Grand.png" descr="CIFMD-picto-train-Grand.png">
                  <a:extLst>
                    <a:ext uri="{FF2B5EF4-FFF2-40B4-BE49-F238E27FC236}">
                      <a16:creationId xmlns:a16="http://schemas.microsoft.com/office/drawing/2014/main" id="{F2F49F2E-F8A3-41BA-96F2-00456454D04E}"/>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12" name="Groupe 11">
                <a:extLst>
                  <a:ext uri="{FF2B5EF4-FFF2-40B4-BE49-F238E27FC236}">
                    <a16:creationId xmlns:a16="http://schemas.microsoft.com/office/drawing/2014/main" id="{FE0D6A33-D9A1-4B32-B465-DFCD2FC2CB4F}"/>
                  </a:ext>
                </a:extLst>
              </p:cNvPr>
              <p:cNvGrpSpPr/>
              <p:nvPr/>
            </p:nvGrpSpPr>
            <p:grpSpPr>
              <a:xfrm>
                <a:off x="3967843" y="11189904"/>
                <a:ext cx="951603" cy="976874"/>
                <a:chOff x="3967844" y="11155067"/>
                <a:chExt cx="951603" cy="976874"/>
              </a:xfrm>
            </p:grpSpPr>
            <p:sp>
              <p:nvSpPr>
                <p:cNvPr id="13" name="Rectangle">
                  <a:extLst>
                    <a:ext uri="{FF2B5EF4-FFF2-40B4-BE49-F238E27FC236}">
                      <a16:creationId xmlns:a16="http://schemas.microsoft.com/office/drawing/2014/main" id="{D4B5A50A-0071-4881-8E5A-CA4FF1A03DF7}"/>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4" name="CIFMD-ecriture-HD.png" descr="CIFMD-ecriture-HD.png">
                  <a:extLst>
                    <a:ext uri="{FF2B5EF4-FFF2-40B4-BE49-F238E27FC236}">
                      <a16:creationId xmlns:a16="http://schemas.microsoft.com/office/drawing/2014/main" id="{FE003F4D-BEAA-4337-BB6C-B30CA0E68EA5}"/>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21" name="INTRODUCTION">
            <a:extLst>
              <a:ext uri="{FF2B5EF4-FFF2-40B4-BE49-F238E27FC236}">
                <a16:creationId xmlns:a16="http://schemas.microsoft.com/office/drawing/2014/main" id="{810F0D60-973F-48B9-9030-9864E26D5792}"/>
              </a:ext>
            </a:extLst>
          </p:cNvPr>
          <p:cNvSpPr txBox="1"/>
          <p:nvPr/>
        </p:nvSpPr>
        <p:spPr>
          <a:xfrm>
            <a:off x="4047275" y="619445"/>
            <a:ext cx="19624780" cy="100027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Résultats des derniers examens</a:t>
            </a:r>
            <a:endParaRPr sz="6000" dirty="0"/>
          </a:p>
        </p:txBody>
      </p:sp>
      <p:sp>
        <p:nvSpPr>
          <p:cNvPr id="24" name="Rectangle">
            <a:extLst>
              <a:ext uri="{FF2B5EF4-FFF2-40B4-BE49-F238E27FC236}">
                <a16:creationId xmlns:a16="http://schemas.microsoft.com/office/drawing/2014/main" id="{E9759A8D-C7AE-4088-9004-DCC59AD43E2F}"/>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cxnSp>
        <p:nvCxnSpPr>
          <p:cNvPr id="25" name="Connecteur droit avec flèche 24">
            <a:extLst>
              <a:ext uri="{FF2B5EF4-FFF2-40B4-BE49-F238E27FC236}">
                <a16:creationId xmlns:a16="http://schemas.microsoft.com/office/drawing/2014/main" id="{D104123E-DEF9-4EED-9449-D96316E7C5BF}"/>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26" name="Numéro de diapositive">
            <a:extLst>
              <a:ext uri="{FF2B5EF4-FFF2-40B4-BE49-F238E27FC236}">
                <a16:creationId xmlns:a16="http://schemas.microsoft.com/office/drawing/2014/main" id="{6B3FC423-21BF-4A64-ADA8-DF8B259177E3}"/>
              </a:ext>
            </a:extLst>
          </p:cNvPr>
          <p:cNvSpPr txBox="1">
            <a:spLocks noGrp="1"/>
          </p:cNvSpPr>
          <p:nvPr>
            <p:ph type="sldNum" sz="quarter" idx="2"/>
          </p:nvPr>
        </p:nvSpPr>
        <p:spPr>
          <a:xfrm>
            <a:off x="23204638" y="12454607"/>
            <a:ext cx="394340" cy="41549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chemeClr val="bg1"/>
                </a:solidFill>
              </a:rPr>
              <a:t>6</a:t>
            </a:fld>
            <a:endParaRPr lang="fr-FR" dirty="0">
              <a:solidFill>
                <a:schemeClr val="bg1"/>
              </a:solidFill>
            </a:endParaRPr>
          </a:p>
        </p:txBody>
      </p:sp>
      <p:sp>
        <p:nvSpPr>
          <p:cNvPr id="22" name="CHAPITRE 01…">
            <a:extLst>
              <a:ext uri="{FF2B5EF4-FFF2-40B4-BE49-F238E27FC236}">
                <a16:creationId xmlns:a16="http://schemas.microsoft.com/office/drawing/2014/main" id="{2CAF4966-4F7D-5B7D-1B91-A1A52F639561}"/>
              </a:ext>
            </a:extLst>
          </p:cNvPr>
          <p:cNvSpPr txBox="1"/>
          <p:nvPr/>
        </p:nvSpPr>
        <p:spPr>
          <a:xfrm>
            <a:off x="3585721" y="1919619"/>
            <a:ext cx="18678324" cy="6924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Evolution des résultats de l’examen de renouvellement depuis 2019</a:t>
            </a:r>
            <a:endParaRPr sz="4000" dirty="0">
              <a:latin typeface="+mj-lt"/>
              <a:cs typeface="+mj-cs"/>
            </a:endParaRPr>
          </a:p>
        </p:txBody>
      </p:sp>
      <p:pic>
        <p:nvPicPr>
          <p:cNvPr id="27" name="Image 26">
            <a:extLst>
              <a:ext uri="{FF2B5EF4-FFF2-40B4-BE49-F238E27FC236}">
                <a16:creationId xmlns:a16="http://schemas.microsoft.com/office/drawing/2014/main" id="{CFEFBDC1-BE48-139C-DD4D-F3FC3C4BFF35}"/>
              </a:ext>
            </a:extLst>
          </p:cNvPr>
          <p:cNvPicPr>
            <a:picLocks noChangeAspect="1"/>
          </p:cNvPicPr>
          <p:nvPr/>
        </p:nvPicPr>
        <p:blipFill>
          <a:blip r:embed="rId6"/>
          <a:stretch>
            <a:fillRect/>
          </a:stretch>
        </p:blipFill>
        <p:spPr>
          <a:xfrm>
            <a:off x="3698396" y="3215394"/>
            <a:ext cx="16350513" cy="9446962"/>
          </a:xfrm>
          <a:prstGeom prst="rect">
            <a:avLst/>
          </a:prstGeom>
        </p:spPr>
      </p:pic>
    </p:spTree>
    <p:extLst>
      <p:ext uri="{BB962C8B-B14F-4D97-AF65-F5344CB8AC3E}">
        <p14:creationId xmlns:p14="http://schemas.microsoft.com/office/powerpoint/2010/main" val="119009843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A682905-9BA9-4CC0-A600-6A3FF1DFC262}"/>
              </a:ext>
            </a:extLst>
          </p:cNvPr>
          <p:cNvGrpSpPr/>
          <p:nvPr/>
        </p:nvGrpSpPr>
        <p:grpSpPr>
          <a:xfrm>
            <a:off x="622131" y="619445"/>
            <a:ext cx="2380141" cy="2417410"/>
            <a:chOff x="3243410" y="9749368"/>
            <a:chExt cx="2380141" cy="2417410"/>
          </a:xfrm>
        </p:grpSpPr>
        <p:sp>
          <p:nvSpPr>
            <p:cNvPr id="7" name="Rectangle">
              <a:extLst>
                <a:ext uri="{FF2B5EF4-FFF2-40B4-BE49-F238E27FC236}">
                  <a16:creationId xmlns:a16="http://schemas.microsoft.com/office/drawing/2014/main" id="{6686F859-E6BD-46CE-9F0E-45E69F065E2C}"/>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8" name="Groupe 7">
              <a:extLst>
                <a:ext uri="{FF2B5EF4-FFF2-40B4-BE49-F238E27FC236}">
                  <a16:creationId xmlns:a16="http://schemas.microsoft.com/office/drawing/2014/main" id="{BA4B9445-4508-4F8F-A6D3-5E3553C4EEBA}"/>
                </a:ext>
              </a:extLst>
            </p:cNvPr>
            <p:cNvGrpSpPr/>
            <p:nvPr/>
          </p:nvGrpSpPr>
          <p:grpSpPr>
            <a:xfrm>
              <a:off x="3243410" y="9749368"/>
              <a:ext cx="2380141" cy="2417410"/>
              <a:chOff x="3243410" y="9749368"/>
              <a:chExt cx="2380141" cy="2417410"/>
            </a:xfrm>
          </p:grpSpPr>
          <p:grpSp>
            <p:nvGrpSpPr>
              <p:cNvPr id="9" name="Groupe 8">
                <a:extLst>
                  <a:ext uri="{FF2B5EF4-FFF2-40B4-BE49-F238E27FC236}">
                    <a16:creationId xmlns:a16="http://schemas.microsoft.com/office/drawing/2014/main" id="{5A00C976-7C61-4B98-A21F-0F9434420D46}"/>
                  </a:ext>
                </a:extLst>
              </p:cNvPr>
              <p:cNvGrpSpPr/>
              <p:nvPr/>
            </p:nvGrpSpPr>
            <p:grpSpPr>
              <a:xfrm>
                <a:off x="3243410" y="10462048"/>
                <a:ext cx="951603" cy="976874"/>
                <a:chOff x="3236929" y="10533565"/>
                <a:chExt cx="951603" cy="976874"/>
              </a:xfrm>
            </p:grpSpPr>
            <p:sp>
              <p:nvSpPr>
                <p:cNvPr id="19" name="Rectangle">
                  <a:extLst>
                    <a:ext uri="{FF2B5EF4-FFF2-40B4-BE49-F238E27FC236}">
                      <a16:creationId xmlns:a16="http://schemas.microsoft.com/office/drawing/2014/main" id="{20F6EC3C-4ACA-4759-BBB9-2AF266DBA776}"/>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20" name="CIFMD-picto-bateau-Grand.png" descr="CIFMD-picto-bateau-Grand.png">
                  <a:extLst>
                    <a:ext uri="{FF2B5EF4-FFF2-40B4-BE49-F238E27FC236}">
                      <a16:creationId xmlns:a16="http://schemas.microsoft.com/office/drawing/2014/main" id="{C0D44D95-783F-4A99-A43D-2383F6597ABE}"/>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10" name="Groupe 9">
                <a:extLst>
                  <a:ext uri="{FF2B5EF4-FFF2-40B4-BE49-F238E27FC236}">
                    <a16:creationId xmlns:a16="http://schemas.microsoft.com/office/drawing/2014/main" id="{D1EABC0B-6A92-4A9D-90FF-62B2FD35D4AF}"/>
                  </a:ext>
                </a:extLst>
              </p:cNvPr>
              <p:cNvGrpSpPr/>
              <p:nvPr/>
            </p:nvGrpSpPr>
            <p:grpSpPr>
              <a:xfrm>
                <a:off x="3955568" y="9749368"/>
                <a:ext cx="951603" cy="976875"/>
                <a:chOff x="3955568" y="9749368"/>
                <a:chExt cx="951603" cy="976875"/>
              </a:xfrm>
            </p:grpSpPr>
            <p:sp>
              <p:nvSpPr>
                <p:cNvPr id="17" name="Rectangle">
                  <a:extLst>
                    <a:ext uri="{FF2B5EF4-FFF2-40B4-BE49-F238E27FC236}">
                      <a16:creationId xmlns:a16="http://schemas.microsoft.com/office/drawing/2014/main" id="{E7547E6E-4206-4B40-BDD2-1C8C471E6EC2}"/>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8" name="CIFMD-picto-camion-Grand.png" descr="CIFMD-picto-camion-Grand.png">
                  <a:extLst>
                    <a:ext uri="{FF2B5EF4-FFF2-40B4-BE49-F238E27FC236}">
                      <a16:creationId xmlns:a16="http://schemas.microsoft.com/office/drawing/2014/main" id="{330F4F66-C947-4294-8C74-F8BBF53AC2EE}"/>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11" name="Groupe 10">
                <a:extLst>
                  <a:ext uri="{FF2B5EF4-FFF2-40B4-BE49-F238E27FC236}">
                    <a16:creationId xmlns:a16="http://schemas.microsoft.com/office/drawing/2014/main" id="{E99DC1E5-D570-4E5B-BFD7-5052AE349A38}"/>
                  </a:ext>
                </a:extLst>
              </p:cNvPr>
              <p:cNvGrpSpPr/>
              <p:nvPr/>
            </p:nvGrpSpPr>
            <p:grpSpPr>
              <a:xfrm>
                <a:off x="4671948" y="10485774"/>
                <a:ext cx="951603" cy="976875"/>
                <a:chOff x="4664328" y="10507323"/>
                <a:chExt cx="951603" cy="976875"/>
              </a:xfrm>
            </p:grpSpPr>
            <p:sp>
              <p:nvSpPr>
                <p:cNvPr id="15" name="Rectangle">
                  <a:extLst>
                    <a:ext uri="{FF2B5EF4-FFF2-40B4-BE49-F238E27FC236}">
                      <a16:creationId xmlns:a16="http://schemas.microsoft.com/office/drawing/2014/main" id="{C846A11A-AE93-43BD-B806-3C4643C6DFA7}"/>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6" name="CIFMD-picto-train-Grand.png" descr="CIFMD-picto-train-Grand.png">
                  <a:extLst>
                    <a:ext uri="{FF2B5EF4-FFF2-40B4-BE49-F238E27FC236}">
                      <a16:creationId xmlns:a16="http://schemas.microsoft.com/office/drawing/2014/main" id="{F2F49F2E-F8A3-41BA-96F2-00456454D04E}"/>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12" name="Groupe 11">
                <a:extLst>
                  <a:ext uri="{FF2B5EF4-FFF2-40B4-BE49-F238E27FC236}">
                    <a16:creationId xmlns:a16="http://schemas.microsoft.com/office/drawing/2014/main" id="{FE0D6A33-D9A1-4B32-B465-DFCD2FC2CB4F}"/>
                  </a:ext>
                </a:extLst>
              </p:cNvPr>
              <p:cNvGrpSpPr/>
              <p:nvPr/>
            </p:nvGrpSpPr>
            <p:grpSpPr>
              <a:xfrm>
                <a:off x="3967843" y="11189904"/>
                <a:ext cx="951603" cy="976874"/>
                <a:chOff x="3967844" y="11155067"/>
                <a:chExt cx="951603" cy="976874"/>
              </a:xfrm>
            </p:grpSpPr>
            <p:sp>
              <p:nvSpPr>
                <p:cNvPr id="13" name="Rectangle">
                  <a:extLst>
                    <a:ext uri="{FF2B5EF4-FFF2-40B4-BE49-F238E27FC236}">
                      <a16:creationId xmlns:a16="http://schemas.microsoft.com/office/drawing/2014/main" id="{D4B5A50A-0071-4881-8E5A-CA4FF1A03DF7}"/>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4" name="CIFMD-ecriture-HD.png" descr="CIFMD-ecriture-HD.png">
                  <a:extLst>
                    <a:ext uri="{FF2B5EF4-FFF2-40B4-BE49-F238E27FC236}">
                      <a16:creationId xmlns:a16="http://schemas.microsoft.com/office/drawing/2014/main" id="{FE003F4D-BEAA-4337-BB6C-B30CA0E68EA5}"/>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21" name="INTRODUCTION">
            <a:extLst>
              <a:ext uri="{FF2B5EF4-FFF2-40B4-BE49-F238E27FC236}">
                <a16:creationId xmlns:a16="http://schemas.microsoft.com/office/drawing/2014/main" id="{810F0D60-973F-48B9-9030-9864E26D5792}"/>
              </a:ext>
            </a:extLst>
          </p:cNvPr>
          <p:cNvSpPr txBox="1"/>
          <p:nvPr/>
        </p:nvSpPr>
        <p:spPr>
          <a:xfrm>
            <a:off x="4047275" y="619445"/>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Résultats des derniers examens</a:t>
            </a:r>
            <a:endParaRPr sz="6000" dirty="0"/>
          </a:p>
        </p:txBody>
      </p:sp>
      <p:sp>
        <p:nvSpPr>
          <p:cNvPr id="24" name="Rectangle">
            <a:extLst>
              <a:ext uri="{FF2B5EF4-FFF2-40B4-BE49-F238E27FC236}">
                <a16:creationId xmlns:a16="http://schemas.microsoft.com/office/drawing/2014/main" id="{E9759A8D-C7AE-4088-9004-DCC59AD43E2F}"/>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cxnSp>
        <p:nvCxnSpPr>
          <p:cNvPr id="25" name="Connecteur droit avec flèche 24">
            <a:extLst>
              <a:ext uri="{FF2B5EF4-FFF2-40B4-BE49-F238E27FC236}">
                <a16:creationId xmlns:a16="http://schemas.microsoft.com/office/drawing/2014/main" id="{D104123E-DEF9-4EED-9449-D96316E7C5BF}"/>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26" name="Numéro de diapositive">
            <a:extLst>
              <a:ext uri="{FF2B5EF4-FFF2-40B4-BE49-F238E27FC236}">
                <a16:creationId xmlns:a16="http://schemas.microsoft.com/office/drawing/2014/main" id="{6B3FC423-21BF-4A64-ADA8-DF8B259177E3}"/>
              </a:ext>
            </a:extLst>
          </p:cNvPr>
          <p:cNvSpPr txBox="1">
            <a:spLocks noGrp="1"/>
          </p:cNvSpPr>
          <p:nvPr>
            <p:ph type="sldNum" sz="quarter" idx="2"/>
          </p:nvPr>
        </p:nvSpPr>
        <p:spPr>
          <a:xfrm>
            <a:off x="23204638" y="12454607"/>
            <a:ext cx="394340" cy="4154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chemeClr val="bg1"/>
                </a:solidFill>
              </a:rPr>
              <a:t>7</a:t>
            </a:fld>
            <a:endParaRPr lang="fr-FR" dirty="0">
              <a:solidFill>
                <a:schemeClr val="bg1"/>
              </a:solidFill>
            </a:endParaRPr>
          </a:p>
        </p:txBody>
      </p:sp>
      <p:sp>
        <p:nvSpPr>
          <p:cNvPr id="22" name="CHAPITRE 01…">
            <a:extLst>
              <a:ext uri="{FF2B5EF4-FFF2-40B4-BE49-F238E27FC236}">
                <a16:creationId xmlns:a16="http://schemas.microsoft.com/office/drawing/2014/main" id="{C0B15125-B659-448F-C68B-ECAF8F1FA596}"/>
              </a:ext>
            </a:extLst>
          </p:cNvPr>
          <p:cNvSpPr txBox="1"/>
          <p:nvPr/>
        </p:nvSpPr>
        <p:spPr>
          <a:xfrm>
            <a:off x="3798757" y="1866598"/>
            <a:ext cx="18678324" cy="6924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Evolution des résultats de l’examen initial depuis 2019</a:t>
            </a:r>
            <a:endParaRPr sz="4000" dirty="0">
              <a:latin typeface="+mj-lt"/>
              <a:cs typeface="+mj-cs"/>
            </a:endParaRPr>
          </a:p>
        </p:txBody>
      </p:sp>
      <p:pic>
        <p:nvPicPr>
          <p:cNvPr id="23" name="Image 22">
            <a:extLst>
              <a:ext uri="{FF2B5EF4-FFF2-40B4-BE49-F238E27FC236}">
                <a16:creationId xmlns:a16="http://schemas.microsoft.com/office/drawing/2014/main" id="{8789B13F-58E6-6354-E9DB-85D241FD2397}"/>
              </a:ext>
            </a:extLst>
          </p:cNvPr>
          <p:cNvPicPr>
            <a:picLocks noChangeAspect="1"/>
          </p:cNvPicPr>
          <p:nvPr/>
        </p:nvPicPr>
        <p:blipFill>
          <a:blip r:embed="rId6"/>
          <a:stretch>
            <a:fillRect/>
          </a:stretch>
        </p:blipFill>
        <p:spPr>
          <a:xfrm>
            <a:off x="3930959" y="2891116"/>
            <a:ext cx="17945368" cy="10226444"/>
          </a:xfrm>
          <a:prstGeom prst="rect">
            <a:avLst/>
          </a:prstGeom>
        </p:spPr>
      </p:pic>
    </p:spTree>
    <p:extLst>
      <p:ext uri="{BB962C8B-B14F-4D97-AF65-F5344CB8AC3E}">
        <p14:creationId xmlns:p14="http://schemas.microsoft.com/office/powerpoint/2010/main" val="2747273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A682905-9BA9-4CC0-A600-6A3FF1DFC262}"/>
              </a:ext>
            </a:extLst>
          </p:cNvPr>
          <p:cNvGrpSpPr/>
          <p:nvPr/>
        </p:nvGrpSpPr>
        <p:grpSpPr>
          <a:xfrm>
            <a:off x="622131" y="619445"/>
            <a:ext cx="2380141" cy="2417410"/>
            <a:chOff x="3243410" y="9749368"/>
            <a:chExt cx="2380141" cy="2417410"/>
          </a:xfrm>
        </p:grpSpPr>
        <p:sp>
          <p:nvSpPr>
            <p:cNvPr id="7" name="Rectangle">
              <a:extLst>
                <a:ext uri="{FF2B5EF4-FFF2-40B4-BE49-F238E27FC236}">
                  <a16:creationId xmlns:a16="http://schemas.microsoft.com/office/drawing/2014/main" id="{6686F859-E6BD-46CE-9F0E-45E69F065E2C}"/>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8" name="Groupe 7">
              <a:extLst>
                <a:ext uri="{FF2B5EF4-FFF2-40B4-BE49-F238E27FC236}">
                  <a16:creationId xmlns:a16="http://schemas.microsoft.com/office/drawing/2014/main" id="{BA4B9445-4508-4F8F-A6D3-5E3553C4EEBA}"/>
                </a:ext>
              </a:extLst>
            </p:cNvPr>
            <p:cNvGrpSpPr/>
            <p:nvPr/>
          </p:nvGrpSpPr>
          <p:grpSpPr>
            <a:xfrm>
              <a:off x="3243410" y="9749368"/>
              <a:ext cx="2380141" cy="2417410"/>
              <a:chOff x="3243410" y="9749368"/>
              <a:chExt cx="2380141" cy="2417410"/>
            </a:xfrm>
          </p:grpSpPr>
          <p:grpSp>
            <p:nvGrpSpPr>
              <p:cNvPr id="9" name="Groupe 8">
                <a:extLst>
                  <a:ext uri="{FF2B5EF4-FFF2-40B4-BE49-F238E27FC236}">
                    <a16:creationId xmlns:a16="http://schemas.microsoft.com/office/drawing/2014/main" id="{5A00C976-7C61-4B98-A21F-0F9434420D46}"/>
                  </a:ext>
                </a:extLst>
              </p:cNvPr>
              <p:cNvGrpSpPr/>
              <p:nvPr/>
            </p:nvGrpSpPr>
            <p:grpSpPr>
              <a:xfrm>
                <a:off x="3243410" y="10462048"/>
                <a:ext cx="951603" cy="976874"/>
                <a:chOff x="3236929" y="10533565"/>
                <a:chExt cx="951603" cy="976874"/>
              </a:xfrm>
            </p:grpSpPr>
            <p:sp>
              <p:nvSpPr>
                <p:cNvPr id="19" name="Rectangle">
                  <a:extLst>
                    <a:ext uri="{FF2B5EF4-FFF2-40B4-BE49-F238E27FC236}">
                      <a16:creationId xmlns:a16="http://schemas.microsoft.com/office/drawing/2014/main" id="{20F6EC3C-4ACA-4759-BBB9-2AF266DBA776}"/>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20" name="CIFMD-picto-bateau-Grand.png" descr="CIFMD-picto-bateau-Grand.png">
                  <a:extLst>
                    <a:ext uri="{FF2B5EF4-FFF2-40B4-BE49-F238E27FC236}">
                      <a16:creationId xmlns:a16="http://schemas.microsoft.com/office/drawing/2014/main" id="{C0D44D95-783F-4A99-A43D-2383F6597ABE}"/>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10" name="Groupe 9">
                <a:extLst>
                  <a:ext uri="{FF2B5EF4-FFF2-40B4-BE49-F238E27FC236}">
                    <a16:creationId xmlns:a16="http://schemas.microsoft.com/office/drawing/2014/main" id="{D1EABC0B-6A92-4A9D-90FF-62B2FD35D4AF}"/>
                  </a:ext>
                </a:extLst>
              </p:cNvPr>
              <p:cNvGrpSpPr/>
              <p:nvPr/>
            </p:nvGrpSpPr>
            <p:grpSpPr>
              <a:xfrm>
                <a:off x="3955568" y="9749368"/>
                <a:ext cx="951603" cy="976875"/>
                <a:chOff x="3955568" y="9749368"/>
                <a:chExt cx="951603" cy="976875"/>
              </a:xfrm>
            </p:grpSpPr>
            <p:sp>
              <p:nvSpPr>
                <p:cNvPr id="17" name="Rectangle">
                  <a:extLst>
                    <a:ext uri="{FF2B5EF4-FFF2-40B4-BE49-F238E27FC236}">
                      <a16:creationId xmlns:a16="http://schemas.microsoft.com/office/drawing/2014/main" id="{E7547E6E-4206-4B40-BDD2-1C8C471E6EC2}"/>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8" name="CIFMD-picto-camion-Grand.png" descr="CIFMD-picto-camion-Grand.png">
                  <a:extLst>
                    <a:ext uri="{FF2B5EF4-FFF2-40B4-BE49-F238E27FC236}">
                      <a16:creationId xmlns:a16="http://schemas.microsoft.com/office/drawing/2014/main" id="{330F4F66-C947-4294-8C74-F8BBF53AC2EE}"/>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11" name="Groupe 10">
                <a:extLst>
                  <a:ext uri="{FF2B5EF4-FFF2-40B4-BE49-F238E27FC236}">
                    <a16:creationId xmlns:a16="http://schemas.microsoft.com/office/drawing/2014/main" id="{E99DC1E5-D570-4E5B-BFD7-5052AE349A38}"/>
                  </a:ext>
                </a:extLst>
              </p:cNvPr>
              <p:cNvGrpSpPr/>
              <p:nvPr/>
            </p:nvGrpSpPr>
            <p:grpSpPr>
              <a:xfrm>
                <a:off x="4671948" y="10485774"/>
                <a:ext cx="951603" cy="976875"/>
                <a:chOff x="4664328" y="10507323"/>
                <a:chExt cx="951603" cy="976875"/>
              </a:xfrm>
            </p:grpSpPr>
            <p:sp>
              <p:nvSpPr>
                <p:cNvPr id="15" name="Rectangle">
                  <a:extLst>
                    <a:ext uri="{FF2B5EF4-FFF2-40B4-BE49-F238E27FC236}">
                      <a16:creationId xmlns:a16="http://schemas.microsoft.com/office/drawing/2014/main" id="{C846A11A-AE93-43BD-B806-3C4643C6DFA7}"/>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6" name="CIFMD-picto-train-Grand.png" descr="CIFMD-picto-train-Grand.png">
                  <a:extLst>
                    <a:ext uri="{FF2B5EF4-FFF2-40B4-BE49-F238E27FC236}">
                      <a16:creationId xmlns:a16="http://schemas.microsoft.com/office/drawing/2014/main" id="{F2F49F2E-F8A3-41BA-96F2-00456454D04E}"/>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12" name="Groupe 11">
                <a:extLst>
                  <a:ext uri="{FF2B5EF4-FFF2-40B4-BE49-F238E27FC236}">
                    <a16:creationId xmlns:a16="http://schemas.microsoft.com/office/drawing/2014/main" id="{FE0D6A33-D9A1-4B32-B465-DFCD2FC2CB4F}"/>
                  </a:ext>
                </a:extLst>
              </p:cNvPr>
              <p:cNvGrpSpPr/>
              <p:nvPr/>
            </p:nvGrpSpPr>
            <p:grpSpPr>
              <a:xfrm>
                <a:off x="3967843" y="11189904"/>
                <a:ext cx="951603" cy="976874"/>
                <a:chOff x="3967844" y="11155067"/>
                <a:chExt cx="951603" cy="976874"/>
              </a:xfrm>
            </p:grpSpPr>
            <p:sp>
              <p:nvSpPr>
                <p:cNvPr id="13" name="Rectangle">
                  <a:extLst>
                    <a:ext uri="{FF2B5EF4-FFF2-40B4-BE49-F238E27FC236}">
                      <a16:creationId xmlns:a16="http://schemas.microsoft.com/office/drawing/2014/main" id="{D4B5A50A-0071-4881-8E5A-CA4FF1A03DF7}"/>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4" name="CIFMD-ecriture-HD.png" descr="CIFMD-ecriture-HD.png">
                  <a:extLst>
                    <a:ext uri="{FF2B5EF4-FFF2-40B4-BE49-F238E27FC236}">
                      <a16:creationId xmlns:a16="http://schemas.microsoft.com/office/drawing/2014/main" id="{FE003F4D-BEAA-4337-BB6C-B30CA0E68EA5}"/>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21" name="INTRODUCTION">
            <a:extLst>
              <a:ext uri="{FF2B5EF4-FFF2-40B4-BE49-F238E27FC236}">
                <a16:creationId xmlns:a16="http://schemas.microsoft.com/office/drawing/2014/main" id="{810F0D60-973F-48B9-9030-9864E26D5792}"/>
              </a:ext>
            </a:extLst>
          </p:cNvPr>
          <p:cNvSpPr txBox="1"/>
          <p:nvPr/>
        </p:nvSpPr>
        <p:spPr>
          <a:xfrm>
            <a:off x="4047275" y="619445"/>
            <a:ext cx="19624780" cy="1000274"/>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Résultats des derniers examens</a:t>
            </a:r>
            <a:endParaRPr sz="6000" dirty="0"/>
          </a:p>
        </p:txBody>
      </p:sp>
      <p:sp>
        <p:nvSpPr>
          <p:cNvPr id="24" name="Rectangle">
            <a:extLst>
              <a:ext uri="{FF2B5EF4-FFF2-40B4-BE49-F238E27FC236}">
                <a16:creationId xmlns:a16="http://schemas.microsoft.com/office/drawing/2014/main" id="{E9759A8D-C7AE-4088-9004-DCC59AD43E2F}"/>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cxnSp>
        <p:nvCxnSpPr>
          <p:cNvPr id="25" name="Connecteur droit avec flèche 24">
            <a:extLst>
              <a:ext uri="{FF2B5EF4-FFF2-40B4-BE49-F238E27FC236}">
                <a16:creationId xmlns:a16="http://schemas.microsoft.com/office/drawing/2014/main" id="{D104123E-DEF9-4EED-9449-D96316E7C5BF}"/>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26" name="Numéro de diapositive">
            <a:extLst>
              <a:ext uri="{FF2B5EF4-FFF2-40B4-BE49-F238E27FC236}">
                <a16:creationId xmlns:a16="http://schemas.microsoft.com/office/drawing/2014/main" id="{6B3FC423-21BF-4A64-ADA8-DF8B259177E3}"/>
              </a:ext>
            </a:extLst>
          </p:cNvPr>
          <p:cNvSpPr txBox="1">
            <a:spLocks noGrp="1"/>
          </p:cNvSpPr>
          <p:nvPr>
            <p:ph type="sldNum" sz="quarter" idx="2"/>
          </p:nvPr>
        </p:nvSpPr>
        <p:spPr>
          <a:xfrm>
            <a:off x="23204638" y="12454607"/>
            <a:ext cx="394340" cy="41549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chemeClr val="bg1"/>
                </a:solidFill>
              </a:rPr>
              <a:t>8</a:t>
            </a:fld>
            <a:endParaRPr lang="fr-FR" dirty="0">
              <a:solidFill>
                <a:schemeClr val="bg1"/>
              </a:solidFill>
            </a:endParaRPr>
          </a:p>
        </p:txBody>
      </p:sp>
      <p:sp>
        <p:nvSpPr>
          <p:cNvPr id="27" name="CHAPITRE 01…">
            <a:extLst>
              <a:ext uri="{FF2B5EF4-FFF2-40B4-BE49-F238E27FC236}">
                <a16:creationId xmlns:a16="http://schemas.microsoft.com/office/drawing/2014/main" id="{F409F072-83AF-22CC-E494-0D822A6D7EB9}"/>
              </a:ext>
            </a:extLst>
          </p:cNvPr>
          <p:cNvSpPr txBox="1"/>
          <p:nvPr/>
        </p:nvSpPr>
        <p:spPr>
          <a:xfrm>
            <a:off x="3585721" y="1919619"/>
            <a:ext cx="18678324" cy="692497"/>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spAutoFit/>
          </a:bodyPr>
          <a:lstStyle/>
          <a:p>
            <a:pPr>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Résultats des études de cas par spécialités</a:t>
            </a:r>
            <a:endParaRPr sz="4000" dirty="0">
              <a:latin typeface="+mj-lt"/>
              <a:cs typeface="+mj-cs"/>
            </a:endParaRPr>
          </a:p>
        </p:txBody>
      </p:sp>
      <p:pic>
        <p:nvPicPr>
          <p:cNvPr id="29" name="Image 28">
            <a:extLst>
              <a:ext uri="{FF2B5EF4-FFF2-40B4-BE49-F238E27FC236}">
                <a16:creationId xmlns:a16="http://schemas.microsoft.com/office/drawing/2014/main" id="{ABFA8BE4-1102-E6D3-989F-85C64AEC5839}"/>
              </a:ext>
            </a:extLst>
          </p:cNvPr>
          <p:cNvPicPr>
            <a:picLocks noChangeAspect="1"/>
          </p:cNvPicPr>
          <p:nvPr/>
        </p:nvPicPr>
        <p:blipFill>
          <a:blip r:embed="rId6"/>
          <a:stretch>
            <a:fillRect/>
          </a:stretch>
        </p:blipFill>
        <p:spPr>
          <a:xfrm>
            <a:off x="3228619" y="2912016"/>
            <a:ext cx="18766571" cy="10184539"/>
          </a:xfrm>
          <a:prstGeom prst="rect">
            <a:avLst/>
          </a:prstGeom>
        </p:spPr>
      </p:pic>
    </p:spTree>
    <p:extLst>
      <p:ext uri="{BB962C8B-B14F-4D97-AF65-F5344CB8AC3E}">
        <p14:creationId xmlns:p14="http://schemas.microsoft.com/office/powerpoint/2010/main" val="7915961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id="{2A682905-9BA9-4CC0-A600-6A3FF1DFC262}"/>
              </a:ext>
            </a:extLst>
          </p:cNvPr>
          <p:cNvGrpSpPr/>
          <p:nvPr/>
        </p:nvGrpSpPr>
        <p:grpSpPr>
          <a:xfrm>
            <a:off x="622131" y="619445"/>
            <a:ext cx="2380141" cy="2417410"/>
            <a:chOff x="3243410" y="9749368"/>
            <a:chExt cx="2380141" cy="2417410"/>
          </a:xfrm>
        </p:grpSpPr>
        <p:sp>
          <p:nvSpPr>
            <p:cNvPr id="7" name="Rectangle">
              <a:extLst>
                <a:ext uri="{FF2B5EF4-FFF2-40B4-BE49-F238E27FC236}">
                  <a16:creationId xmlns:a16="http://schemas.microsoft.com/office/drawing/2014/main" id="{6686F859-E6BD-46CE-9F0E-45E69F065E2C}"/>
                </a:ext>
              </a:extLst>
            </p:cNvPr>
            <p:cNvSpPr/>
            <p:nvPr/>
          </p:nvSpPr>
          <p:spPr>
            <a:xfrm rot="18900000">
              <a:off x="3355151" y="9841574"/>
              <a:ext cx="2157605" cy="2222989"/>
            </a:xfrm>
            <a:prstGeom prst="rect">
              <a:avLst/>
            </a:prstGeom>
            <a:ln w="63500">
              <a:solidFill>
                <a:srgbClr val="0B418C"/>
              </a:solidFill>
              <a:miter lim="400000"/>
            </a:ln>
          </p:spPr>
          <p:txBody>
            <a:bodyPr lIns="0" tIns="0" rIns="0" bIns="0" anchor="ctr"/>
            <a:lstStyle/>
            <a:p>
              <a:pPr>
                <a:defRPr sz="3000" b="0">
                  <a:solidFill>
                    <a:srgbClr val="FFFFFF"/>
                  </a:solidFill>
                  <a:latin typeface="+mn-lt"/>
                  <a:ea typeface="+mn-ea"/>
                  <a:cs typeface="+mn-cs"/>
                  <a:sym typeface="Helvetica Neue Medium"/>
                </a:defRPr>
              </a:pPr>
              <a:endParaRPr/>
            </a:p>
          </p:txBody>
        </p:sp>
        <p:grpSp>
          <p:nvGrpSpPr>
            <p:cNvPr id="8" name="Groupe 7">
              <a:extLst>
                <a:ext uri="{FF2B5EF4-FFF2-40B4-BE49-F238E27FC236}">
                  <a16:creationId xmlns:a16="http://schemas.microsoft.com/office/drawing/2014/main" id="{BA4B9445-4508-4F8F-A6D3-5E3553C4EEBA}"/>
                </a:ext>
              </a:extLst>
            </p:cNvPr>
            <p:cNvGrpSpPr/>
            <p:nvPr/>
          </p:nvGrpSpPr>
          <p:grpSpPr>
            <a:xfrm>
              <a:off x="3243410" y="9749368"/>
              <a:ext cx="2380141" cy="2417410"/>
              <a:chOff x="3243410" y="9749368"/>
              <a:chExt cx="2380141" cy="2417410"/>
            </a:xfrm>
          </p:grpSpPr>
          <p:grpSp>
            <p:nvGrpSpPr>
              <p:cNvPr id="9" name="Groupe 8">
                <a:extLst>
                  <a:ext uri="{FF2B5EF4-FFF2-40B4-BE49-F238E27FC236}">
                    <a16:creationId xmlns:a16="http://schemas.microsoft.com/office/drawing/2014/main" id="{5A00C976-7C61-4B98-A21F-0F9434420D46}"/>
                  </a:ext>
                </a:extLst>
              </p:cNvPr>
              <p:cNvGrpSpPr/>
              <p:nvPr/>
            </p:nvGrpSpPr>
            <p:grpSpPr>
              <a:xfrm>
                <a:off x="3243410" y="10462048"/>
                <a:ext cx="951603" cy="976874"/>
                <a:chOff x="3236929" y="10533565"/>
                <a:chExt cx="951603" cy="976874"/>
              </a:xfrm>
            </p:grpSpPr>
            <p:sp>
              <p:nvSpPr>
                <p:cNvPr id="19" name="Rectangle">
                  <a:extLst>
                    <a:ext uri="{FF2B5EF4-FFF2-40B4-BE49-F238E27FC236}">
                      <a16:creationId xmlns:a16="http://schemas.microsoft.com/office/drawing/2014/main" id="{20F6EC3C-4ACA-4759-BBB9-2AF266DBA776}"/>
                    </a:ext>
                  </a:extLst>
                </p:cNvPr>
                <p:cNvSpPr/>
                <p:nvPr/>
              </p:nvSpPr>
              <p:spPr>
                <a:xfrm rot="18900000">
                  <a:off x="3236929" y="10533565"/>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20" name="CIFMD-picto-bateau-Grand.png" descr="CIFMD-picto-bateau-Grand.png">
                  <a:extLst>
                    <a:ext uri="{FF2B5EF4-FFF2-40B4-BE49-F238E27FC236}">
                      <a16:creationId xmlns:a16="http://schemas.microsoft.com/office/drawing/2014/main" id="{C0D44D95-783F-4A99-A43D-2383F6597ABE}"/>
                    </a:ext>
                  </a:extLst>
                </p:cNvPr>
                <p:cNvPicPr>
                  <a:picLocks noChangeAspect="1"/>
                </p:cNvPicPr>
                <p:nvPr/>
              </p:nvPicPr>
              <p:blipFill>
                <a:blip r:embed="rId2"/>
                <a:stretch>
                  <a:fillRect/>
                </a:stretch>
              </p:blipFill>
              <p:spPr>
                <a:xfrm>
                  <a:off x="3318035" y="10763107"/>
                  <a:ext cx="794732" cy="486931"/>
                </a:xfrm>
                <a:prstGeom prst="rect">
                  <a:avLst/>
                </a:prstGeom>
                <a:ln w="3175">
                  <a:miter lim="400000"/>
                </a:ln>
              </p:spPr>
            </p:pic>
          </p:grpSp>
          <p:grpSp>
            <p:nvGrpSpPr>
              <p:cNvPr id="10" name="Groupe 9">
                <a:extLst>
                  <a:ext uri="{FF2B5EF4-FFF2-40B4-BE49-F238E27FC236}">
                    <a16:creationId xmlns:a16="http://schemas.microsoft.com/office/drawing/2014/main" id="{D1EABC0B-6A92-4A9D-90FF-62B2FD35D4AF}"/>
                  </a:ext>
                </a:extLst>
              </p:cNvPr>
              <p:cNvGrpSpPr/>
              <p:nvPr/>
            </p:nvGrpSpPr>
            <p:grpSpPr>
              <a:xfrm>
                <a:off x="3955568" y="9749368"/>
                <a:ext cx="951603" cy="976875"/>
                <a:chOff x="3955568" y="9749368"/>
                <a:chExt cx="951603" cy="976875"/>
              </a:xfrm>
            </p:grpSpPr>
            <p:sp>
              <p:nvSpPr>
                <p:cNvPr id="17" name="Rectangle">
                  <a:extLst>
                    <a:ext uri="{FF2B5EF4-FFF2-40B4-BE49-F238E27FC236}">
                      <a16:creationId xmlns:a16="http://schemas.microsoft.com/office/drawing/2014/main" id="{E7547E6E-4206-4B40-BDD2-1C8C471E6EC2}"/>
                    </a:ext>
                  </a:extLst>
                </p:cNvPr>
                <p:cNvSpPr/>
                <p:nvPr/>
              </p:nvSpPr>
              <p:spPr>
                <a:xfrm rot="18900000">
                  <a:off x="3955568" y="9749368"/>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8" name="CIFMD-picto-camion-Grand.png" descr="CIFMD-picto-camion-Grand.png">
                  <a:extLst>
                    <a:ext uri="{FF2B5EF4-FFF2-40B4-BE49-F238E27FC236}">
                      <a16:creationId xmlns:a16="http://schemas.microsoft.com/office/drawing/2014/main" id="{330F4F66-C947-4294-8C74-F8BBF53AC2EE}"/>
                    </a:ext>
                  </a:extLst>
                </p:cNvPr>
                <p:cNvPicPr>
                  <a:picLocks noChangeAspect="1"/>
                </p:cNvPicPr>
                <p:nvPr/>
              </p:nvPicPr>
              <p:blipFill>
                <a:blip r:embed="rId3"/>
                <a:stretch>
                  <a:fillRect/>
                </a:stretch>
              </p:blipFill>
              <p:spPr>
                <a:xfrm>
                  <a:off x="4069411" y="10003076"/>
                  <a:ext cx="723916" cy="443542"/>
                </a:xfrm>
                <a:prstGeom prst="rect">
                  <a:avLst/>
                </a:prstGeom>
                <a:ln w="3175">
                  <a:miter lim="400000"/>
                </a:ln>
              </p:spPr>
            </p:pic>
          </p:grpSp>
          <p:grpSp>
            <p:nvGrpSpPr>
              <p:cNvPr id="11" name="Groupe 10">
                <a:extLst>
                  <a:ext uri="{FF2B5EF4-FFF2-40B4-BE49-F238E27FC236}">
                    <a16:creationId xmlns:a16="http://schemas.microsoft.com/office/drawing/2014/main" id="{E99DC1E5-D570-4E5B-BFD7-5052AE349A38}"/>
                  </a:ext>
                </a:extLst>
              </p:cNvPr>
              <p:cNvGrpSpPr/>
              <p:nvPr/>
            </p:nvGrpSpPr>
            <p:grpSpPr>
              <a:xfrm>
                <a:off x="4671948" y="10485774"/>
                <a:ext cx="951603" cy="976875"/>
                <a:chOff x="4664328" y="10507323"/>
                <a:chExt cx="951603" cy="976875"/>
              </a:xfrm>
            </p:grpSpPr>
            <p:sp>
              <p:nvSpPr>
                <p:cNvPr id="15" name="Rectangle">
                  <a:extLst>
                    <a:ext uri="{FF2B5EF4-FFF2-40B4-BE49-F238E27FC236}">
                      <a16:creationId xmlns:a16="http://schemas.microsoft.com/office/drawing/2014/main" id="{C846A11A-AE93-43BD-B806-3C4643C6DFA7}"/>
                    </a:ext>
                  </a:extLst>
                </p:cNvPr>
                <p:cNvSpPr/>
                <p:nvPr/>
              </p:nvSpPr>
              <p:spPr>
                <a:xfrm rot="18900000">
                  <a:off x="4664328" y="10507323"/>
                  <a:ext cx="951603" cy="976875"/>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6" name="CIFMD-picto-train-Grand.png" descr="CIFMD-picto-train-Grand.png">
                  <a:extLst>
                    <a:ext uri="{FF2B5EF4-FFF2-40B4-BE49-F238E27FC236}">
                      <a16:creationId xmlns:a16="http://schemas.microsoft.com/office/drawing/2014/main" id="{F2F49F2E-F8A3-41BA-96F2-00456454D04E}"/>
                    </a:ext>
                  </a:extLst>
                </p:cNvPr>
                <p:cNvPicPr>
                  <a:picLocks noChangeAspect="1"/>
                </p:cNvPicPr>
                <p:nvPr/>
              </p:nvPicPr>
              <p:blipFill>
                <a:blip r:embed="rId4"/>
                <a:stretch>
                  <a:fillRect/>
                </a:stretch>
              </p:blipFill>
              <p:spPr>
                <a:xfrm>
                  <a:off x="4730188" y="10716448"/>
                  <a:ext cx="834296" cy="511172"/>
                </a:xfrm>
                <a:prstGeom prst="rect">
                  <a:avLst/>
                </a:prstGeom>
                <a:ln w="3175">
                  <a:miter lim="400000"/>
                </a:ln>
              </p:spPr>
            </p:pic>
          </p:grpSp>
          <p:grpSp>
            <p:nvGrpSpPr>
              <p:cNvPr id="12" name="Groupe 11">
                <a:extLst>
                  <a:ext uri="{FF2B5EF4-FFF2-40B4-BE49-F238E27FC236}">
                    <a16:creationId xmlns:a16="http://schemas.microsoft.com/office/drawing/2014/main" id="{FE0D6A33-D9A1-4B32-B465-DFCD2FC2CB4F}"/>
                  </a:ext>
                </a:extLst>
              </p:cNvPr>
              <p:cNvGrpSpPr/>
              <p:nvPr/>
            </p:nvGrpSpPr>
            <p:grpSpPr>
              <a:xfrm>
                <a:off x="3967843" y="11189904"/>
                <a:ext cx="951603" cy="976874"/>
                <a:chOff x="3967844" y="11155067"/>
                <a:chExt cx="951603" cy="976874"/>
              </a:xfrm>
            </p:grpSpPr>
            <p:sp>
              <p:nvSpPr>
                <p:cNvPr id="13" name="Rectangle">
                  <a:extLst>
                    <a:ext uri="{FF2B5EF4-FFF2-40B4-BE49-F238E27FC236}">
                      <a16:creationId xmlns:a16="http://schemas.microsoft.com/office/drawing/2014/main" id="{D4B5A50A-0071-4881-8E5A-CA4FF1A03DF7}"/>
                    </a:ext>
                  </a:extLst>
                </p:cNvPr>
                <p:cNvSpPr/>
                <p:nvPr/>
              </p:nvSpPr>
              <p:spPr>
                <a:xfrm rot="18900000">
                  <a:off x="3967844" y="11155067"/>
                  <a:ext cx="951603" cy="976874"/>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pic>
              <p:nvPicPr>
                <p:cNvPr id="14" name="CIFMD-ecriture-HD.png" descr="CIFMD-ecriture-HD.png">
                  <a:extLst>
                    <a:ext uri="{FF2B5EF4-FFF2-40B4-BE49-F238E27FC236}">
                      <a16:creationId xmlns:a16="http://schemas.microsoft.com/office/drawing/2014/main" id="{FE003F4D-BEAA-4337-BB6C-B30CA0E68EA5}"/>
                    </a:ext>
                  </a:extLst>
                </p:cNvPr>
                <p:cNvPicPr>
                  <a:picLocks noChangeAspect="1"/>
                </p:cNvPicPr>
                <p:nvPr/>
              </p:nvPicPr>
              <p:blipFill>
                <a:blip r:embed="rId5"/>
                <a:stretch>
                  <a:fillRect/>
                </a:stretch>
              </p:blipFill>
              <p:spPr>
                <a:xfrm>
                  <a:off x="3987396" y="11363959"/>
                  <a:ext cx="912504" cy="559090"/>
                </a:xfrm>
                <a:prstGeom prst="rect">
                  <a:avLst/>
                </a:prstGeom>
                <a:ln w="3175">
                  <a:miter lim="400000"/>
                </a:ln>
              </p:spPr>
            </p:pic>
          </p:grpSp>
        </p:grpSp>
      </p:grpSp>
      <p:sp>
        <p:nvSpPr>
          <p:cNvPr id="21" name="INTRODUCTION">
            <a:extLst>
              <a:ext uri="{FF2B5EF4-FFF2-40B4-BE49-F238E27FC236}">
                <a16:creationId xmlns:a16="http://schemas.microsoft.com/office/drawing/2014/main" id="{810F0D60-973F-48B9-9030-9864E26D5792}"/>
              </a:ext>
            </a:extLst>
          </p:cNvPr>
          <p:cNvSpPr txBox="1"/>
          <p:nvPr/>
        </p:nvSpPr>
        <p:spPr>
          <a:xfrm>
            <a:off x="4047275" y="619445"/>
            <a:ext cx="19624780" cy="100027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lvl1pPr algn="l">
              <a:defRPr sz="11000">
                <a:solidFill>
                  <a:srgbClr val="9F7E36"/>
                </a:solidFill>
                <a:latin typeface="Century Gothic"/>
                <a:ea typeface="Century Gothic"/>
                <a:cs typeface="Century Gothic"/>
                <a:sym typeface="Century Gothic"/>
              </a:defRPr>
            </a:lvl1pPr>
          </a:lstStyle>
          <a:p>
            <a:r>
              <a:rPr lang="fr-FR" sz="6000" dirty="0"/>
              <a:t>Résultats des derniers examens</a:t>
            </a:r>
            <a:endParaRPr sz="6000" dirty="0"/>
          </a:p>
        </p:txBody>
      </p:sp>
      <p:sp>
        <p:nvSpPr>
          <p:cNvPr id="24" name="Rectangle">
            <a:extLst>
              <a:ext uri="{FF2B5EF4-FFF2-40B4-BE49-F238E27FC236}">
                <a16:creationId xmlns:a16="http://schemas.microsoft.com/office/drawing/2014/main" id="{E9759A8D-C7AE-4088-9004-DCC59AD43E2F}"/>
              </a:ext>
            </a:extLst>
          </p:cNvPr>
          <p:cNvSpPr/>
          <p:nvPr/>
        </p:nvSpPr>
        <p:spPr>
          <a:xfrm rot="18900000">
            <a:off x="23203687" y="12448797"/>
            <a:ext cx="438495" cy="427118"/>
          </a:xfrm>
          <a:prstGeom prst="rect">
            <a:avLst/>
          </a:prstGeom>
          <a:solidFill>
            <a:srgbClr val="0B418C"/>
          </a:solidFill>
          <a:ln w="3175" cap="flat">
            <a:noFill/>
            <a:miter lim="400000"/>
          </a:ln>
          <a:effectLst/>
        </p:spPr>
        <p:txBody>
          <a:bodyPr wrap="square" lIns="0" tIns="0" rIns="0" bIns="0" numCol="1" anchor="ctr">
            <a:noAutofit/>
          </a:bodyPr>
          <a:lstStyle/>
          <a:p>
            <a:pPr>
              <a:defRPr sz="3000" b="0">
                <a:solidFill>
                  <a:srgbClr val="FFFFFF"/>
                </a:solidFill>
                <a:latin typeface="+mn-lt"/>
                <a:ea typeface="+mn-ea"/>
                <a:cs typeface="+mn-cs"/>
                <a:sym typeface="Helvetica Neue Medium"/>
              </a:defRPr>
            </a:pPr>
            <a:endParaRPr/>
          </a:p>
        </p:txBody>
      </p:sp>
      <p:cxnSp>
        <p:nvCxnSpPr>
          <p:cNvPr id="25" name="Connecteur droit avec flèche 24">
            <a:extLst>
              <a:ext uri="{FF2B5EF4-FFF2-40B4-BE49-F238E27FC236}">
                <a16:creationId xmlns:a16="http://schemas.microsoft.com/office/drawing/2014/main" id="{D104123E-DEF9-4EED-9449-D96316E7C5BF}"/>
              </a:ext>
            </a:extLst>
          </p:cNvPr>
          <p:cNvCxnSpPr/>
          <p:nvPr/>
        </p:nvCxnSpPr>
        <p:spPr>
          <a:xfrm flipH="1">
            <a:off x="23401808" y="13064559"/>
            <a:ext cx="5750" cy="914400"/>
          </a:xfrm>
          <a:prstGeom prst="straightConnector1">
            <a:avLst/>
          </a:prstGeom>
          <a:ln w="28575">
            <a:solidFill>
              <a:srgbClr val="4472C4"/>
            </a:solidFill>
          </a:ln>
        </p:spPr>
        <p:style>
          <a:lnRef idx="1">
            <a:schemeClr val="dk1"/>
          </a:lnRef>
          <a:fillRef idx="0">
            <a:schemeClr val="dk1"/>
          </a:fillRef>
          <a:effectRef idx="0">
            <a:schemeClr val="dk1"/>
          </a:effectRef>
          <a:fontRef idx="minor">
            <a:schemeClr val="tx1"/>
          </a:fontRef>
        </p:style>
      </p:cxnSp>
      <p:sp>
        <p:nvSpPr>
          <p:cNvPr id="26" name="Numéro de diapositive">
            <a:extLst>
              <a:ext uri="{FF2B5EF4-FFF2-40B4-BE49-F238E27FC236}">
                <a16:creationId xmlns:a16="http://schemas.microsoft.com/office/drawing/2014/main" id="{6B3FC423-21BF-4A64-ADA8-DF8B259177E3}"/>
              </a:ext>
            </a:extLst>
          </p:cNvPr>
          <p:cNvSpPr txBox="1">
            <a:spLocks noGrp="1"/>
          </p:cNvSpPr>
          <p:nvPr>
            <p:ph type="sldNum" sz="quarter" idx="2"/>
          </p:nvPr>
        </p:nvSpPr>
        <p:spPr>
          <a:xfrm>
            <a:off x="23204638" y="12454607"/>
            <a:ext cx="394340" cy="41549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t">
            <a:spAutoFit/>
          </a:bodyPr>
          <a:lstStyle>
            <a:lvl1pPr>
              <a:defRPr b="1">
                <a:solidFill>
                  <a:srgbClr val="FFFFFF"/>
                </a:solidFill>
                <a:latin typeface="Century Gothic"/>
                <a:ea typeface="Century Gothic"/>
                <a:cs typeface="Century Gothic"/>
                <a:sym typeface="Century Gothic"/>
              </a:defRPr>
            </a:lvl1pPr>
          </a:lstStyle>
          <a:p>
            <a:fld id="{86CB4B4D-7CA3-9044-876B-883B54F8677D}" type="slidenum">
              <a:rPr dirty="0">
                <a:solidFill>
                  <a:schemeClr val="bg1"/>
                </a:solidFill>
              </a:rPr>
              <a:t>9</a:t>
            </a:fld>
            <a:endParaRPr lang="fr-FR" dirty="0">
              <a:solidFill>
                <a:schemeClr val="bg1"/>
              </a:solidFill>
            </a:endParaRPr>
          </a:p>
        </p:txBody>
      </p:sp>
      <p:sp>
        <p:nvSpPr>
          <p:cNvPr id="27" name="CHAPITRE 01…">
            <a:extLst>
              <a:ext uri="{FF2B5EF4-FFF2-40B4-BE49-F238E27FC236}">
                <a16:creationId xmlns:a16="http://schemas.microsoft.com/office/drawing/2014/main" id="{F409F072-83AF-22CC-E494-0D822A6D7EB9}"/>
              </a:ext>
            </a:extLst>
          </p:cNvPr>
          <p:cNvSpPr txBox="1"/>
          <p:nvPr/>
        </p:nvSpPr>
        <p:spPr>
          <a:xfrm>
            <a:off x="3585721" y="1919619"/>
            <a:ext cx="18678324" cy="69249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 tIns="38100" rIns="38100" bIns="38100">
            <a:spAutoFit/>
          </a:bodyPr>
          <a:lstStyle/>
          <a:p>
            <a:pPr>
              <a:defRPr sz="6000" b="0">
                <a:solidFill>
                  <a:srgbClr val="0B418C"/>
                </a:solidFill>
                <a:latin typeface="Montserrat SemiBold"/>
                <a:ea typeface="Montserrat SemiBold"/>
                <a:cs typeface="Montserrat SemiBold"/>
                <a:sym typeface="Montserrat SemiBold"/>
              </a:defRPr>
            </a:pPr>
            <a:r>
              <a:rPr lang="fr-FR" sz="4000" dirty="0">
                <a:latin typeface="+mj-lt"/>
                <a:cs typeface="+mj-cs"/>
              </a:rPr>
              <a:t>Résultats des études de cas par spécialités</a:t>
            </a:r>
            <a:endParaRPr sz="4000" dirty="0">
              <a:latin typeface="+mj-lt"/>
              <a:cs typeface="+mj-cs"/>
            </a:endParaRPr>
          </a:p>
        </p:txBody>
      </p:sp>
      <p:pic>
        <p:nvPicPr>
          <p:cNvPr id="23" name="Image 22">
            <a:extLst>
              <a:ext uri="{FF2B5EF4-FFF2-40B4-BE49-F238E27FC236}">
                <a16:creationId xmlns:a16="http://schemas.microsoft.com/office/drawing/2014/main" id="{A77A9140-084E-FAFD-AE9A-13B3CF7D0708}"/>
              </a:ext>
            </a:extLst>
          </p:cNvPr>
          <p:cNvPicPr>
            <a:picLocks noChangeAspect="1"/>
          </p:cNvPicPr>
          <p:nvPr/>
        </p:nvPicPr>
        <p:blipFill>
          <a:blip r:embed="rId6"/>
          <a:stretch>
            <a:fillRect/>
          </a:stretch>
        </p:blipFill>
        <p:spPr>
          <a:xfrm>
            <a:off x="3585721" y="3100500"/>
            <a:ext cx="17647619" cy="9867897"/>
          </a:xfrm>
          <a:prstGeom prst="rect">
            <a:avLst/>
          </a:prstGeom>
        </p:spPr>
      </p:pic>
    </p:spTree>
    <p:extLst>
      <p:ext uri="{BB962C8B-B14F-4D97-AF65-F5344CB8AC3E}">
        <p14:creationId xmlns:p14="http://schemas.microsoft.com/office/powerpoint/2010/main" val="208145287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1245</Words>
  <Application>Microsoft Office PowerPoint</Application>
  <PresentationFormat>Personnalisé</PresentationFormat>
  <Paragraphs>186</Paragraphs>
  <Slides>21</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Century Gothic</vt:lpstr>
      <vt:lpstr>Courier New</vt:lpstr>
      <vt:lpstr>Helvetica Neue</vt:lpstr>
      <vt:lpstr>Helvetica Neue Light</vt:lpstr>
      <vt:lpstr>Helvetica Neue Medium</vt:lpstr>
      <vt:lpstr>Montserrat SemiBold</vt:lpstr>
      <vt:lpstr>Wingdings</vt:lpstr>
      <vt:lpstr>White</vt:lpstr>
      <vt:lpstr>Intervention du CIFMD AG de l’ACSTMD  1er juillet 2022</vt:lpstr>
      <vt:lpstr>Présentation PowerPoint</vt:lpstr>
      <vt:lpstr>01 Statistiques</vt:lpstr>
      <vt:lpstr>Présentation PowerPoint</vt:lpstr>
      <vt:lpstr>Présentation PowerPoint</vt:lpstr>
      <vt:lpstr>Présentation PowerPoint</vt:lpstr>
      <vt:lpstr>Présentation PowerPoint</vt:lpstr>
      <vt:lpstr>Présentation PowerPoint</vt:lpstr>
      <vt:lpstr>Présentation PowerPoint</vt:lpstr>
      <vt:lpstr>02 L’examen dématérialisé</vt:lpstr>
      <vt:lpstr>Présentation PowerPoint</vt:lpstr>
      <vt:lpstr>Présentation PowerPoint</vt:lpstr>
      <vt:lpstr>Présentation PowerPoint</vt:lpstr>
      <vt:lpstr>Présentation PowerPoint</vt:lpstr>
      <vt:lpstr>Présentation PowerPoint</vt:lpstr>
      <vt:lpstr>03 Evolutions de l’examen</vt:lpstr>
      <vt:lpstr>Présentation PowerPoint</vt:lpstr>
      <vt:lpstr>Présentation PowerPoint</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DOCUMENT</dc:title>
  <dc:creator>Surface</dc:creator>
  <cp:lastModifiedBy>Martial MIGNE</cp:lastModifiedBy>
  <cp:revision>806</cp:revision>
  <dcterms:modified xsi:type="dcterms:W3CDTF">2022-06-29T15:38:59Z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593b6e-8994-43c5-a486-e951b5f02cec_Enabled">
    <vt:lpwstr>true</vt:lpwstr>
  </property>
  <property fmtid="{D5CDD505-2E9C-101B-9397-08002B2CF9AE}" pid="3" name="MSIP_Label_a4593b6e-8994-43c5-a486-e951b5f02cec_SetDate">
    <vt:lpwstr>2022-06-29T15:38:54Z</vt:lpwstr>
  </property>
  <property fmtid="{D5CDD505-2E9C-101B-9397-08002B2CF9AE}" pid="4" name="MSIP_Label_a4593b6e-8994-43c5-a486-e951b5f02cec_Method">
    <vt:lpwstr>Privileged</vt:lpwstr>
  </property>
  <property fmtid="{D5CDD505-2E9C-101B-9397-08002B2CF9AE}" pid="5" name="MSIP_Label_a4593b6e-8994-43c5-a486-e951b5f02cec_Name">
    <vt:lpwstr>a4593b6e-8994-43c5-a486-e951b5f02cec</vt:lpwstr>
  </property>
  <property fmtid="{D5CDD505-2E9C-101B-9397-08002B2CF9AE}" pid="6" name="MSIP_Label_a4593b6e-8994-43c5-a486-e951b5f02cec_SiteId">
    <vt:lpwstr>329e91b0-e21f-48fb-a071-456717ecc28e</vt:lpwstr>
  </property>
  <property fmtid="{D5CDD505-2E9C-101B-9397-08002B2CF9AE}" pid="7" name="MSIP_Label_a4593b6e-8994-43c5-a486-e951b5f02cec_ActionId">
    <vt:lpwstr>b89b060e-69a7-4a48-9d90-6a5c8a6be2de</vt:lpwstr>
  </property>
  <property fmtid="{D5CDD505-2E9C-101B-9397-08002B2CF9AE}" pid="8" name="MSIP_Label_a4593b6e-8994-43c5-a486-e951b5f02cec_ContentBits">
    <vt:lpwstr>0</vt:lpwstr>
  </property>
</Properties>
</file>