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6" r:id="rId2"/>
    <p:sldId id="296" r:id="rId3"/>
    <p:sldId id="297" r:id="rId4"/>
    <p:sldId id="274" r:id="rId5"/>
    <p:sldId id="269" r:id="rId6"/>
    <p:sldId id="280" r:id="rId7"/>
    <p:sldId id="307" r:id="rId8"/>
    <p:sldId id="291" r:id="rId9"/>
    <p:sldId id="290" r:id="rId10"/>
    <p:sldId id="293" r:id="rId11"/>
    <p:sldId id="281" r:id="rId12"/>
    <p:sldId id="306" r:id="rId13"/>
    <p:sldId id="263"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45720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91440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137160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182880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228600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274320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320040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365760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3434"/>
    <a:srgbClr val="63959D"/>
    <a:srgbClr val="FFF1C9"/>
    <a:srgbClr val="517A81"/>
    <a:srgbClr val="2F47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45" y="60"/>
      </p:cViewPr>
      <p:guideLst/>
    </p:cSldViewPr>
  </p:slideViewPr>
  <p:notesTextViewPr>
    <p:cViewPr>
      <p:scale>
        <a:sx n="3" d="2"/>
        <a:sy n="3" d="2"/>
      </p:scale>
      <p:origin x="0" y="0"/>
    </p:cViewPr>
  </p:notesTextViewPr>
  <p:sorterViewPr>
    <p:cViewPr>
      <p:scale>
        <a:sx n="60" d="100"/>
        <a:sy n="60" d="100"/>
      </p:scale>
      <p:origin x="0" y="-2433"/>
    </p:cViewPr>
  </p:sorterViewPr>
  <p:notesViewPr>
    <p:cSldViewPr snapToGrid="0">
      <p:cViewPr varScale="1">
        <p:scale>
          <a:sx n="88" d="100"/>
          <a:sy n="88" d="100"/>
        </p:scale>
        <p:origin x="3819"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13A96AD-C63E-4BE5-B0E1-9A3CAF4ECD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B4944798-9BA9-411C-BEB3-786FF8A745B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CD4AAEA-C611-4572-9F2A-C480E335C199}" type="datetimeFigureOut">
              <a:rPr lang="fr-FR" smtClean="0"/>
              <a:t>23/06/2021</a:t>
            </a:fld>
            <a:endParaRPr lang="fr-FR"/>
          </a:p>
        </p:txBody>
      </p:sp>
      <p:sp>
        <p:nvSpPr>
          <p:cNvPr id="4" name="Espace réservé du pied de page 3">
            <a:extLst>
              <a:ext uri="{FF2B5EF4-FFF2-40B4-BE49-F238E27FC236}">
                <a16:creationId xmlns:a16="http://schemas.microsoft.com/office/drawing/2014/main" id="{BCFA19B4-E593-4023-8527-E70891503B9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BF11F1D4-6BB1-466D-B979-892A97DB6D4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B251B9-D31D-4EA5-B17D-C1A4F25398BC}" type="slidenum">
              <a:rPr lang="fr-FR" smtClean="0"/>
              <a:t>‹N°›</a:t>
            </a:fld>
            <a:endParaRPr lang="fr-FR"/>
          </a:p>
        </p:txBody>
      </p:sp>
    </p:spTree>
    <p:extLst>
      <p:ext uri="{BB962C8B-B14F-4D97-AF65-F5344CB8AC3E}">
        <p14:creationId xmlns:p14="http://schemas.microsoft.com/office/powerpoint/2010/main" val="3698728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re et sous-titre">
    <p:spTree>
      <p:nvGrpSpPr>
        <p:cNvPr id="1" name=""/>
        <p:cNvGrpSpPr/>
        <p:nvPr/>
      </p:nvGrpSpPr>
      <p:grpSpPr>
        <a:xfrm>
          <a:off x="0" y="0"/>
          <a:ext cx="0" cy="0"/>
          <a:chOff x="0" y="0"/>
          <a:chExt cx="0" cy="0"/>
        </a:xfrm>
      </p:grpSpPr>
      <p:sp>
        <p:nvSpPr>
          <p:cNvPr id="11" name="Texte du titre"/>
          <p:cNvSpPr txBox="1">
            <a:spLocks noGrp="1"/>
          </p:cNvSpPr>
          <p:nvPr>
            <p:ph type="title"/>
          </p:nvPr>
        </p:nvSpPr>
        <p:spPr>
          <a:prstGeom prst="rect">
            <a:avLst/>
          </a:prstGeom>
        </p:spPr>
        <p:txBody>
          <a:bodyPr/>
          <a:lstStyle/>
          <a:p>
            <a:r>
              <a:t>Texte du titre</a:t>
            </a:r>
          </a:p>
        </p:txBody>
      </p:sp>
      <p:sp>
        <p:nvSpPr>
          <p:cNvPr id="12" name="Texte niveau 1…"/>
          <p:cNvSpPr txBox="1">
            <a:spLocks noGrp="1"/>
          </p:cNvSpPr>
          <p:nvPr>
            <p:ph type="body" sz="quarter"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13"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 Centré">
    <p:spTree>
      <p:nvGrpSpPr>
        <p:cNvPr id="1" name=""/>
        <p:cNvGrpSpPr/>
        <p:nvPr/>
      </p:nvGrpSpPr>
      <p:grpSpPr>
        <a:xfrm>
          <a:off x="0" y="0"/>
          <a:ext cx="0" cy="0"/>
          <a:chOff x="0" y="0"/>
          <a:chExt cx="0" cy="0"/>
        </a:xfrm>
      </p:grpSpPr>
      <p:sp>
        <p:nvSpPr>
          <p:cNvPr id="30" name="Texte du titre"/>
          <p:cNvSpPr txBox="1">
            <a:spLocks noGrp="1"/>
          </p:cNvSpPr>
          <p:nvPr>
            <p:ph type="title"/>
          </p:nvPr>
        </p:nvSpPr>
        <p:spPr>
          <a:xfrm>
            <a:off x="4381499" y="5114925"/>
            <a:ext cx="15621003" cy="3486150"/>
          </a:xfrm>
          <a:prstGeom prst="rect">
            <a:avLst/>
          </a:prstGeom>
        </p:spPr>
        <p:txBody>
          <a:bodyPr anchor="ctr"/>
          <a:lstStyle/>
          <a:p>
            <a:r>
              <a:t>Texte du titre</a:t>
            </a:r>
          </a:p>
        </p:txBody>
      </p:sp>
      <p:sp>
        <p:nvSpPr>
          <p:cNvPr id="31"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e">
    <p:spTree>
      <p:nvGrpSpPr>
        <p:cNvPr id="1" name=""/>
        <p:cNvGrpSpPr/>
        <p:nvPr/>
      </p:nvGrpSpPr>
      <p:grpSpPr>
        <a:xfrm>
          <a:off x="0" y="0"/>
          <a:ext cx="0" cy="0"/>
          <a:chOff x="0" y="0"/>
          <a:chExt cx="0" cy="0"/>
        </a:xfrm>
      </p:grpSpPr>
      <p:sp>
        <p:nvSpPr>
          <p:cNvPr id="38" name="532204087_1355x1355.jpg"/>
          <p:cNvSpPr>
            <a:spLocks noGrp="1"/>
          </p:cNvSpPr>
          <p:nvPr>
            <p:ph type="pic" sz="half" idx="21"/>
          </p:nvPr>
        </p:nvSpPr>
        <p:spPr>
          <a:xfrm>
            <a:off x="12668250" y="2428874"/>
            <a:ext cx="8601076" cy="8601077"/>
          </a:xfrm>
          <a:prstGeom prst="rect">
            <a:avLst/>
          </a:prstGeom>
        </p:spPr>
        <p:txBody>
          <a:bodyPr lIns="91439" tIns="45719" rIns="91439" bIns="45719">
            <a:noAutofit/>
          </a:bodyPr>
          <a:lstStyle/>
          <a:p>
            <a:endParaRPr/>
          </a:p>
        </p:txBody>
      </p:sp>
      <p:sp>
        <p:nvSpPr>
          <p:cNvPr id="39" name="Texte du titre"/>
          <p:cNvSpPr txBox="1">
            <a:spLocks noGrp="1"/>
          </p:cNvSpPr>
          <p:nvPr>
            <p:ph type="title"/>
          </p:nvPr>
        </p:nvSpPr>
        <p:spPr>
          <a:xfrm>
            <a:off x="4286249" y="2428874"/>
            <a:ext cx="7667627" cy="4162427"/>
          </a:xfrm>
          <a:prstGeom prst="rect">
            <a:avLst/>
          </a:prstGeom>
        </p:spPr>
        <p:txBody>
          <a:bodyPr/>
          <a:lstStyle>
            <a:lvl1pPr>
              <a:defRPr sz="8000"/>
            </a:lvl1pPr>
          </a:lstStyle>
          <a:p>
            <a:r>
              <a:t>Texte du titre</a:t>
            </a:r>
          </a:p>
        </p:txBody>
      </p:sp>
      <p:sp>
        <p:nvSpPr>
          <p:cNvPr id="40" name="Texte niveau 1…"/>
          <p:cNvSpPr txBox="1">
            <a:spLocks noGrp="1"/>
          </p:cNvSpPr>
          <p:nvPr>
            <p:ph type="body" sz="quarter" idx="1"/>
          </p:nvPr>
        </p:nvSpPr>
        <p:spPr>
          <a:xfrm>
            <a:off x="4286249" y="6610350"/>
            <a:ext cx="7667627" cy="4295776"/>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1"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56" name="Texte du titre"/>
          <p:cNvSpPr txBox="1">
            <a:spLocks noGrp="1"/>
          </p:cNvSpPr>
          <p:nvPr>
            <p:ph type="title"/>
          </p:nvPr>
        </p:nvSpPr>
        <p:spPr>
          <a:xfrm>
            <a:off x="4314824" y="1981199"/>
            <a:ext cx="15754353" cy="1714501"/>
          </a:xfrm>
          <a:prstGeom prst="rect">
            <a:avLst/>
          </a:prstGeom>
        </p:spPr>
        <p:txBody>
          <a:bodyPr anchor="ctr"/>
          <a:lstStyle/>
          <a:p>
            <a:r>
              <a:t>Texte du titre</a:t>
            </a:r>
          </a:p>
        </p:txBody>
      </p:sp>
      <p:sp>
        <p:nvSpPr>
          <p:cNvPr id="57" name="Texte niveau 1…"/>
          <p:cNvSpPr txBox="1">
            <a:spLocks noGrp="1"/>
          </p:cNvSpPr>
          <p:nvPr>
            <p:ph type="body" sz="half" idx="1"/>
          </p:nvPr>
        </p:nvSpPr>
        <p:spPr>
          <a:xfrm>
            <a:off x="4314824" y="4076700"/>
            <a:ext cx="15754353" cy="6972300"/>
          </a:xfrm>
          <a:prstGeom prst="rect">
            <a:avLst/>
          </a:prstGeom>
        </p:spPr>
        <p:txBody>
          <a:bodyPr anchor="ctr"/>
          <a:lstStyle>
            <a:lvl1pPr marL="608541" indent="-608541" algn="l">
              <a:spcBef>
                <a:spcPts val="5900"/>
              </a:spcBef>
              <a:buSzPct val="125000"/>
              <a:buChar char="•"/>
              <a:defRPr sz="4600"/>
            </a:lvl1pPr>
            <a:lvl2pPr marL="1243541" indent="-608541" algn="l">
              <a:spcBef>
                <a:spcPts val="5900"/>
              </a:spcBef>
              <a:buSzPct val="125000"/>
              <a:buChar char="•"/>
              <a:defRPr sz="4600"/>
            </a:lvl2pPr>
            <a:lvl3pPr marL="1878541" indent="-608541" algn="l">
              <a:spcBef>
                <a:spcPts val="5900"/>
              </a:spcBef>
              <a:buSzPct val="125000"/>
              <a:buChar char="•"/>
              <a:defRPr sz="4600"/>
            </a:lvl3pPr>
            <a:lvl4pPr marL="2513541" indent="-608541" algn="l">
              <a:spcBef>
                <a:spcPts val="5900"/>
              </a:spcBef>
              <a:buSzPct val="125000"/>
              <a:buChar char="•"/>
              <a:defRPr sz="4600"/>
            </a:lvl4pPr>
            <a:lvl5pPr marL="3148541" indent="-608541" algn="l">
              <a:spcBef>
                <a:spcPts val="5900"/>
              </a:spcBef>
              <a:buSzPct val="125000"/>
              <a:buChar char="•"/>
              <a:defRPr sz="4600"/>
            </a:lvl5pPr>
          </a:lstStyle>
          <a:p>
            <a:r>
              <a:t>Texte niveau 1</a:t>
            </a:r>
          </a:p>
          <a:p>
            <a:pPr lvl="1"/>
            <a:r>
              <a:t>Texte niveau 2</a:t>
            </a:r>
          </a:p>
          <a:p>
            <a:pPr lvl="2"/>
            <a:r>
              <a:t>Texte niveau 3</a:t>
            </a:r>
          </a:p>
          <a:p>
            <a:pPr lvl="3"/>
            <a:r>
              <a:t>Texte niveau 4</a:t>
            </a:r>
          </a:p>
          <a:p>
            <a:pPr lvl="4"/>
            <a:r>
              <a:t>Texte niveau 5</a:t>
            </a:r>
          </a:p>
        </p:txBody>
      </p:sp>
      <p:sp>
        <p:nvSpPr>
          <p:cNvPr id="58"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65" name="532205080_1647x1098.jpg"/>
          <p:cNvSpPr>
            <a:spLocks noGrp="1"/>
          </p:cNvSpPr>
          <p:nvPr>
            <p:ph type="pic" sz="half" idx="21"/>
          </p:nvPr>
        </p:nvSpPr>
        <p:spPr>
          <a:xfrm>
            <a:off x="11268075" y="4076700"/>
            <a:ext cx="10458451" cy="6972300"/>
          </a:xfrm>
          <a:prstGeom prst="rect">
            <a:avLst/>
          </a:prstGeom>
        </p:spPr>
        <p:txBody>
          <a:bodyPr lIns="91439" tIns="45719" rIns="91439" bIns="45719">
            <a:noAutofit/>
          </a:bodyPr>
          <a:lstStyle/>
          <a:p>
            <a:endParaRPr/>
          </a:p>
        </p:txBody>
      </p:sp>
      <p:sp>
        <p:nvSpPr>
          <p:cNvPr id="66" name="Texte du titre"/>
          <p:cNvSpPr txBox="1">
            <a:spLocks noGrp="1"/>
          </p:cNvSpPr>
          <p:nvPr>
            <p:ph type="title"/>
          </p:nvPr>
        </p:nvSpPr>
        <p:spPr>
          <a:xfrm>
            <a:off x="4314824" y="1981199"/>
            <a:ext cx="15754353" cy="1714501"/>
          </a:xfrm>
          <a:prstGeom prst="rect">
            <a:avLst/>
          </a:prstGeom>
        </p:spPr>
        <p:txBody>
          <a:bodyPr anchor="ctr"/>
          <a:lstStyle/>
          <a:p>
            <a:r>
              <a:t>Texte du titre</a:t>
            </a:r>
          </a:p>
        </p:txBody>
      </p:sp>
      <p:sp>
        <p:nvSpPr>
          <p:cNvPr id="67" name="Texte niveau 1…"/>
          <p:cNvSpPr txBox="1">
            <a:spLocks noGrp="1"/>
          </p:cNvSpPr>
          <p:nvPr>
            <p:ph type="body" sz="quarter" idx="1"/>
          </p:nvPr>
        </p:nvSpPr>
        <p:spPr>
          <a:xfrm>
            <a:off x="4314824" y="4076700"/>
            <a:ext cx="7667627" cy="6972300"/>
          </a:xfrm>
          <a:prstGeom prst="rect">
            <a:avLst/>
          </a:prstGeom>
        </p:spPr>
        <p:txBody>
          <a:bodyPr anchor="ctr"/>
          <a:lstStyle>
            <a:lvl1pPr marL="529389" indent="-529389" algn="l">
              <a:spcBef>
                <a:spcPts val="4500"/>
              </a:spcBef>
              <a:buSzPct val="125000"/>
              <a:buChar char="•"/>
              <a:defRPr sz="3600"/>
            </a:lvl1pPr>
            <a:lvl2pPr marL="1088189" indent="-529389" algn="l">
              <a:spcBef>
                <a:spcPts val="4500"/>
              </a:spcBef>
              <a:buSzPct val="125000"/>
              <a:buChar char="•"/>
              <a:defRPr sz="3600"/>
            </a:lvl2pPr>
            <a:lvl3pPr marL="1646989" indent="-529389" algn="l">
              <a:spcBef>
                <a:spcPts val="4500"/>
              </a:spcBef>
              <a:buSzPct val="125000"/>
              <a:buChar char="•"/>
              <a:defRPr sz="3600"/>
            </a:lvl3pPr>
            <a:lvl4pPr marL="2205789" indent="-529389" algn="l">
              <a:spcBef>
                <a:spcPts val="4500"/>
              </a:spcBef>
              <a:buSzPct val="125000"/>
              <a:buChar char="•"/>
              <a:defRPr sz="3600"/>
            </a:lvl4pPr>
            <a:lvl5pPr marL="2764589" indent="-529389" algn="l">
              <a:spcBef>
                <a:spcPts val="4500"/>
              </a:spcBef>
              <a:buSzPct val="125000"/>
              <a:buChar char="•"/>
              <a:defRPr sz="3600"/>
            </a:lvl5pPr>
          </a:lstStyle>
          <a:p>
            <a:r>
              <a:t>Texte niveau 1</a:t>
            </a:r>
          </a:p>
          <a:p>
            <a:pPr lvl="1"/>
            <a:r>
              <a:t>Texte niveau 2</a:t>
            </a:r>
          </a:p>
          <a:p>
            <a:pPr lvl="2"/>
            <a:r>
              <a:t>Texte niveau 3</a:t>
            </a:r>
          </a:p>
          <a:p>
            <a:pPr lvl="3"/>
            <a:r>
              <a:t>Texte niveau 4</a:t>
            </a:r>
          </a:p>
          <a:p>
            <a:pPr lvl="4"/>
            <a:r>
              <a:t>Texte niveau 5</a:t>
            </a:r>
          </a:p>
        </p:txBody>
      </p:sp>
      <p:sp>
        <p:nvSpPr>
          <p:cNvPr id="68"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uces">
    <p:spTree>
      <p:nvGrpSpPr>
        <p:cNvPr id="1" name=""/>
        <p:cNvGrpSpPr/>
        <p:nvPr/>
      </p:nvGrpSpPr>
      <p:grpSpPr>
        <a:xfrm>
          <a:off x="0" y="0"/>
          <a:ext cx="0" cy="0"/>
          <a:chOff x="0" y="0"/>
          <a:chExt cx="0" cy="0"/>
        </a:xfrm>
      </p:grpSpPr>
      <p:sp>
        <p:nvSpPr>
          <p:cNvPr id="75" name="Texte niveau 1…"/>
          <p:cNvSpPr txBox="1">
            <a:spLocks noGrp="1"/>
          </p:cNvSpPr>
          <p:nvPr>
            <p:ph type="body" sz="half" idx="1"/>
          </p:nvPr>
        </p:nvSpPr>
        <p:spPr>
          <a:xfrm>
            <a:off x="4314824" y="3047999"/>
            <a:ext cx="15754353" cy="7620002"/>
          </a:xfrm>
          <a:prstGeom prst="rect">
            <a:avLst/>
          </a:prstGeom>
        </p:spPr>
        <p:txBody>
          <a:bodyPr anchor="ctr"/>
          <a:lstStyle>
            <a:lvl1pPr marL="608541" indent="-608541" algn="l">
              <a:spcBef>
                <a:spcPts val="5900"/>
              </a:spcBef>
              <a:buSzPct val="125000"/>
              <a:buChar char="•"/>
              <a:defRPr sz="4600"/>
            </a:lvl1pPr>
            <a:lvl2pPr marL="1243541" indent="-608541" algn="l">
              <a:spcBef>
                <a:spcPts val="5900"/>
              </a:spcBef>
              <a:buSzPct val="125000"/>
              <a:buChar char="•"/>
              <a:defRPr sz="4600"/>
            </a:lvl2pPr>
            <a:lvl3pPr marL="1878541" indent="-608541" algn="l">
              <a:spcBef>
                <a:spcPts val="5900"/>
              </a:spcBef>
              <a:buSzPct val="125000"/>
              <a:buChar char="•"/>
              <a:defRPr sz="4600"/>
            </a:lvl3pPr>
            <a:lvl4pPr marL="2513541" indent="-608541" algn="l">
              <a:spcBef>
                <a:spcPts val="5900"/>
              </a:spcBef>
              <a:buSzPct val="125000"/>
              <a:buChar char="•"/>
              <a:defRPr sz="4600"/>
            </a:lvl4pPr>
            <a:lvl5pPr marL="3148541" indent="-608541" algn="l">
              <a:spcBef>
                <a:spcPts val="5900"/>
              </a:spcBef>
              <a:buSzPct val="125000"/>
              <a:buChar char="•"/>
              <a:defRPr sz="4600"/>
            </a:lvl5pPr>
          </a:lstStyle>
          <a:p>
            <a:r>
              <a:t>Texte niveau 1</a:t>
            </a:r>
          </a:p>
          <a:p>
            <a:pPr lvl="1"/>
            <a:r>
              <a:t>Texte niveau 2</a:t>
            </a:r>
          </a:p>
          <a:p>
            <a:pPr lvl="2"/>
            <a:r>
              <a:t>Texte niveau 3</a:t>
            </a:r>
          </a:p>
          <a:p>
            <a:pPr lvl="3"/>
            <a:r>
              <a:t>Texte niveau 4</a:t>
            </a:r>
          </a:p>
          <a:p>
            <a:pPr lvl="4"/>
            <a:r>
              <a:t>Texte niveau 5</a:t>
            </a:r>
          </a:p>
        </p:txBody>
      </p:sp>
      <p:sp>
        <p:nvSpPr>
          <p:cNvPr id="76"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3 photos">
    <p:spTree>
      <p:nvGrpSpPr>
        <p:cNvPr id="1" name=""/>
        <p:cNvGrpSpPr/>
        <p:nvPr/>
      </p:nvGrpSpPr>
      <p:grpSpPr>
        <a:xfrm>
          <a:off x="0" y="0"/>
          <a:ext cx="0" cy="0"/>
          <a:chOff x="0" y="0"/>
          <a:chExt cx="0" cy="0"/>
        </a:xfrm>
      </p:grpSpPr>
      <p:sp>
        <p:nvSpPr>
          <p:cNvPr id="83" name="532205080_1647x1098.jpg"/>
          <p:cNvSpPr>
            <a:spLocks noGrp="1"/>
          </p:cNvSpPr>
          <p:nvPr>
            <p:ph type="pic" sz="quarter" idx="21"/>
          </p:nvPr>
        </p:nvSpPr>
        <p:spPr>
          <a:xfrm>
            <a:off x="14523243" y="7000875"/>
            <a:ext cx="6243639" cy="4162426"/>
          </a:xfrm>
          <a:prstGeom prst="rect">
            <a:avLst/>
          </a:prstGeom>
        </p:spPr>
        <p:txBody>
          <a:bodyPr lIns="91439" tIns="45719" rIns="91439" bIns="45719">
            <a:noAutofit/>
          </a:bodyPr>
          <a:lstStyle/>
          <a:p>
            <a:endParaRPr/>
          </a:p>
        </p:txBody>
      </p:sp>
      <p:sp>
        <p:nvSpPr>
          <p:cNvPr id="84" name="532204087_1355x1355.jpg"/>
          <p:cNvSpPr>
            <a:spLocks noGrp="1"/>
          </p:cNvSpPr>
          <p:nvPr>
            <p:ph type="pic" sz="quarter" idx="22"/>
          </p:nvPr>
        </p:nvSpPr>
        <p:spPr>
          <a:xfrm>
            <a:off x="14868525" y="2362199"/>
            <a:ext cx="5553076" cy="5553077"/>
          </a:xfrm>
          <a:prstGeom prst="rect">
            <a:avLst/>
          </a:prstGeom>
        </p:spPr>
        <p:txBody>
          <a:bodyPr lIns="91439" tIns="45719" rIns="91439" bIns="45719">
            <a:noAutofit/>
          </a:bodyPr>
          <a:lstStyle/>
          <a:p>
            <a:endParaRPr/>
          </a:p>
        </p:txBody>
      </p:sp>
      <p:sp>
        <p:nvSpPr>
          <p:cNvPr id="85" name="532241774_2880x1920.jpg"/>
          <p:cNvSpPr>
            <a:spLocks noGrp="1"/>
          </p:cNvSpPr>
          <p:nvPr>
            <p:ph type="pic" sz="half" idx="23"/>
          </p:nvPr>
        </p:nvSpPr>
        <p:spPr>
          <a:xfrm>
            <a:off x="2305049" y="2562224"/>
            <a:ext cx="12901614" cy="8601077"/>
          </a:xfrm>
          <a:prstGeom prst="rect">
            <a:avLst/>
          </a:prstGeom>
        </p:spPr>
        <p:txBody>
          <a:bodyPr lIns="91439" tIns="45719" rIns="91439" bIns="45719">
            <a:noAutofit/>
          </a:bodyPr>
          <a:lstStyle/>
          <a:p>
            <a:endParaRPr/>
          </a:p>
        </p:txBody>
      </p:sp>
      <p:sp>
        <p:nvSpPr>
          <p:cNvPr id="86"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
        <p:nvSpPr>
          <p:cNvPr id="93" name="-Gilles Allain"/>
          <p:cNvSpPr txBox="1">
            <a:spLocks noGrp="1"/>
          </p:cNvSpPr>
          <p:nvPr>
            <p:ph type="body" sz="quarter" idx="21"/>
          </p:nvPr>
        </p:nvSpPr>
        <p:spPr>
          <a:xfrm>
            <a:off x="4838699" y="8429625"/>
            <a:ext cx="14716126" cy="522733"/>
          </a:xfrm>
          <a:prstGeom prst="rect">
            <a:avLst/>
          </a:prstGeom>
        </p:spPr>
        <p:txBody>
          <a:bodyPr>
            <a:spAutoFit/>
          </a:bodyPr>
          <a:lstStyle>
            <a:lvl1pPr>
              <a:defRPr sz="3000" i="1"/>
            </a:lvl1pPr>
          </a:lstStyle>
          <a:p>
            <a:r>
              <a:t>-Gilles Allain</a:t>
            </a:r>
          </a:p>
        </p:txBody>
      </p:sp>
      <p:sp>
        <p:nvSpPr>
          <p:cNvPr id="94" name="« Saisissez une citation ici. »"/>
          <p:cNvSpPr txBox="1">
            <a:spLocks noGrp="1"/>
          </p:cNvSpPr>
          <p:nvPr>
            <p:ph type="body" sz="quarter" idx="22"/>
          </p:nvPr>
        </p:nvSpPr>
        <p:spPr>
          <a:xfrm>
            <a:off x="4838699" y="6196547"/>
            <a:ext cx="14716126" cy="770456"/>
          </a:xfrm>
          <a:prstGeom prst="rect">
            <a:avLst/>
          </a:prstGeom>
        </p:spPr>
        <p:txBody>
          <a:bodyPr anchor="ctr">
            <a:spAutoFit/>
          </a:bodyPr>
          <a:lstStyle>
            <a:lvl1pPr>
              <a:defRPr sz="4600">
                <a:latin typeface="+mn-lt"/>
                <a:ea typeface="+mn-ea"/>
                <a:cs typeface="+mn-cs"/>
                <a:sym typeface="Helvetica Neue Medium"/>
              </a:defRPr>
            </a:lvl1pPr>
          </a:lstStyle>
          <a:p>
            <a:r>
              <a:t>« Saisissez une citation ici. » </a:t>
            </a:r>
          </a:p>
        </p:txBody>
      </p:sp>
      <p:sp>
        <p:nvSpPr>
          <p:cNvPr id="95"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532241774_2880x1920.jpg"/>
          <p:cNvSpPr>
            <a:spLocks noGrp="1"/>
          </p:cNvSpPr>
          <p:nvPr>
            <p:ph type="pic" idx="21"/>
          </p:nvPr>
        </p:nvSpPr>
        <p:spPr>
          <a:xfrm>
            <a:off x="3009899" y="761999"/>
            <a:ext cx="18364203" cy="12242802"/>
          </a:xfrm>
          <a:prstGeom prst="rect">
            <a:avLst/>
          </a:prstGeom>
        </p:spPr>
        <p:txBody>
          <a:bodyPr lIns="91439" tIns="45719" rIns="91439" bIns="45719">
            <a:noAutofit/>
          </a:bodyPr>
          <a:lstStyle/>
          <a:p>
            <a:endParaRPr/>
          </a:p>
        </p:txBody>
      </p:sp>
      <p:sp>
        <p:nvSpPr>
          <p:cNvPr id="103"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e du titre"/>
          <p:cNvSpPr txBox="1">
            <a:spLocks noGrp="1"/>
          </p:cNvSpPr>
          <p:nvPr>
            <p:ph type="title"/>
          </p:nvPr>
        </p:nvSpPr>
        <p:spPr>
          <a:xfrm>
            <a:off x="4381499" y="3438525"/>
            <a:ext cx="15621003" cy="3486150"/>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8100" tIns="38100" rIns="38100" bIns="38100" anchor="b">
            <a:normAutofit/>
          </a:bodyPr>
          <a:lstStyle/>
          <a:p>
            <a:r>
              <a:t>Texte du titre</a:t>
            </a:r>
          </a:p>
        </p:txBody>
      </p:sp>
      <p:sp>
        <p:nvSpPr>
          <p:cNvPr id="3" name="Texte niveau 1…"/>
          <p:cNvSpPr txBox="1">
            <a:spLocks noGrp="1"/>
          </p:cNvSpPr>
          <p:nvPr>
            <p:ph type="body" idx="1"/>
          </p:nvPr>
        </p:nvSpPr>
        <p:spPr>
          <a:xfrm>
            <a:off x="4381499" y="7019925"/>
            <a:ext cx="15621003" cy="1190626"/>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8100" tIns="38100" rIns="38100" bIns="38100">
            <a:normAutofit/>
          </a:bodyPr>
          <a:lstStyle/>
          <a:p>
            <a:r>
              <a:t>Texte niveau 1</a:t>
            </a:r>
          </a:p>
          <a:p>
            <a:pPr lvl="1"/>
            <a:r>
              <a:t>Texte niveau 2</a:t>
            </a:r>
          </a:p>
          <a:p>
            <a:pPr lvl="2"/>
            <a:r>
              <a:t>Texte niveau 3</a:t>
            </a:r>
          </a:p>
          <a:p>
            <a:pPr lvl="3"/>
            <a:r>
              <a:t>Texte niveau 4</a:t>
            </a:r>
          </a:p>
          <a:p>
            <a:pPr lvl="4"/>
            <a:r>
              <a:t>Texte niveau 5</a:t>
            </a:r>
          </a:p>
        </p:txBody>
      </p:sp>
      <p:sp>
        <p:nvSpPr>
          <p:cNvPr id="4" name="Numéro de diapositive"/>
          <p:cNvSpPr txBox="1">
            <a:spLocks noGrp="1"/>
          </p:cNvSpPr>
          <p:nvPr>
            <p:ph type="sldNum" sz="quarter" idx="2"/>
          </p:nvPr>
        </p:nvSpPr>
        <p:spPr>
          <a:xfrm>
            <a:off x="11987441" y="11525250"/>
            <a:ext cx="399593" cy="410996"/>
          </a:xfrm>
          <a:prstGeom prst="rect">
            <a:avLst/>
          </a:prstGeom>
          <a:ln w="3175">
            <a:miter lim="400000"/>
          </a:ln>
        </p:spPr>
        <p:txBody>
          <a:bodyPr wrap="none" lIns="38100" tIns="38100" rIns="38100" bIns="38100">
            <a:spAutoFit/>
          </a:bodyPr>
          <a:lstStyle>
            <a:lvl1pPr>
              <a:defRPr sz="2200" b="0">
                <a:latin typeface="Helvetica Neue Light"/>
                <a:ea typeface="Helvetica Neue Light"/>
                <a:cs typeface="Helvetica Neue Light"/>
                <a:sym typeface="Helvetica Neue Light"/>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4" r:id="rId4"/>
    <p:sldLayoutId id="2147483655" r:id="rId5"/>
    <p:sldLayoutId id="2147483656" r:id="rId6"/>
    <p:sldLayoutId id="2147483657" r:id="rId7"/>
    <p:sldLayoutId id="2147483658" r:id="rId8"/>
    <p:sldLayoutId id="2147483659" r:id="rId9"/>
  </p:sldLayoutIdLst>
  <p:transition spd="med"/>
  <p:txStyles>
    <p:titleStyle>
      <a:lvl1pPr marL="0" marR="0" indent="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1pPr>
      <a:lvl2pPr marL="0" marR="0" indent="45720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2pPr>
      <a:lvl3pPr marL="0" marR="0" indent="91440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3pPr>
      <a:lvl4pPr marL="0" marR="0" indent="137160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4pPr>
      <a:lvl5pPr marL="0" marR="0" indent="182880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5pPr>
      <a:lvl6pPr marL="0" marR="0" indent="228600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6pPr>
      <a:lvl7pPr marL="0" marR="0" indent="274320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7pPr>
      <a:lvl8pPr marL="0" marR="0" indent="320040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8pPr>
      <a:lvl9pPr marL="0" marR="0" indent="3657600" algn="ctr" defTabSz="825500" rtl="0" latinLnBrk="0">
        <a:lnSpc>
          <a:spcPct val="100000"/>
        </a:lnSpc>
        <a:spcBef>
          <a:spcPts val="0"/>
        </a:spcBef>
        <a:spcAft>
          <a:spcPts val="0"/>
        </a:spcAft>
        <a:buClrTx/>
        <a:buSzTx/>
        <a:buFontTx/>
        <a:buNone/>
        <a:tabLst/>
        <a:defRPr sz="10800" b="0" i="0" u="none" strike="noStrike" cap="none" spc="0" baseline="0">
          <a:solidFill>
            <a:srgbClr val="000000"/>
          </a:solidFill>
          <a:uFillTx/>
          <a:latin typeface="+mn-lt"/>
          <a:ea typeface="+mn-ea"/>
          <a:cs typeface="+mn-cs"/>
          <a:sym typeface="Helvetica Neue Medium"/>
        </a:defRPr>
      </a:lvl9pPr>
    </p:titleStyle>
    <p:bodyStyle>
      <a:lvl1pPr marL="0" marR="0" indent="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5pPr>
      <a:lvl6pPr marL="0" marR="0" indent="35560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6pPr>
      <a:lvl7pPr marL="0" marR="0" indent="71120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7pPr>
      <a:lvl8pPr marL="0" marR="0" indent="106680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8pPr>
      <a:lvl9pPr marL="0" marR="0" indent="1422400" algn="ctr" defTabSz="825500" rtl="0" latinLnBrk="0">
        <a:lnSpc>
          <a:spcPct val="100000"/>
        </a:lnSpc>
        <a:spcBef>
          <a:spcPts val="0"/>
        </a:spcBef>
        <a:spcAft>
          <a:spcPts val="0"/>
        </a:spcAft>
        <a:buClrTx/>
        <a:buSzTx/>
        <a:buFontTx/>
        <a:buNone/>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1pPr>
      <a:lvl2pPr marL="0" marR="0" indent="4572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2pPr>
      <a:lvl3pPr marL="0" marR="0" indent="9144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3pPr>
      <a:lvl4pPr marL="0" marR="0" indent="13716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4pPr>
      <a:lvl5pPr marL="0" marR="0" indent="18288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5pPr>
      <a:lvl6pPr marL="0" marR="0" indent="22860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6pPr>
      <a:lvl7pPr marL="0" marR="0" indent="27432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7pPr>
      <a:lvl8pPr marL="0" marR="0" indent="32004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8pPr>
      <a:lvl9pPr marL="0" marR="0" indent="3657600" algn="ctr" defTabSz="825500" rtl="0" latinLnBrk="0">
        <a:lnSpc>
          <a:spcPct val="100000"/>
        </a:lnSpc>
        <a:spcBef>
          <a:spcPts val="0"/>
        </a:spcBef>
        <a:spcAft>
          <a:spcPts val="0"/>
        </a:spcAft>
        <a:buClrTx/>
        <a:buSzTx/>
        <a:buFontTx/>
        <a:buNone/>
        <a:tabLst/>
        <a:defRPr sz="22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hyperlink" Target="../../REGLEMENTATION/2021-06-14_MTMD_fusion_certificats.pdf" TargetMode="External"/><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23.png"/><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9.png"/><Relationship Id="rId10" Type="http://schemas.openxmlformats.org/officeDocument/2006/relationships/image" Target="../media/image16.png"/><Relationship Id="rId4" Type="http://schemas.openxmlformats.org/officeDocument/2006/relationships/image" Target="../media/image8.png"/><Relationship Id="rId9" Type="http://schemas.openxmlformats.org/officeDocument/2006/relationships/image" Target="../media/image15.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3.sv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7.png"/><Relationship Id="rId7" Type="http://schemas.openxmlformats.org/officeDocument/2006/relationships/image" Target="../media/image19.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9.png"/><Relationship Id="rId10" Type="http://schemas.openxmlformats.org/officeDocument/2006/relationships/image" Target="../media/image22.png"/><Relationship Id="rId4" Type="http://schemas.openxmlformats.org/officeDocument/2006/relationships/image" Target="../media/image8.png"/><Relationship Id="rId9"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19" name="TITRE…"/>
          <p:cNvSpPr txBox="1">
            <a:spLocks noGrp="1"/>
          </p:cNvSpPr>
          <p:nvPr>
            <p:ph type="ctrTitle"/>
          </p:nvPr>
        </p:nvSpPr>
        <p:spPr>
          <a:xfrm>
            <a:off x="6002294" y="2690190"/>
            <a:ext cx="12742676" cy="6901417"/>
          </a:xfrm>
          <a:prstGeom prst="rect">
            <a:avLst/>
          </a:prstGeom>
        </p:spPr>
        <p:txBody>
          <a:bodyPr anchor="ctr">
            <a:normAutofit/>
          </a:bodyPr>
          <a:lstStyle/>
          <a:p>
            <a:pPr>
              <a:defRPr sz="11000" b="1">
                <a:solidFill>
                  <a:srgbClr val="9F7E36"/>
                </a:solidFill>
                <a:latin typeface="Century Gothic"/>
                <a:ea typeface="Century Gothic"/>
                <a:cs typeface="Century Gothic"/>
                <a:sym typeface="Century Gothic"/>
              </a:defRPr>
            </a:pPr>
            <a:r>
              <a:rPr lang="fr-FR" sz="8800" dirty="0"/>
              <a:t>Bilan de l’examen du 21 avril 2021 &amp; évolutions de l’examen de CSTMD</a:t>
            </a:r>
            <a:endParaRPr sz="8800" dirty="0"/>
          </a:p>
        </p:txBody>
      </p:sp>
      <p:sp>
        <p:nvSpPr>
          <p:cNvPr id="120" name="www.cifmd.fr"/>
          <p:cNvSpPr txBox="1"/>
          <p:nvPr/>
        </p:nvSpPr>
        <p:spPr>
          <a:xfrm rot="16200000">
            <a:off x="22044384" y="2455240"/>
            <a:ext cx="2135443" cy="46990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8100" tIns="38100" rIns="38100" bIns="38100" anchor="ctr">
            <a:spAutoFit/>
          </a:bodyPr>
          <a:lstStyle>
            <a:lvl1pPr>
              <a:defRPr sz="2500" b="0">
                <a:solidFill>
                  <a:srgbClr val="FFFFFF"/>
                </a:solidFill>
                <a:latin typeface="Century Gothic"/>
                <a:ea typeface="Century Gothic"/>
                <a:cs typeface="Century Gothic"/>
                <a:sym typeface="Century Gothic"/>
              </a:defRPr>
            </a:lvl1pPr>
          </a:lstStyle>
          <a:p>
            <a:r>
              <a:t>www.cifmd.fr</a:t>
            </a:r>
          </a:p>
        </p:txBody>
      </p:sp>
      <p:pic>
        <p:nvPicPr>
          <p:cNvPr id="122" name="CIFMD-logo.png" descr="CIFMD-logo.png"/>
          <p:cNvPicPr>
            <a:picLocks noChangeAspect="1"/>
          </p:cNvPicPr>
          <p:nvPr/>
        </p:nvPicPr>
        <p:blipFill>
          <a:blip r:embed="rId3"/>
          <a:stretch>
            <a:fillRect/>
          </a:stretch>
        </p:blipFill>
        <p:spPr>
          <a:xfrm>
            <a:off x="1217422" y="8644381"/>
            <a:ext cx="3644901" cy="3644901"/>
          </a:xfrm>
          <a:prstGeom prst="rect">
            <a:avLst/>
          </a:prstGeom>
          <a:ln w="3175">
            <a:miter lim="400000"/>
          </a:ln>
        </p:spPr>
      </p:pic>
      <p:sp>
        <p:nvSpPr>
          <p:cNvPr id="123" name="Organisateur des examens CSTMD"/>
          <p:cNvSpPr txBox="1"/>
          <p:nvPr/>
        </p:nvSpPr>
        <p:spPr>
          <a:xfrm>
            <a:off x="781109" y="12407392"/>
            <a:ext cx="6013078" cy="50800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8100" tIns="38100" rIns="38100" bIns="38100" anchor="ctr">
            <a:spAutoFit/>
          </a:bodyPr>
          <a:lstStyle>
            <a:lvl1pPr>
              <a:defRPr>
                <a:solidFill>
                  <a:srgbClr val="0B418C"/>
                </a:solidFill>
                <a:latin typeface="Century Gothic"/>
                <a:ea typeface="Century Gothic"/>
                <a:cs typeface="Century Gothic"/>
                <a:sym typeface="Century Gothic"/>
              </a:defRPr>
            </a:lvl1pPr>
          </a:lstStyle>
          <a:p>
            <a:r>
              <a:t>Organisateur des examens CSTMD</a:t>
            </a:r>
          </a:p>
        </p:txBody>
      </p:sp>
      <p:grpSp>
        <p:nvGrpSpPr>
          <p:cNvPr id="127" name="Groupe"/>
          <p:cNvGrpSpPr/>
          <p:nvPr/>
        </p:nvGrpSpPr>
        <p:grpSpPr>
          <a:xfrm>
            <a:off x="18744970" y="11888978"/>
            <a:ext cx="4465963" cy="755748"/>
            <a:chOff x="0" y="0"/>
            <a:chExt cx="4465961" cy="755747"/>
          </a:xfrm>
        </p:grpSpPr>
        <p:pic>
          <p:nvPicPr>
            <p:cNvPr id="124" name="CIFMD-picto-bateau.png" descr="CIFMD-picto-bateau.png"/>
            <p:cNvPicPr>
              <a:picLocks noChangeAspect="1"/>
            </p:cNvPicPr>
            <p:nvPr/>
          </p:nvPicPr>
          <p:blipFill>
            <a:blip r:embed="rId4"/>
            <a:stretch>
              <a:fillRect/>
            </a:stretch>
          </p:blipFill>
          <p:spPr>
            <a:xfrm>
              <a:off x="3323943" y="0"/>
              <a:ext cx="1142019" cy="755748"/>
            </a:xfrm>
            <a:prstGeom prst="rect">
              <a:avLst/>
            </a:prstGeom>
            <a:ln w="3175" cap="flat">
              <a:noFill/>
              <a:miter lim="400000"/>
            </a:ln>
            <a:effectLst/>
          </p:spPr>
        </p:pic>
        <p:pic>
          <p:nvPicPr>
            <p:cNvPr id="125" name="CIFMD-picto-camion.png" descr="CIFMD-picto-camion.png"/>
            <p:cNvPicPr>
              <a:picLocks noChangeAspect="1"/>
            </p:cNvPicPr>
            <p:nvPr/>
          </p:nvPicPr>
          <p:blipFill>
            <a:blip r:embed="rId5"/>
            <a:stretch>
              <a:fillRect/>
            </a:stretch>
          </p:blipFill>
          <p:spPr>
            <a:xfrm>
              <a:off x="0" y="0"/>
              <a:ext cx="1142019" cy="755748"/>
            </a:xfrm>
            <a:prstGeom prst="rect">
              <a:avLst/>
            </a:prstGeom>
            <a:ln w="3175" cap="flat">
              <a:noFill/>
              <a:miter lim="400000"/>
            </a:ln>
            <a:effectLst/>
          </p:spPr>
        </p:pic>
        <p:pic>
          <p:nvPicPr>
            <p:cNvPr id="126" name="CIFMD-picto-train.png" descr="CIFMD-picto-train.png"/>
            <p:cNvPicPr>
              <a:picLocks noChangeAspect="1"/>
            </p:cNvPicPr>
            <p:nvPr/>
          </p:nvPicPr>
          <p:blipFill>
            <a:blip r:embed="rId6"/>
            <a:stretch>
              <a:fillRect/>
            </a:stretch>
          </p:blipFill>
          <p:spPr>
            <a:xfrm>
              <a:off x="1715713" y="0"/>
              <a:ext cx="1142019" cy="755748"/>
            </a:xfrm>
            <a:prstGeom prst="rect">
              <a:avLst/>
            </a:prstGeom>
            <a:ln w="3175" cap="flat">
              <a:noFill/>
              <a:miter lim="400000"/>
            </a:ln>
            <a:effectLst/>
          </p:spPr>
        </p:pic>
      </p:grpSp>
      <p:cxnSp>
        <p:nvCxnSpPr>
          <p:cNvPr id="4" name="Connecteur droit avec flèche 3">
            <a:extLst>
              <a:ext uri="{FF2B5EF4-FFF2-40B4-BE49-F238E27FC236}">
                <a16:creationId xmlns:a16="http://schemas.microsoft.com/office/drawing/2014/main" id="{8DCCE906-CAE9-4EFA-B26A-AD41378E7AD2}"/>
              </a:ext>
            </a:extLst>
          </p:cNvPr>
          <p:cNvCxnSpPr/>
          <p:nvPr/>
        </p:nvCxnSpPr>
        <p:spPr>
          <a:xfrm flipH="1">
            <a:off x="23086136" y="369990"/>
            <a:ext cx="5750" cy="914400"/>
          </a:xfrm>
          <a:prstGeom prst="straightConnector1">
            <a:avLst/>
          </a:prstGeom>
          <a:ln>
            <a:solidFill>
              <a:schemeClr val="bg1"/>
            </a:solidFill>
          </a:ln>
        </p:spPr>
        <p:style>
          <a:lnRef idx="1">
            <a:schemeClr val="dk1"/>
          </a:lnRef>
          <a:fillRef idx="0">
            <a:schemeClr val="dk1"/>
          </a:fillRef>
          <a:effectRef idx="0">
            <a:schemeClr val="dk1"/>
          </a:effectRef>
          <a:fontRef idx="minor">
            <a:schemeClr val="tx1"/>
          </a:fontRef>
        </p:style>
      </p:cxn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181279" y="12449432"/>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79713" y="12453440"/>
            <a:ext cx="245381" cy="4191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10</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2404" y="12801600"/>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sp>
        <p:nvSpPr>
          <p:cNvPr id="5" name="INTRODUCTION">
            <a:extLst>
              <a:ext uri="{FF2B5EF4-FFF2-40B4-BE49-F238E27FC236}">
                <a16:creationId xmlns:a16="http://schemas.microsoft.com/office/drawing/2014/main" id="{7A17590A-B2D7-4902-83A8-396A504781C5}"/>
              </a:ext>
            </a:extLst>
          </p:cNvPr>
          <p:cNvSpPr txBox="1"/>
          <p:nvPr/>
        </p:nvSpPr>
        <p:spPr>
          <a:xfrm>
            <a:off x="4047275" y="619445"/>
            <a:ext cx="19624780" cy="100027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EVOLUTION DE L’EXAMEN 2022-23</a:t>
            </a:r>
            <a:endParaRPr sz="6000" dirty="0"/>
          </a:p>
        </p:txBody>
      </p: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6" name="CHAPITRE 01…">
            <a:extLst>
              <a:ext uri="{FF2B5EF4-FFF2-40B4-BE49-F238E27FC236}">
                <a16:creationId xmlns:a16="http://schemas.microsoft.com/office/drawing/2014/main" id="{30BFF819-2CD0-42A4-AE47-961D14C1B77D}"/>
              </a:ext>
            </a:extLst>
          </p:cNvPr>
          <p:cNvSpPr txBox="1"/>
          <p:nvPr/>
        </p:nvSpPr>
        <p:spPr>
          <a:xfrm>
            <a:off x="3986313" y="1920876"/>
            <a:ext cx="18716931" cy="81560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r>
              <a:rPr lang="fr-FR" sz="4800" dirty="0"/>
              <a:t>Sujets QCM &amp; gestion de la base de données (Web)</a:t>
            </a:r>
            <a:endParaRPr sz="4800" dirty="0"/>
          </a:p>
        </p:txBody>
      </p:sp>
      <p:sp>
        <p:nvSpPr>
          <p:cNvPr id="26" name="ZoneTexte 25">
            <a:extLst>
              <a:ext uri="{FF2B5EF4-FFF2-40B4-BE49-F238E27FC236}">
                <a16:creationId xmlns:a16="http://schemas.microsoft.com/office/drawing/2014/main" id="{0482A3B2-B5B5-4B30-BE0A-AB829CA5181E}"/>
              </a:ext>
            </a:extLst>
          </p:cNvPr>
          <p:cNvSpPr txBox="1"/>
          <p:nvPr/>
        </p:nvSpPr>
        <p:spPr>
          <a:xfrm>
            <a:off x="2959533" y="2975024"/>
            <a:ext cx="20924493" cy="1692771"/>
          </a:xfrm>
          <a:prstGeom prst="rect">
            <a:avLst/>
          </a:prstGeom>
          <a:noFill/>
        </p:spPr>
        <p:txBody>
          <a:bodyPr wrap="square" rtlCol="0">
            <a:spAutoFit/>
          </a:bodyPr>
          <a:lstStyle/>
          <a:p>
            <a:pPr marL="285750" indent="-285750" algn="l">
              <a:spcAft>
                <a:spcPts val="1200"/>
              </a:spcAft>
              <a:buFont typeface="Wingdings" panose="05000000000000000000" pitchFamily="2" charset="2"/>
              <a:buChar char="§"/>
            </a:pPr>
            <a:r>
              <a:rPr lang="fr-FR" dirty="0"/>
              <a:t>OBJECTIF : </a:t>
            </a:r>
            <a:r>
              <a:rPr lang="fr-FR" dirty="0">
                <a:solidFill>
                  <a:srgbClr val="913434"/>
                </a:solidFill>
              </a:rPr>
              <a:t>base intégralement révisée et validée pour février 2022 </a:t>
            </a:r>
            <a:r>
              <a:rPr lang="fr-FR" dirty="0"/>
              <a:t>(en vue des sessions de l’année) (3135 questions)</a:t>
            </a:r>
          </a:p>
          <a:p>
            <a:pPr marL="285750" indent="-285750" algn="l">
              <a:spcAft>
                <a:spcPts val="1200"/>
              </a:spcAft>
              <a:buFont typeface="Wingdings" panose="05000000000000000000" pitchFamily="2" charset="2"/>
              <a:buChar char="§"/>
            </a:pPr>
            <a:r>
              <a:rPr lang="fr-FR" dirty="0"/>
              <a:t>CONSEQUENCE : refonte nécessaire de l’organisation des jurys</a:t>
            </a:r>
          </a:p>
          <a:p>
            <a:pPr marL="285750" indent="-285750" algn="l">
              <a:spcAft>
                <a:spcPts val="1200"/>
              </a:spcAft>
              <a:buFont typeface="Wingdings" panose="05000000000000000000" pitchFamily="2" charset="2"/>
              <a:buChar char="§"/>
            </a:pPr>
            <a:r>
              <a:rPr lang="fr-FR" dirty="0"/>
              <a:t>CONTENU : choix de questions aléatoires par typologie en fonction du périmètre de certificat du candidat</a:t>
            </a:r>
          </a:p>
        </p:txBody>
      </p:sp>
      <p:sp>
        <p:nvSpPr>
          <p:cNvPr id="32" name="CHAPITRE 01…">
            <a:extLst>
              <a:ext uri="{FF2B5EF4-FFF2-40B4-BE49-F238E27FC236}">
                <a16:creationId xmlns:a16="http://schemas.microsoft.com/office/drawing/2014/main" id="{1842D40B-DED8-44FF-AA21-99A8D705F1D4}"/>
              </a:ext>
            </a:extLst>
          </p:cNvPr>
          <p:cNvSpPr txBox="1"/>
          <p:nvPr/>
        </p:nvSpPr>
        <p:spPr>
          <a:xfrm>
            <a:off x="4109598" y="5059773"/>
            <a:ext cx="18716931" cy="81560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r>
              <a:rPr lang="fr-FR" sz="4800" dirty="0"/>
              <a:t>Sujets Etudes de cas</a:t>
            </a:r>
            <a:endParaRPr sz="4800" dirty="0"/>
          </a:p>
        </p:txBody>
      </p:sp>
      <p:sp>
        <p:nvSpPr>
          <p:cNvPr id="33" name="ZoneTexte 32">
            <a:extLst>
              <a:ext uri="{FF2B5EF4-FFF2-40B4-BE49-F238E27FC236}">
                <a16:creationId xmlns:a16="http://schemas.microsoft.com/office/drawing/2014/main" id="{0876A6E1-C3BC-4E66-A01E-23C236ED7286}"/>
              </a:ext>
            </a:extLst>
          </p:cNvPr>
          <p:cNvSpPr txBox="1"/>
          <p:nvPr/>
        </p:nvSpPr>
        <p:spPr>
          <a:xfrm>
            <a:off x="2600601" y="6216194"/>
            <a:ext cx="20924493" cy="2123658"/>
          </a:xfrm>
          <a:prstGeom prst="rect">
            <a:avLst/>
          </a:prstGeom>
          <a:noFill/>
        </p:spPr>
        <p:txBody>
          <a:bodyPr wrap="square" rtlCol="0">
            <a:spAutoFit/>
          </a:bodyPr>
          <a:lstStyle/>
          <a:p>
            <a:pPr marL="285750" indent="-285750" algn="l">
              <a:spcAft>
                <a:spcPts val="1200"/>
              </a:spcAft>
              <a:buFont typeface="Wingdings" panose="05000000000000000000" pitchFamily="2" charset="2"/>
              <a:buChar char="§"/>
            </a:pPr>
            <a:r>
              <a:rPr lang="fr-FR" dirty="0"/>
              <a:t>OBJECTIF : </a:t>
            </a:r>
            <a:r>
              <a:rPr lang="fr-FR" dirty="0">
                <a:solidFill>
                  <a:srgbClr val="913434"/>
                </a:solidFill>
              </a:rPr>
              <a:t>création d’une base de données EDC – à partir de 2022</a:t>
            </a:r>
            <a:endParaRPr lang="fr-FR" dirty="0"/>
          </a:p>
          <a:p>
            <a:pPr marL="285750" indent="-285750" algn="l">
              <a:spcAft>
                <a:spcPts val="1200"/>
              </a:spcAft>
              <a:buFont typeface="Wingdings" panose="05000000000000000000" pitchFamily="2" charset="2"/>
              <a:buChar char="§"/>
            </a:pPr>
            <a:r>
              <a:rPr lang="fr-FR" dirty="0"/>
              <a:t>CONSEQUENCE : refonte nécessaire de l’organisation des jurys</a:t>
            </a:r>
          </a:p>
          <a:p>
            <a:pPr marL="285750" indent="-285750" algn="l">
              <a:spcAft>
                <a:spcPts val="1200"/>
              </a:spcAft>
              <a:buFont typeface="Wingdings" panose="05000000000000000000" pitchFamily="2" charset="2"/>
              <a:buChar char="§"/>
            </a:pPr>
            <a:r>
              <a:rPr lang="fr-FR" dirty="0"/>
              <a:t>CONTENU et DUREE : </a:t>
            </a:r>
            <a:r>
              <a:rPr lang="fr-FR" dirty="0">
                <a:solidFill>
                  <a:srgbClr val="913434"/>
                </a:solidFill>
              </a:rPr>
              <a:t>A DISCUTER</a:t>
            </a:r>
            <a:r>
              <a:rPr lang="fr-FR" dirty="0"/>
              <a:t> - fonction du périmètre de certificat du candidat – </a:t>
            </a:r>
            <a:r>
              <a:rPr lang="fr-FR" b="0" dirty="0"/>
              <a:t>Réunion à mener avec les parties prenantes comme en 2019/début 2020 </a:t>
            </a:r>
            <a:r>
              <a:rPr lang="fr-FR" b="0" dirty="0">
                <a:sym typeface="Wingdings" panose="05000000000000000000" pitchFamily="2" charset="2"/>
              </a:rPr>
              <a:t> la MTMD propose 2022, après retour des premiers examens dématérialisés</a:t>
            </a:r>
            <a:endParaRPr lang="fr-FR" dirty="0"/>
          </a:p>
        </p:txBody>
      </p:sp>
      <p:sp>
        <p:nvSpPr>
          <p:cNvPr id="34" name="ZoneTexte 33">
            <a:extLst>
              <a:ext uri="{FF2B5EF4-FFF2-40B4-BE49-F238E27FC236}">
                <a16:creationId xmlns:a16="http://schemas.microsoft.com/office/drawing/2014/main" id="{F268460C-1EA5-43D8-BD7C-1BE560EF4040}"/>
              </a:ext>
            </a:extLst>
          </p:cNvPr>
          <p:cNvSpPr txBox="1"/>
          <p:nvPr/>
        </p:nvSpPr>
        <p:spPr>
          <a:xfrm>
            <a:off x="8891635" y="10385160"/>
            <a:ext cx="2942579" cy="1308050"/>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4000" i="0" u="none" strike="noStrike" normalizeH="0" baseline="0" dirty="0">
                <a:ln w="10160">
                  <a:solidFill>
                    <a:schemeClr val="accent5"/>
                  </a:solidFill>
                  <a:prstDash val="solid"/>
                </a:ln>
                <a:solidFill>
                  <a:srgbClr val="FFFFFF"/>
                </a:solidFill>
                <a:effectLst>
                  <a:outerShdw blurRad="38100" dist="22860" dir="5400000" algn="tl" rotWithShape="0">
                    <a:srgbClr val="000000">
                      <a:alpha val="30000"/>
                    </a:srgbClr>
                  </a:outerShdw>
                </a:effectLst>
                <a:uFillTx/>
                <a:latin typeface="Helvetica Neue"/>
                <a:ea typeface="Helvetica Neue"/>
                <a:cs typeface="Helvetica Neue"/>
                <a:sym typeface="Helvetica Neue"/>
              </a:rPr>
              <a:t>ETUDES DE CAS</a:t>
            </a:r>
          </a:p>
        </p:txBody>
      </p:sp>
      <p:sp>
        <p:nvSpPr>
          <p:cNvPr id="35" name="ZoneTexte 34">
            <a:extLst>
              <a:ext uri="{FF2B5EF4-FFF2-40B4-BE49-F238E27FC236}">
                <a16:creationId xmlns:a16="http://schemas.microsoft.com/office/drawing/2014/main" id="{636D0CAF-0CF2-43E6-9C48-320E1A7021E3}"/>
              </a:ext>
            </a:extLst>
          </p:cNvPr>
          <p:cNvSpPr txBox="1"/>
          <p:nvPr/>
        </p:nvSpPr>
        <p:spPr>
          <a:xfrm>
            <a:off x="830198" y="10877602"/>
            <a:ext cx="7002608" cy="815608"/>
          </a:xfrm>
          <a:prstGeom prst="rect">
            <a:avLst/>
          </a:prstGeom>
          <a:ln/>
        </p:spPr>
        <p:style>
          <a:lnRef idx="1">
            <a:schemeClr val="accent2"/>
          </a:lnRef>
          <a:fillRef idx="2">
            <a:schemeClr val="accent2"/>
          </a:fillRef>
          <a:effectRef idx="1">
            <a:schemeClr val="accent2"/>
          </a:effectRef>
          <a:fontRef idx="minor">
            <a:schemeClr val="dk1"/>
          </a:fontRef>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fr-FR" sz="2400" b="0" dirty="0">
                <a:solidFill>
                  <a:srgbClr val="000000"/>
                </a:solidFill>
                <a:latin typeface="Helvetica Neue"/>
                <a:ea typeface="Helvetica Neue"/>
                <a:cs typeface="Helvetica Neue"/>
              </a:rPr>
              <a:t>Garder des questions sur les spécialités Classe 1 et Classe 7 et le périmètre du certificat</a:t>
            </a:r>
            <a:endParaRPr kumimoji="0" lang="fr-FR" sz="2400" b="0" i="0" u="none" strike="noStrike" cap="none" spc="0" normalizeH="0" baseline="0" dirty="0">
              <a:ln>
                <a:noFill/>
              </a:ln>
              <a:solidFill>
                <a:srgbClr val="913434"/>
              </a:solidFill>
              <a:effectLst/>
              <a:uFillTx/>
              <a:latin typeface="Helvetica Neue"/>
              <a:ea typeface="Helvetica Neue"/>
              <a:cs typeface="Helvetica Neue"/>
              <a:sym typeface="Helvetica Neue"/>
            </a:endParaRPr>
          </a:p>
        </p:txBody>
      </p:sp>
      <p:sp>
        <p:nvSpPr>
          <p:cNvPr id="36" name="ZoneTexte 35">
            <a:extLst>
              <a:ext uri="{FF2B5EF4-FFF2-40B4-BE49-F238E27FC236}">
                <a16:creationId xmlns:a16="http://schemas.microsoft.com/office/drawing/2014/main" id="{62D45228-30B9-4458-84A1-A34CB030FAE5}"/>
              </a:ext>
            </a:extLst>
          </p:cNvPr>
          <p:cNvSpPr txBox="1"/>
          <p:nvPr/>
        </p:nvSpPr>
        <p:spPr>
          <a:xfrm>
            <a:off x="856324" y="9782014"/>
            <a:ext cx="6976482" cy="815608"/>
          </a:xfrm>
          <a:prstGeom prst="rect">
            <a:avLst/>
          </a:prstGeom>
          <a:ln/>
        </p:spPr>
        <p:style>
          <a:lnRef idx="1">
            <a:schemeClr val="accent2"/>
          </a:lnRef>
          <a:fillRef idx="2">
            <a:schemeClr val="accent2"/>
          </a:fillRef>
          <a:effectRef idx="1">
            <a:schemeClr val="accent2"/>
          </a:effectRef>
          <a:fontRef idx="minor">
            <a:schemeClr val="dk1"/>
          </a:fontRef>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2400" b="0" i="0" u="none" strike="noStrike" cap="none" spc="0" normalizeH="0" baseline="0" dirty="0">
                <a:ln>
                  <a:noFill/>
                </a:ln>
                <a:solidFill>
                  <a:srgbClr val="000000"/>
                </a:solidFill>
                <a:effectLst/>
                <a:uFillTx/>
                <a:latin typeface="Helvetica Neue"/>
                <a:ea typeface="Helvetica Neue"/>
                <a:cs typeface="Helvetica Neue"/>
                <a:sym typeface="Helvetica Neue"/>
              </a:rPr>
              <a:t>Interroger sur les missions du CSTMD (questions générales EDC)</a:t>
            </a:r>
          </a:p>
        </p:txBody>
      </p:sp>
      <p:sp>
        <p:nvSpPr>
          <p:cNvPr id="37" name="ZoneTexte 36">
            <a:extLst>
              <a:ext uri="{FF2B5EF4-FFF2-40B4-BE49-F238E27FC236}">
                <a16:creationId xmlns:a16="http://schemas.microsoft.com/office/drawing/2014/main" id="{E74F7557-B7A0-4160-9BBA-C67FCBACA5E3}"/>
              </a:ext>
            </a:extLst>
          </p:cNvPr>
          <p:cNvSpPr txBox="1"/>
          <p:nvPr/>
        </p:nvSpPr>
        <p:spPr>
          <a:xfrm>
            <a:off x="822682" y="11968754"/>
            <a:ext cx="7002607" cy="446276"/>
          </a:xfrm>
          <a:prstGeom prst="rect">
            <a:avLst/>
          </a:prstGeom>
          <a:ln/>
        </p:spPr>
        <p:style>
          <a:lnRef idx="1">
            <a:schemeClr val="accent2"/>
          </a:lnRef>
          <a:fillRef idx="2">
            <a:schemeClr val="accent2"/>
          </a:fillRef>
          <a:effectRef idx="1">
            <a:schemeClr val="accent2"/>
          </a:effectRef>
          <a:fontRef idx="minor">
            <a:schemeClr val="dk1"/>
          </a:fontRef>
        </p:style>
        <p:txBody>
          <a:bodyPr rot="0" spcFirstLastPara="1" vertOverflow="overflow" horzOverflow="overflow" vert="horz" wrap="square" lIns="38100" tIns="38100" rIns="38100" bIns="38100" numCol="1" spcCol="38100" rtlCol="0" anchor="ctr">
            <a:spAutoFit/>
          </a:bodyPr>
          <a:lstStyle/>
          <a:p>
            <a:r>
              <a:rPr kumimoji="0" lang="fr-FR" sz="2400" b="0" i="0" u="none" strike="noStrike" cap="none" spc="0" normalizeH="0" baseline="0" dirty="0">
                <a:ln>
                  <a:noFill/>
                </a:ln>
                <a:solidFill>
                  <a:srgbClr val="000000"/>
                </a:solidFill>
                <a:effectLst/>
                <a:uFillTx/>
                <a:latin typeface="Helvetica Neue"/>
                <a:ea typeface="Helvetica Neue"/>
                <a:cs typeface="Helvetica Neue"/>
                <a:sym typeface="Helvetica Neue"/>
              </a:rPr>
              <a:t>Mettre en situation pratique le candidat</a:t>
            </a:r>
            <a:endParaRPr kumimoji="0" lang="fr-FR" sz="2400" b="0" i="0" u="none" strike="noStrike" cap="none" spc="0" normalizeH="0" baseline="0" dirty="0">
              <a:ln>
                <a:noFill/>
              </a:ln>
              <a:solidFill>
                <a:srgbClr val="913434"/>
              </a:solidFill>
              <a:effectLst/>
              <a:uFillTx/>
              <a:latin typeface="Helvetica Neue"/>
              <a:ea typeface="Helvetica Neue"/>
              <a:cs typeface="Helvetica Neue"/>
              <a:sym typeface="Helvetica Neue"/>
            </a:endParaRPr>
          </a:p>
        </p:txBody>
      </p:sp>
      <p:sp>
        <p:nvSpPr>
          <p:cNvPr id="38" name="ZoneTexte 37">
            <a:extLst>
              <a:ext uri="{FF2B5EF4-FFF2-40B4-BE49-F238E27FC236}">
                <a16:creationId xmlns:a16="http://schemas.microsoft.com/office/drawing/2014/main" id="{494EC95E-7140-4EA3-A24C-6B2F702DFFA9}"/>
              </a:ext>
            </a:extLst>
          </p:cNvPr>
          <p:cNvSpPr txBox="1"/>
          <p:nvPr/>
        </p:nvSpPr>
        <p:spPr>
          <a:xfrm>
            <a:off x="12893043" y="11387320"/>
            <a:ext cx="9258328" cy="815608"/>
          </a:xfrm>
          <a:prstGeom prst="rect">
            <a:avLst/>
          </a:prstGeom>
          <a:ln/>
        </p:spPr>
        <p:style>
          <a:lnRef idx="1">
            <a:schemeClr val="accent3"/>
          </a:lnRef>
          <a:fillRef idx="2">
            <a:schemeClr val="accent3"/>
          </a:fillRef>
          <a:effectRef idx="1">
            <a:schemeClr val="accent3"/>
          </a:effectRef>
          <a:fontRef idx="minor">
            <a:schemeClr val="dk1"/>
          </a:fontRef>
        </p:style>
        <p:txBody>
          <a:bodyPr rot="0" spcFirstLastPara="1" vertOverflow="overflow" horzOverflow="overflow" vert="horz" wrap="square" lIns="38100" tIns="38100" rIns="38100" bIns="38100" numCol="1" spcCol="38100" rtlCol="0" anchor="ctr">
            <a:spAutoFit/>
          </a:bodyPr>
          <a:lstStyle/>
          <a:p>
            <a:r>
              <a:rPr lang="fr-FR" sz="2400" b="0" dirty="0"/>
              <a:t>Création de questions ouvertes avec illustration(s) de mise en situation pratique (document, image, vidéo, etc.)</a:t>
            </a:r>
            <a:endParaRPr kumimoji="0" lang="fr-FR" sz="2400" b="0"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
        <p:nvSpPr>
          <p:cNvPr id="39" name="ZoneTexte 38">
            <a:extLst>
              <a:ext uri="{FF2B5EF4-FFF2-40B4-BE49-F238E27FC236}">
                <a16:creationId xmlns:a16="http://schemas.microsoft.com/office/drawing/2014/main" id="{3E29E58E-1F8D-4DDA-9BC0-EBFDF1D9F020}"/>
              </a:ext>
            </a:extLst>
          </p:cNvPr>
          <p:cNvSpPr txBox="1"/>
          <p:nvPr/>
        </p:nvSpPr>
        <p:spPr>
          <a:xfrm>
            <a:off x="1662755" y="8851323"/>
            <a:ext cx="4879869" cy="69249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4000" i="0" u="none" strike="noStrike" normalizeH="0" baseline="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FillTx/>
                <a:latin typeface="Helvetica Neue"/>
                <a:ea typeface="Helvetica Neue"/>
                <a:cs typeface="Helvetica Neue"/>
                <a:sym typeface="Helvetica Neue"/>
              </a:rPr>
              <a:t>Principes</a:t>
            </a:r>
          </a:p>
        </p:txBody>
      </p:sp>
      <p:sp>
        <p:nvSpPr>
          <p:cNvPr id="40" name="ZoneTexte 39">
            <a:extLst>
              <a:ext uri="{FF2B5EF4-FFF2-40B4-BE49-F238E27FC236}">
                <a16:creationId xmlns:a16="http://schemas.microsoft.com/office/drawing/2014/main" id="{6CC7BE64-B022-4C5E-85D0-1D976ADF77BE}"/>
              </a:ext>
            </a:extLst>
          </p:cNvPr>
          <p:cNvSpPr txBox="1"/>
          <p:nvPr/>
        </p:nvSpPr>
        <p:spPr>
          <a:xfrm>
            <a:off x="14886720" y="8888732"/>
            <a:ext cx="4879869" cy="69249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4000" i="0" u="none" strike="noStrike" normalizeH="0" baseline="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FillTx/>
                <a:latin typeface="Helvetica Neue"/>
                <a:ea typeface="Helvetica Neue"/>
                <a:cs typeface="Helvetica Neue"/>
                <a:sym typeface="Helvetica Neue"/>
              </a:rPr>
              <a:t>Idées d’évolution</a:t>
            </a:r>
          </a:p>
        </p:txBody>
      </p:sp>
      <p:sp>
        <p:nvSpPr>
          <p:cNvPr id="41" name="ZoneTexte 40">
            <a:extLst>
              <a:ext uri="{FF2B5EF4-FFF2-40B4-BE49-F238E27FC236}">
                <a16:creationId xmlns:a16="http://schemas.microsoft.com/office/drawing/2014/main" id="{B83945FF-7F80-467C-9949-D5FC16718193}"/>
              </a:ext>
            </a:extLst>
          </p:cNvPr>
          <p:cNvSpPr txBox="1"/>
          <p:nvPr/>
        </p:nvSpPr>
        <p:spPr>
          <a:xfrm>
            <a:off x="12893043" y="9876248"/>
            <a:ext cx="9370422" cy="1184940"/>
          </a:xfrm>
          <a:prstGeom prst="rect">
            <a:avLst/>
          </a:prstGeom>
          <a:ln/>
        </p:spPr>
        <p:style>
          <a:lnRef idx="1">
            <a:schemeClr val="accent4"/>
          </a:lnRef>
          <a:fillRef idx="2">
            <a:schemeClr val="accent4"/>
          </a:fillRef>
          <a:effectRef idx="1">
            <a:schemeClr val="accent4"/>
          </a:effectRef>
          <a:fontRef idx="minor">
            <a:schemeClr val="dk1"/>
          </a:fontRef>
        </p:style>
        <p:txBody>
          <a:bodyPr rot="0" spcFirstLastPara="1" vertOverflow="overflow" horzOverflow="overflow" vert="horz" wrap="square" lIns="38100" tIns="38100" rIns="38100" bIns="38100" numCol="1" spcCol="38100" rtlCol="0" anchor="ctr">
            <a:spAutoFit/>
          </a:bodyPr>
          <a:lstStyle/>
          <a:p>
            <a:r>
              <a:rPr lang="fr-FR" sz="2400" b="0" dirty="0"/>
              <a:t>Possible évolution vers des questions de nature homogène couvrant le périmètre spécifique au candidat et les chapitres de la réglementation</a:t>
            </a:r>
            <a:endParaRPr kumimoji="0" lang="fr-FR" sz="2400" b="0"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372547554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11</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sp>
        <p:nvSpPr>
          <p:cNvPr id="5" name="INTRODUCTION">
            <a:extLst>
              <a:ext uri="{FF2B5EF4-FFF2-40B4-BE49-F238E27FC236}">
                <a16:creationId xmlns:a16="http://schemas.microsoft.com/office/drawing/2014/main" id="{7A17590A-B2D7-4902-83A8-396A504781C5}"/>
              </a:ext>
            </a:extLst>
          </p:cNvPr>
          <p:cNvSpPr txBox="1"/>
          <p:nvPr/>
        </p:nvSpPr>
        <p:spPr>
          <a:xfrm>
            <a:off x="4047275" y="619445"/>
            <a:ext cx="19624780" cy="100027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Coûts des examens à partir de 2022 </a:t>
            </a:r>
            <a:endParaRPr sz="6000" dirty="0"/>
          </a:p>
        </p:txBody>
      </p: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6" name="CHAPITRE 01…">
            <a:extLst>
              <a:ext uri="{FF2B5EF4-FFF2-40B4-BE49-F238E27FC236}">
                <a16:creationId xmlns:a16="http://schemas.microsoft.com/office/drawing/2014/main" id="{30BFF819-2CD0-42A4-AE47-961D14C1B77D}"/>
              </a:ext>
            </a:extLst>
          </p:cNvPr>
          <p:cNvSpPr txBox="1"/>
          <p:nvPr/>
        </p:nvSpPr>
        <p:spPr>
          <a:xfrm>
            <a:off x="3986313" y="1815193"/>
            <a:ext cx="18716931" cy="81560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r>
              <a:rPr lang="fr-FR" sz="4800" dirty="0"/>
              <a:t>Nouveaux montants des frais d’inscription</a:t>
            </a:r>
            <a:endParaRPr sz="4800" dirty="0"/>
          </a:p>
        </p:txBody>
      </p:sp>
      <p:sp>
        <p:nvSpPr>
          <p:cNvPr id="30" name="ZoneTexte 29">
            <a:extLst>
              <a:ext uri="{FF2B5EF4-FFF2-40B4-BE49-F238E27FC236}">
                <a16:creationId xmlns:a16="http://schemas.microsoft.com/office/drawing/2014/main" id="{9EF7FEFD-CEF7-4282-8FD5-76F0E12C607D}"/>
              </a:ext>
            </a:extLst>
          </p:cNvPr>
          <p:cNvSpPr txBox="1"/>
          <p:nvPr/>
        </p:nvSpPr>
        <p:spPr>
          <a:xfrm>
            <a:off x="993123" y="3992968"/>
            <a:ext cx="20924493" cy="4555093"/>
          </a:xfrm>
          <a:prstGeom prst="rect">
            <a:avLst/>
          </a:prstGeom>
          <a:noFill/>
        </p:spPr>
        <p:txBody>
          <a:bodyPr wrap="square" rtlCol="0">
            <a:spAutoFit/>
          </a:bodyPr>
          <a:lstStyle/>
          <a:p>
            <a:pPr algn="l">
              <a:spcAft>
                <a:spcPts val="1200"/>
              </a:spcAft>
            </a:pPr>
            <a:r>
              <a:rPr lang="fr-FR" sz="3200" b="1" dirty="0">
                <a:solidFill>
                  <a:srgbClr val="63959D"/>
                </a:solidFill>
              </a:rPr>
              <a:t>EXAMEN INITIAL : </a:t>
            </a:r>
            <a:r>
              <a:rPr lang="fr-FR" sz="3200" b="1" dirty="0">
                <a:solidFill>
                  <a:srgbClr val="913434"/>
                </a:solidFill>
              </a:rPr>
              <a:t>500 € TTC </a:t>
            </a:r>
            <a:r>
              <a:rPr lang="fr-FR" sz="3200" dirty="0">
                <a:solidFill>
                  <a:srgbClr val="63959D"/>
                </a:solidFill>
              </a:rPr>
              <a:t>/ EXAMEN DE RENOUVELLEMENT : </a:t>
            </a:r>
            <a:r>
              <a:rPr lang="fr-FR" sz="3200" dirty="0">
                <a:solidFill>
                  <a:srgbClr val="913434"/>
                </a:solidFill>
              </a:rPr>
              <a:t>450 € TTC </a:t>
            </a:r>
          </a:p>
          <a:p>
            <a:pPr algn="l"/>
            <a:endParaRPr lang="fr-FR" sz="3200" b="1" dirty="0">
              <a:solidFill>
                <a:srgbClr val="63959D"/>
              </a:solidFill>
            </a:endParaRPr>
          </a:p>
          <a:p>
            <a:pPr algn="l">
              <a:spcAft>
                <a:spcPts val="1200"/>
              </a:spcAft>
            </a:pPr>
            <a:r>
              <a:rPr lang="fr-FR" sz="2800" dirty="0">
                <a:solidFill>
                  <a:srgbClr val="63959D"/>
                </a:solidFill>
                <a:latin typeface="+mj-lt"/>
                <a:ea typeface="+mj-ea"/>
                <a:cs typeface="+mj-cs"/>
              </a:rPr>
              <a:t>Le tarif actuel (400 euros pour l’initial et 350 euros pour le renouvellement) est augmenté en raison de frais justifiés par :</a:t>
            </a:r>
          </a:p>
          <a:p>
            <a:pPr marL="457200" indent="-457200" algn="l">
              <a:buFont typeface="Wingdings" panose="05000000000000000000" pitchFamily="2" charset="2"/>
              <a:buChar char="§"/>
            </a:pPr>
            <a:r>
              <a:rPr lang="fr-FR" sz="2800" b="0" dirty="0">
                <a:solidFill>
                  <a:schemeClr val="tx1"/>
                </a:solidFill>
                <a:latin typeface="+mj-lt"/>
                <a:ea typeface="+mj-ea"/>
                <a:cs typeface="+mj-cs"/>
              </a:rPr>
              <a:t>Le développement et la mise à jour des interfaces pour le passage des examens en dématérialisé, frais d’hébergement et serveur dédié, frais de maintenance annuelle des outils informatiques</a:t>
            </a:r>
            <a:endParaRPr lang="en-GB" sz="2800" b="0" dirty="0">
              <a:solidFill>
                <a:schemeClr val="tx1"/>
              </a:solidFill>
              <a:latin typeface="+mj-lt"/>
              <a:ea typeface="+mj-ea"/>
              <a:cs typeface="+mj-cs"/>
            </a:endParaRPr>
          </a:p>
          <a:p>
            <a:pPr marL="457200" indent="-457200" algn="l">
              <a:buFont typeface="Wingdings" panose="05000000000000000000" pitchFamily="2" charset="2"/>
              <a:buChar char="§"/>
            </a:pPr>
            <a:r>
              <a:rPr lang="fr-FR" sz="2800" b="0" dirty="0">
                <a:solidFill>
                  <a:schemeClr val="tx1"/>
                </a:solidFill>
                <a:latin typeface="+mj-lt"/>
                <a:ea typeface="+mj-ea"/>
                <a:cs typeface="+mj-cs"/>
              </a:rPr>
              <a:t>Un coût par candidat plus élevé pour l’examen en ligne (nécessité de test parfois réitéré plusieurs fois, coût de la surveillance fonction de la durée totale d’examen…)</a:t>
            </a:r>
          </a:p>
          <a:p>
            <a:pPr marL="457200" indent="-457200" algn="l">
              <a:buFont typeface="Wingdings" panose="05000000000000000000" pitchFamily="2" charset="2"/>
              <a:buChar char="§"/>
            </a:pPr>
            <a:r>
              <a:rPr lang="fr-FR" sz="2800" b="0" dirty="0">
                <a:solidFill>
                  <a:schemeClr val="tx1"/>
                </a:solidFill>
                <a:latin typeface="+mj-lt"/>
                <a:ea typeface="+mj-ea"/>
                <a:cs typeface="+mj-cs"/>
              </a:rPr>
              <a:t>L’augmentation des demandes de reports à titre gracieux pour l’examen suivant (problèmes informatiques ou matériels, maladie COVID , formation obligatoire, etc.</a:t>
            </a:r>
          </a:p>
        </p:txBody>
      </p:sp>
    </p:spTree>
    <p:extLst>
      <p:ext uri="{BB962C8B-B14F-4D97-AF65-F5344CB8AC3E}">
        <p14:creationId xmlns:p14="http://schemas.microsoft.com/office/powerpoint/2010/main" val="236817659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12</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27" name="INTRODUCTION">
            <a:extLst>
              <a:ext uri="{FF2B5EF4-FFF2-40B4-BE49-F238E27FC236}">
                <a16:creationId xmlns:a16="http://schemas.microsoft.com/office/drawing/2014/main" id="{83022B05-238D-4379-BB6C-8E259FE2A24D}"/>
              </a:ext>
            </a:extLst>
          </p:cNvPr>
          <p:cNvSpPr txBox="1"/>
          <p:nvPr/>
        </p:nvSpPr>
        <p:spPr>
          <a:xfrm>
            <a:off x="4047275" y="619445"/>
            <a:ext cx="19624780" cy="100027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Fusion des certificats multiples</a:t>
            </a:r>
            <a:endParaRPr sz="6000" dirty="0"/>
          </a:p>
        </p:txBody>
      </p:sp>
      <p:pic>
        <p:nvPicPr>
          <p:cNvPr id="8" name="Image 7">
            <a:extLst>
              <a:ext uri="{FF2B5EF4-FFF2-40B4-BE49-F238E27FC236}">
                <a16:creationId xmlns:a16="http://schemas.microsoft.com/office/drawing/2014/main" id="{DB5C637C-0C09-47BE-9886-F42B9B435B4F}"/>
              </a:ext>
            </a:extLst>
          </p:cNvPr>
          <p:cNvPicPr>
            <a:picLocks noChangeAspect="1"/>
          </p:cNvPicPr>
          <p:nvPr/>
        </p:nvPicPr>
        <p:blipFill>
          <a:blip r:embed="rId6"/>
          <a:stretch>
            <a:fillRect/>
          </a:stretch>
        </p:blipFill>
        <p:spPr>
          <a:xfrm>
            <a:off x="2821786" y="6030133"/>
            <a:ext cx="16704809" cy="2410044"/>
          </a:xfrm>
          <a:prstGeom prst="rect">
            <a:avLst/>
          </a:prstGeom>
        </p:spPr>
      </p:pic>
      <p:sp>
        <p:nvSpPr>
          <p:cNvPr id="29" name="ZoneTexte 28">
            <a:extLst>
              <a:ext uri="{FF2B5EF4-FFF2-40B4-BE49-F238E27FC236}">
                <a16:creationId xmlns:a16="http://schemas.microsoft.com/office/drawing/2014/main" id="{F34E7BEF-8DAA-4660-88E4-3B0C22C9B8A0}"/>
              </a:ext>
            </a:extLst>
          </p:cNvPr>
          <p:cNvSpPr txBox="1"/>
          <p:nvPr/>
        </p:nvSpPr>
        <p:spPr>
          <a:xfrm>
            <a:off x="711945" y="3821180"/>
            <a:ext cx="20924493" cy="1754326"/>
          </a:xfrm>
          <a:prstGeom prst="rect">
            <a:avLst/>
          </a:prstGeom>
          <a:noFill/>
        </p:spPr>
        <p:txBody>
          <a:bodyPr wrap="square" rtlCol="0">
            <a:spAutoFit/>
          </a:bodyPr>
          <a:lstStyle/>
          <a:p>
            <a:pPr algn="l">
              <a:spcAft>
                <a:spcPts val="1200"/>
              </a:spcAft>
            </a:pPr>
            <a:r>
              <a:rPr lang="fr-FR" sz="3200" b="1" dirty="0">
                <a:solidFill>
                  <a:srgbClr val="63959D"/>
                </a:solidFill>
              </a:rPr>
              <a:t>Raisons</a:t>
            </a:r>
          </a:p>
          <a:p>
            <a:pPr marL="285750" indent="-285750" algn="l">
              <a:spcAft>
                <a:spcPts val="1200"/>
              </a:spcAft>
              <a:buFont typeface="Wingdings" panose="05000000000000000000" pitchFamily="2" charset="2"/>
              <a:buChar char="§"/>
            </a:pPr>
            <a:r>
              <a:rPr lang="fr-FR" dirty="0"/>
              <a:t>1.8.3.19 des Règlements dans le cas des extensions de certificats</a:t>
            </a:r>
          </a:p>
          <a:p>
            <a:pPr marL="285750" indent="-285750" algn="l">
              <a:spcAft>
                <a:spcPts val="1200"/>
              </a:spcAft>
              <a:buFont typeface="Wingdings" panose="05000000000000000000" pitchFamily="2" charset="2"/>
              <a:buChar char="§"/>
            </a:pPr>
            <a:r>
              <a:rPr lang="fr-FR" dirty="0"/>
              <a:t>Gestion des CSTMD télédéclarés (un seul numéro possible)</a:t>
            </a:r>
          </a:p>
        </p:txBody>
      </p:sp>
      <p:sp>
        <p:nvSpPr>
          <p:cNvPr id="26" name="ZoneTexte 25">
            <a:extLst>
              <a:ext uri="{FF2B5EF4-FFF2-40B4-BE49-F238E27FC236}">
                <a16:creationId xmlns:a16="http://schemas.microsoft.com/office/drawing/2014/main" id="{C3289439-50A3-4A58-9C33-99C70E767B86}"/>
              </a:ext>
            </a:extLst>
          </p:cNvPr>
          <p:cNvSpPr txBox="1"/>
          <p:nvPr/>
        </p:nvSpPr>
        <p:spPr>
          <a:xfrm>
            <a:off x="886117" y="8894804"/>
            <a:ext cx="20924493" cy="2185214"/>
          </a:xfrm>
          <a:prstGeom prst="rect">
            <a:avLst/>
          </a:prstGeom>
          <a:noFill/>
        </p:spPr>
        <p:txBody>
          <a:bodyPr wrap="square" rtlCol="0">
            <a:spAutoFit/>
          </a:bodyPr>
          <a:lstStyle/>
          <a:p>
            <a:pPr algn="l">
              <a:spcAft>
                <a:spcPts val="1200"/>
              </a:spcAft>
            </a:pPr>
            <a:r>
              <a:rPr lang="fr-FR" sz="3200" b="1" dirty="0">
                <a:solidFill>
                  <a:srgbClr val="63959D"/>
                </a:solidFill>
              </a:rPr>
              <a:t>Mise en œuvre </a:t>
            </a:r>
          </a:p>
          <a:p>
            <a:pPr marL="285750" indent="-285750" algn="l">
              <a:spcAft>
                <a:spcPts val="1200"/>
              </a:spcAft>
              <a:buFont typeface="Wingdings" panose="05000000000000000000" pitchFamily="2" charset="2"/>
              <a:buChar char="§"/>
            </a:pPr>
            <a:r>
              <a:rPr lang="fr-FR" dirty="0"/>
              <a:t>Modifications manuelles au cas par cas avec tous les CSTMD ayant plusieurs certificats – sera traité et finalisé d’ici septembre – cf. </a:t>
            </a:r>
            <a:r>
              <a:rPr lang="fr-FR" dirty="0">
                <a:hlinkClick r:id="rId7" action="ppaction://hlinkfile"/>
              </a:rPr>
              <a:t>demande de la MTMD</a:t>
            </a:r>
            <a:r>
              <a:rPr lang="fr-FR" dirty="0"/>
              <a:t> du 7 juin 2021</a:t>
            </a:r>
          </a:p>
          <a:p>
            <a:pPr marL="285750" indent="-285750" algn="l">
              <a:spcAft>
                <a:spcPts val="1200"/>
              </a:spcAft>
              <a:buFont typeface="Wingdings" panose="05000000000000000000" pitchFamily="2" charset="2"/>
              <a:buChar char="§"/>
            </a:pPr>
            <a:r>
              <a:rPr lang="fr-FR" dirty="0"/>
              <a:t>Fixation de règles concernant les extensions de certificats à partir des inscriptions pour les examens 2022 – en cours</a:t>
            </a:r>
          </a:p>
        </p:txBody>
      </p:sp>
    </p:spTree>
    <p:extLst>
      <p:ext uri="{BB962C8B-B14F-4D97-AF65-F5344CB8AC3E}">
        <p14:creationId xmlns:p14="http://schemas.microsoft.com/office/powerpoint/2010/main" val="137677224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20" name="Merci pour votre attention"/>
          <p:cNvSpPr txBox="1">
            <a:spLocks noGrp="1"/>
          </p:cNvSpPr>
          <p:nvPr>
            <p:ph type="ctrTitle"/>
          </p:nvPr>
        </p:nvSpPr>
        <p:spPr>
          <a:xfrm>
            <a:off x="5820662" y="3927982"/>
            <a:ext cx="12742676" cy="4392932"/>
          </a:xfrm>
          <a:prstGeom prst="rect">
            <a:avLst/>
          </a:prstGeom>
        </p:spPr>
        <p:txBody>
          <a:bodyPr anchor="ctr"/>
          <a:lstStyle>
            <a:lvl1pPr>
              <a:defRPr sz="7400">
                <a:solidFill>
                  <a:srgbClr val="FFFFFF"/>
                </a:solidFill>
                <a:latin typeface="Century Gothic"/>
                <a:ea typeface="Century Gothic"/>
                <a:cs typeface="Century Gothic"/>
                <a:sym typeface="Century Gothic"/>
              </a:defRPr>
            </a:lvl1pPr>
          </a:lstStyle>
          <a:p>
            <a:r>
              <a:rPr dirty="0"/>
              <a:t>Merci pour </a:t>
            </a:r>
            <a:r>
              <a:rPr dirty="0" err="1"/>
              <a:t>votre</a:t>
            </a:r>
            <a:r>
              <a:rPr dirty="0"/>
              <a:t> attention</a:t>
            </a:r>
          </a:p>
        </p:txBody>
      </p:sp>
      <p:pic>
        <p:nvPicPr>
          <p:cNvPr id="223" name="CIFMD-logo.png" descr="CIFMD-logo.png"/>
          <p:cNvPicPr>
            <a:picLocks noChangeAspect="1"/>
          </p:cNvPicPr>
          <p:nvPr/>
        </p:nvPicPr>
        <p:blipFill>
          <a:blip r:embed="rId3"/>
          <a:stretch>
            <a:fillRect/>
          </a:stretch>
        </p:blipFill>
        <p:spPr>
          <a:xfrm>
            <a:off x="1217422" y="8644381"/>
            <a:ext cx="3644901" cy="3644901"/>
          </a:xfrm>
          <a:prstGeom prst="rect">
            <a:avLst/>
          </a:prstGeom>
          <a:ln w="3175">
            <a:miter lim="400000"/>
          </a:ln>
        </p:spPr>
      </p:pic>
      <p:sp>
        <p:nvSpPr>
          <p:cNvPr id="224" name="Organisateur des examens CSTMD"/>
          <p:cNvSpPr txBox="1"/>
          <p:nvPr/>
        </p:nvSpPr>
        <p:spPr>
          <a:xfrm>
            <a:off x="781109" y="12407392"/>
            <a:ext cx="6013078" cy="50800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8100" tIns="38100" rIns="38100" bIns="38100" anchor="ctr">
            <a:spAutoFit/>
          </a:bodyPr>
          <a:lstStyle>
            <a:lvl1pPr>
              <a:defRPr>
                <a:solidFill>
                  <a:srgbClr val="0B418C"/>
                </a:solidFill>
                <a:latin typeface="Century Gothic"/>
                <a:ea typeface="Century Gothic"/>
                <a:cs typeface="Century Gothic"/>
                <a:sym typeface="Century Gothic"/>
              </a:defRPr>
            </a:lvl1pPr>
          </a:lstStyle>
          <a:p>
            <a:r>
              <a:t>Organisateur des examens CSTMD</a:t>
            </a:r>
          </a:p>
        </p:txBody>
      </p:sp>
      <p:sp>
        <p:nvSpPr>
          <p:cNvPr id="225" name="CIFMD…"/>
          <p:cNvSpPr txBox="1"/>
          <p:nvPr/>
        </p:nvSpPr>
        <p:spPr>
          <a:xfrm>
            <a:off x="17673034" y="11278210"/>
            <a:ext cx="5524674" cy="141478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8100" tIns="38100" rIns="38100" bIns="38100">
            <a:spAutoFit/>
          </a:bodyPr>
          <a:lstStyle/>
          <a:p>
            <a:pPr algn="r">
              <a:lnSpc>
                <a:spcPct val="120000"/>
              </a:lnSpc>
              <a:defRPr sz="2500">
                <a:solidFill>
                  <a:srgbClr val="8C6F30"/>
                </a:solidFill>
                <a:latin typeface="Century Gothic"/>
                <a:ea typeface="Century Gothic"/>
                <a:cs typeface="Century Gothic"/>
                <a:sym typeface="Century Gothic"/>
              </a:defRPr>
            </a:pPr>
            <a:r>
              <a:rPr dirty="0"/>
              <a:t>CIFMD</a:t>
            </a:r>
          </a:p>
          <a:p>
            <a:pPr algn="r">
              <a:lnSpc>
                <a:spcPct val="120000"/>
              </a:lnSpc>
              <a:defRPr sz="2500" b="0">
                <a:solidFill>
                  <a:srgbClr val="8C6F30"/>
                </a:solidFill>
                <a:latin typeface="Century Gothic"/>
                <a:ea typeface="Century Gothic"/>
                <a:cs typeface="Century Gothic"/>
                <a:sym typeface="Century Gothic"/>
              </a:defRPr>
            </a:pPr>
            <a:r>
              <a:rPr dirty="0"/>
              <a:t>14 rue de la </a:t>
            </a:r>
            <a:r>
              <a:rPr dirty="0" err="1"/>
              <a:t>République</a:t>
            </a:r>
            <a:endParaRPr dirty="0"/>
          </a:p>
          <a:p>
            <a:pPr algn="r">
              <a:lnSpc>
                <a:spcPct val="120000"/>
              </a:lnSpc>
              <a:defRPr sz="2500" b="0">
                <a:solidFill>
                  <a:srgbClr val="8C6F30"/>
                </a:solidFill>
                <a:latin typeface="Century Gothic"/>
                <a:ea typeface="Century Gothic"/>
                <a:cs typeface="Century Gothic"/>
                <a:sym typeface="Century Gothic"/>
              </a:defRPr>
            </a:pPr>
            <a:r>
              <a:rPr dirty="0"/>
              <a:t>92909 Paris La Défense</a:t>
            </a:r>
          </a:p>
        </p:txBody>
      </p:sp>
      <p:sp>
        <p:nvSpPr>
          <p:cNvPr id="2" name="www.cifmd.fr">
            <a:extLst>
              <a:ext uri="{FF2B5EF4-FFF2-40B4-BE49-F238E27FC236}">
                <a16:creationId xmlns:a16="http://schemas.microsoft.com/office/drawing/2014/main" id="{F41EB9D8-1480-4882-96D8-C114BFEB2AA9}"/>
              </a:ext>
            </a:extLst>
          </p:cNvPr>
          <p:cNvSpPr txBox="1"/>
          <p:nvPr/>
        </p:nvSpPr>
        <p:spPr>
          <a:xfrm rot="16200000">
            <a:off x="22044384" y="2455240"/>
            <a:ext cx="2135443" cy="469901"/>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8100" tIns="38100" rIns="38100" bIns="38100" anchor="ctr">
            <a:spAutoFit/>
          </a:bodyPr>
          <a:lstStyle>
            <a:lvl1pPr>
              <a:defRPr sz="2500" b="0">
                <a:solidFill>
                  <a:srgbClr val="FFFFFF"/>
                </a:solidFill>
                <a:latin typeface="Century Gothic"/>
                <a:ea typeface="Century Gothic"/>
                <a:cs typeface="Century Gothic"/>
                <a:sym typeface="Century Gothic"/>
              </a:defRPr>
            </a:lvl1pPr>
          </a:lstStyle>
          <a:p>
            <a:r>
              <a:rPr dirty="0"/>
              <a:t>www.cifmd.fr</a:t>
            </a:r>
          </a:p>
        </p:txBody>
      </p:sp>
      <p:cxnSp>
        <p:nvCxnSpPr>
          <p:cNvPr id="3" name="Connecteur droit avec flèche 2">
            <a:extLst>
              <a:ext uri="{FF2B5EF4-FFF2-40B4-BE49-F238E27FC236}">
                <a16:creationId xmlns:a16="http://schemas.microsoft.com/office/drawing/2014/main" id="{FB26A553-1832-4161-B9BD-A2D0F988EA15}"/>
              </a:ext>
            </a:extLst>
          </p:cNvPr>
          <p:cNvCxnSpPr/>
          <p:nvPr/>
        </p:nvCxnSpPr>
        <p:spPr>
          <a:xfrm flipH="1">
            <a:off x="23086136" y="369990"/>
            <a:ext cx="5750" cy="914400"/>
          </a:xfrm>
          <a:prstGeom prst="straightConnector1">
            <a:avLst/>
          </a:prstGeom>
          <a:ln>
            <a:solidFill>
              <a:schemeClr val="bg1"/>
            </a:solidFill>
          </a:ln>
        </p:spPr>
        <p:style>
          <a:lnRef idx="1">
            <a:schemeClr val="dk1"/>
          </a:lnRef>
          <a:fillRef idx="0">
            <a:schemeClr val="dk1"/>
          </a:fillRef>
          <a:effectRef idx="0">
            <a:schemeClr val="dk1"/>
          </a:effectRef>
          <a:fontRef idx="minor">
            <a:schemeClr val="tx1"/>
          </a:fontRef>
        </p:style>
      </p:cxn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2</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26" name="INTRODUCTION">
            <a:extLst>
              <a:ext uri="{FF2B5EF4-FFF2-40B4-BE49-F238E27FC236}">
                <a16:creationId xmlns:a16="http://schemas.microsoft.com/office/drawing/2014/main" id="{A7A206AA-FDF9-41E2-97E7-3E29C734F5D7}"/>
              </a:ext>
            </a:extLst>
          </p:cNvPr>
          <p:cNvSpPr txBox="1"/>
          <p:nvPr/>
        </p:nvSpPr>
        <p:spPr>
          <a:xfrm>
            <a:off x="4047275" y="619445"/>
            <a:ext cx="19624780" cy="100027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Statistiques de l’examen de renouvellement</a:t>
            </a:r>
            <a:endParaRPr sz="6000" dirty="0"/>
          </a:p>
        </p:txBody>
      </p:sp>
      <p:sp>
        <p:nvSpPr>
          <p:cNvPr id="27" name="CHAPITRE 01…">
            <a:extLst>
              <a:ext uri="{FF2B5EF4-FFF2-40B4-BE49-F238E27FC236}">
                <a16:creationId xmlns:a16="http://schemas.microsoft.com/office/drawing/2014/main" id="{FEBC31F2-E405-4E54-9BEE-34306F37DAD2}"/>
              </a:ext>
            </a:extLst>
          </p:cNvPr>
          <p:cNvSpPr txBox="1"/>
          <p:nvPr/>
        </p:nvSpPr>
        <p:spPr>
          <a:xfrm>
            <a:off x="4047275" y="2009349"/>
            <a:ext cx="18716931" cy="81560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endParaRPr sz="4800" dirty="0"/>
          </a:p>
        </p:txBody>
      </p:sp>
      <p:pic>
        <p:nvPicPr>
          <p:cNvPr id="5" name="Image 4">
            <a:extLst>
              <a:ext uri="{FF2B5EF4-FFF2-40B4-BE49-F238E27FC236}">
                <a16:creationId xmlns:a16="http://schemas.microsoft.com/office/drawing/2014/main" id="{D022CC64-0FAD-45E6-A6E5-E2BF48E93B35}"/>
              </a:ext>
            </a:extLst>
          </p:cNvPr>
          <p:cNvPicPr>
            <a:picLocks noChangeAspect="1"/>
          </p:cNvPicPr>
          <p:nvPr/>
        </p:nvPicPr>
        <p:blipFill>
          <a:blip r:embed="rId6"/>
          <a:stretch>
            <a:fillRect/>
          </a:stretch>
        </p:blipFill>
        <p:spPr>
          <a:xfrm>
            <a:off x="3889048" y="2408964"/>
            <a:ext cx="18268691" cy="10316435"/>
          </a:xfrm>
          <a:prstGeom prst="rect">
            <a:avLst/>
          </a:prstGeom>
        </p:spPr>
      </p:pic>
    </p:spTree>
    <p:extLst>
      <p:ext uri="{BB962C8B-B14F-4D97-AF65-F5344CB8AC3E}">
        <p14:creationId xmlns:p14="http://schemas.microsoft.com/office/powerpoint/2010/main" val="135694712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3</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26" name="INTRODUCTION">
            <a:extLst>
              <a:ext uri="{FF2B5EF4-FFF2-40B4-BE49-F238E27FC236}">
                <a16:creationId xmlns:a16="http://schemas.microsoft.com/office/drawing/2014/main" id="{A7A206AA-FDF9-41E2-97E7-3E29C734F5D7}"/>
              </a:ext>
            </a:extLst>
          </p:cNvPr>
          <p:cNvSpPr txBox="1"/>
          <p:nvPr/>
        </p:nvSpPr>
        <p:spPr>
          <a:xfrm>
            <a:off x="4047275" y="619445"/>
            <a:ext cx="19624780" cy="100027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Statistiques de l’examen initial</a:t>
            </a:r>
            <a:endParaRPr sz="6000" dirty="0"/>
          </a:p>
        </p:txBody>
      </p:sp>
      <p:sp>
        <p:nvSpPr>
          <p:cNvPr id="27" name="CHAPITRE 01…">
            <a:extLst>
              <a:ext uri="{FF2B5EF4-FFF2-40B4-BE49-F238E27FC236}">
                <a16:creationId xmlns:a16="http://schemas.microsoft.com/office/drawing/2014/main" id="{FEBC31F2-E405-4E54-9BEE-34306F37DAD2}"/>
              </a:ext>
            </a:extLst>
          </p:cNvPr>
          <p:cNvSpPr txBox="1"/>
          <p:nvPr/>
        </p:nvSpPr>
        <p:spPr>
          <a:xfrm>
            <a:off x="4047275" y="2009349"/>
            <a:ext cx="18716931" cy="81560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endParaRPr sz="4800" dirty="0"/>
          </a:p>
        </p:txBody>
      </p:sp>
      <p:pic>
        <p:nvPicPr>
          <p:cNvPr id="5" name="Image 4">
            <a:extLst>
              <a:ext uri="{FF2B5EF4-FFF2-40B4-BE49-F238E27FC236}">
                <a16:creationId xmlns:a16="http://schemas.microsoft.com/office/drawing/2014/main" id="{D196CAC8-E7A7-4588-9276-AF93B2F4D226}"/>
              </a:ext>
            </a:extLst>
          </p:cNvPr>
          <p:cNvPicPr>
            <a:picLocks noChangeAspect="1"/>
          </p:cNvPicPr>
          <p:nvPr/>
        </p:nvPicPr>
        <p:blipFill>
          <a:blip r:embed="rId6"/>
          <a:stretch>
            <a:fillRect/>
          </a:stretch>
        </p:blipFill>
        <p:spPr>
          <a:xfrm>
            <a:off x="3608003" y="2263504"/>
            <a:ext cx="18331288" cy="10439722"/>
          </a:xfrm>
          <a:prstGeom prst="rect">
            <a:avLst/>
          </a:prstGeom>
        </p:spPr>
      </p:pic>
    </p:spTree>
    <p:extLst>
      <p:ext uri="{BB962C8B-B14F-4D97-AF65-F5344CB8AC3E}">
        <p14:creationId xmlns:p14="http://schemas.microsoft.com/office/powerpoint/2010/main" val="287421933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4</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26" name="INTRODUCTION">
            <a:extLst>
              <a:ext uri="{FF2B5EF4-FFF2-40B4-BE49-F238E27FC236}">
                <a16:creationId xmlns:a16="http://schemas.microsoft.com/office/drawing/2014/main" id="{A7A206AA-FDF9-41E2-97E7-3E29C734F5D7}"/>
              </a:ext>
            </a:extLst>
          </p:cNvPr>
          <p:cNvSpPr txBox="1"/>
          <p:nvPr/>
        </p:nvSpPr>
        <p:spPr>
          <a:xfrm>
            <a:off x="4047275" y="619445"/>
            <a:ext cx="19624780" cy="100027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Bilan de l’examen du 21 avril 2021</a:t>
            </a:r>
            <a:endParaRPr sz="6000" dirty="0"/>
          </a:p>
        </p:txBody>
      </p:sp>
      <p:sp>
        <p:nvSpPr>
          <p:cNvPr id="27" name="CHAPITRE 01…">
            <a:extLst>
              <a:ext uri="{FF2B5EF4-FFF2-40B4-BE49-F238E27FC236}">
                <a16:creationId xmlns:a16="http://schemas.microsoft.com/office/drawing/2014/main" id="{FEBC31F2-E405-4E54-9BEE-34306F37DAD2}"/>
              </a:ext>
            </a:extLst>
          </p:cNvPr>
          <p:cNvSpPr txBox="1"/>
          <p:nvPr/>
        </p:nvSpPr>
        <p:spPr>
          <a:xfrm>
            <a:off x="4047275" y="2009349"/>
            <a:ext cx="18716931" cy="81560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endParaRPr sz="4800" dirty="0"/>
          </a:p>
        </p:txBody>
      </p:sp>
      <p:sp>
        <p:nvSpPr>
          <p:cNvPr id="28" name="Lorem ipsum dolor sit amet, consectetuer adipiscing elit, sed diam Lorem ipsum dolor sit amet, consectetuer adipiscing elit, sed diam nonummy nibh euismod tincidunt ut laoreet dolore magna aliquam erat volutpat. Ut wisi enim ad minim veniam, quis nostrud">
            <a:extLst>
              <a:ext uri="{FF2B5EF4-FFF2-40B4-BE49-F238E27FC236}">
                <a16:creationId xmlns:a16="http://schemas.microsoft.com/office/drawing/2014/main" id="{A6ECEFCB-C63F-4D95-925D-076D94A82721}"/>
              </a:ext>
            </a:extLst>
          </p:cNvPr>
          <p:cNvSpPr txBox="1"/>
          <p:nvPr/>
        </p:nvSpPr>
        <p:spPr>
          <a:xfrm>
            <a:off x="3868173" y="2351732"/>
            <a:ext cx="20150067" cy="569387"/>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l">
              <a:defRPr sz="4800" b="0">
                <a:solidFill>
                  <a:srgbClr val="0B418C"/>
                </a:solidFill>
                <a:latin typeface="Montserrat SemiBold"/>
                <a:ea typeface="Montserrat SemiBold"/>
                <a:cs typeface="Montserrat SemiBold"/>
              </a:defRPr>
            </a:lvl1pPr>
          </a:lstStyle>
          <a:p>
            <a:pPr marL="342900" lvl="0" indent="-342900" algn="just" rtl="0">
              <a:buFont typeface="Wingdings" panose="05000000000000000000" pitchFamily="2" charset="2"/>
              <a:buChar char=""/>
            </a:pPr>
            <a:r>
              <a:rPr lang="fr-FR" sz="3200" dirty="0">
                <a:effectLst/>
                <a:latin typeface="+mn-lt"/>
                <a:ea typeface="Calibri" panose="020F0502020204030204" pitchFamily="34" charset="0"/>
                <a:cs typeface="Arial" panose="020B0604020202020204" pitchFamily="34" charset="0"/>
              </a:rPr>
              <a:t>Session « Etude de cas » de 10h00 à 12h00 - 258 candidats</a:t>
            </a:r>
            <a:endParaRPr lang="fr-FR" sz="1200" dirty="0">
              <a:latin typeface="+mn-lt"/>
              <a:ea typeface="Calibri" panose="020F0502020204030204" pitchFamily="34" charset="0"/>
              <a:cs typeface="Arial" panose="020B0604020202020204" pitchFamily="34" charset="0"/>
            </a:endParaRPr>
          </a:p>
        </p:txBody>
      </p:sp>
      <p:sp>
        <p:nvSpPr>
          <p:cNvPr id="29" name="ZoneTexte 28">
            <a:extLst>
              <a:ext uri="{FF2B5EF4-FFF2-40B4-BE49-F238E27FC236}">
                <a16:creationId xmlns:a16="http://schemas.microsoft.com/office/drawing/2014/main" id="{69C3AE26-84B8-42AE-946C-58027EF17253}"/>
              </a:ext>
            </a:extLst>
          </p:cNvPr>
          <p:cNvSpPr txBox="1"/>
          <p:nvPr/>
        </p:nvSpPr>
        <p:spPr>
          <a:xfrm>
            <a:off x="2512895" y="3126359"/>
            <a:ext cx="21444386" cy="180049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457200" marR="0" indent="-457200" algn="l" defTabSz="825500" rtl="0" fontAlgn="auto" latinLnBrk="0" hangingPunct="0">
              <a:lnSpc>
                <a:spcPct val="100000"/>
              </a:lnSpc>
              <a:spcBef>
                <a:spcPts val="0"/>
              </a:spcBef>
              <a:spcAft>
                <a:spcPts val="0"/>
              </a:spcAft>
              <a:buClrTx/>
              <a:buSzTx/>
              <a:buFont typeface="Courier New" panose="02070309020205020404" pitchFamily="49" charset="0"/>
              <a:buChar char="o"/>
              <a:tabLst/>
            </a:pPr>
            <a:r>
              <a:rPr lang="fr-FR" b="0" dirty="0">
                <a:latin typeface="+mn-lt"/>
                <a:ea typeface="Calibri" panose="020F0502020204030204" pitchFamily="34" charset="0"/>
                <a:cs typeface="Arial" panose="020B0604020202020204" pitchFamily="34" charset="0"/>
              </a:rPr>
              <a:t>Bon déroulement global de la session</a:t>
            </a:r>
          </a:p>
          <a:p>
            <a:pPr marL="457200" marR="0" indent="-457200" algn="l" defTabSz="825500" rtl="0" fontAlgn="auto" latinLnBrk="0" hangingPunct="0">
              <a:lnSpc>
                <a:spcPct val="100000"/>
              </a:lnSpc>
              <a:spcBef>
                <a:spcPts val="0"/>
              </a:spcBef>
              <a:spcAft>
                <a:spcPts val="0"/>
              </a:spcAft>
              <a:buClrTx/>
              <a:buSzTx/>
              <a:buFont typeface="Courier New" panose="02070309020205020404" pitchFamily="49" charset="0"/>
              <a:buChar char="o"/>
              <a:tabLst/>
            </a:pPr>
            <a:r>
              <a:rPr lang="fr-FR" b="0" dirty="0">
                <a:latin typeface="+mn-lt"/>
                <a:ea typeface="Calibri" panose="020F0502020204030204" pitchFamily="34" charset="0"/>
                <a:cs typeface="Arial" panose="020B0604020202020204" pitchFamily="34" charset="0"/>
              </a:rPr>
              <a:t>Des candidats d’un bon à très bon niveau (combinaisons de modes et de spécialités) mais aussi des candidats avec un niveau très faible (essentiellement « Route Chimie » (moyenne générale de 15,5/40) mais aussi « Route Chimie Gaz »)</a:t>
            </a:r>
          </a:p>
          <a:p>
            <a:pPr marL="457200" marR="0" indent="-457200" algn="l" defTabSz="825500" rtl="0" fontAlgn="auto" latinLnBrk="0" hangingPunct="0">
              <a:lnSpc>
                <a:spcPct val="100000"/>
              </a:lnSpc>
              <a:spcBef>
                <a:spcPts val="0"/>
              </a:spcBef>
              <a:spcAft>
                <a:spcPts val="0"/>
              </a:spcAft>
              <a:buClrTx/>
              <a:buSzTx/>
              <a:buFont typeface="Courier New" panose="02070309020205020404" pitchFamily="49" charset="0"/>
              <a:buChar char="o"/>
              <a:tabLst/>
            </a:pPr>
            <a:r>
              <a:rPr lang="fr-FR" b="0" dirty="0">
                <a:latin typeface="+mn-lt"/>
                <a:ea typeface="Calibri" panose="020F0502020204030204" pitchFamily="34" charset="0"/>
                <a:cs typeface="Arial" panose="020B0604020202020204" pitchFamily="34" charset="0"/>
              </a:rPr>
              <a:t>Une bonne formation, mais aussi et surtout une vraie motivation, sont les clés de la réussite</a:t>
            </a:r>
          </a:p>
        </p:txBody>
      </p:sp>
      <p:sp>
        <p:nvSpPr>
          <p:cNvPr id="30" name="Lorem ipsum dolor sit amet, consectetuer adipiscing elit, sed diam Lorem ipsum dolor sit amet, consectetuer adipiscing elit, sed diam nonummy nibh euismod tincidunt ut laoreet dolore magna aliquam erat volutpat. Ut wisi enim ad minim veniam, quis nostrud">
            <a:extLst>
              <a:ext uri="{FF2B5EF4-FFF2-40B4-BE49-F238E27FC236}">
                <a16:creationId xmlns:a16="http://schemas.microsoft.com/office/drawing/2014/main" id="{F0F4F608-3AB4-4088-A35B-2B294049A1E3}"/>
              </a:ext>
            </a:extLst>
          </p:cNvPr>
          <p:cNvSpPr txBox="1"/>
          <p:nvPr/>
        </p:nvSpPr>
        <p:spPr>
          <a:xfrm>
            <a:off x="1188640" y="6910079"/>
            <a:ext cx="22443394" cy="569387"/>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l">
              <a:defRPr sz="4800" b="0">
                <a:solidFill>
                  <a:srgbClr val="0B418C"/>
                </a:solidFill>
                <a:latin typeface="Montserrat SemiBold"/>
                <a:ea typeface="Montserrat SemiBold"/>
                <a:cs typeface="Montserrat SemiBold"/>
              </a:defRPr>
            </a:lvl1pPr>
          </a:lstStyle>
          <a:p>
            <a:pPr marL="342900" lvl="0" indent="-342900" algn="just" rtl="0">
              <a:buFont typeface="Wingdings" panose="05000000000000000000" pitchFamily="2" charset="2"/>
              <a:buChar char=""/>
            </a:pPr>
            <a:r>
              <a:rPr lang="fr-FR" sz="3200" dirty="0">
                <a:effectLst/>
                <a:latin typeface="+mn-lt"/>
                <a:ea typeface="Calibri" panose="020F0502020204030204" pitchFamily="34" charset="0"/>
                <a:cs typeface="Arial" panose="020B0604020202020204" pitchFamily="34" charset="0"/>
              </a:rPr>
              <a:t>Session « QCM» de 13h30 à 16h00 / 16h45 / 17h30 – 506 candidats (dont 255 en initial)</a:t>
            </a:r>
            <a:endParaRPr lang="fr-FR" sz="1200" dirty="0">
              <a:latin typeface="+mn-lt"/>
              <a:ea typeface="Calibri" panose="020F0502020204030204" pitchFamily="34" charset="0"/>
              <a:cs typeface="Arial" panose="020B0604020202020204" pitchFamily="34" charset="0"/>
            </a:endParaRPr>
          </a:p>
        </p:txBody>
      </p:sp>
      <p:sp>
        <p:nvSpPr>
          <p:cNvPr id="31" name="ZoneTexte 30">
            <a:extLst>
              <a:ext uri="{FF2B5EF4-FFF2-40B4-BE49-F238E27FC236}">
                <a16:creationId xmlns:a16="http://schemas.microsoft.com/office/drawing/2014/main" id="{D8C69551-C88F-4376-B8A6-BE823AC6CD5D}"/>
              </a:ext>
            </a:extLst>
          </p:cNvPr>
          <p:cNvSpPr txBox="1"/>
          <p:nvPr/>
        </p:nvSpPr>
        <p:spPr>
          <a:xfrm>
            <a:off x="1149253" y="7766871"/>
            <a:ext cx="22523435" cy="180049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457200" marR="0" indent="-457200" algn="l" defTabSz="825500" rtl="0" fontAlgn="auto" latinLnBrk="0" hangingPunct="0">
              <a:lnSpc>
                <a:spcPct val="100000"/>
              </a:lnSpc>
              <a:spcBef>
                <a:spcPts val="0"/>
              </a:spcBef>
              <a:spcAft>
                <a:spcPts val="0"/>
              </a:spcAft>
              <a:buClrTx/>
              <a:buSzTx/>
              <a:buFont typeface="Courier New" panose="02070309020205020404" pitchFamily="49" charset="0"/>
              <a:buChar char="o"/>
              <a:tabLst/>
            </a:pPr>
            <a:r>
              <a:rPr lang="fr-FR" b="0" dirty="0">
                <a:solidFill>
                  <a:schemeClr val="tx1"/>
                </a:solidFill>
                <a:latin typeface="+mn-lt"/>
                <a:ea typeface="Calibri" panose="020F0502020204030204" pitchFamily="34" charset="0"/>
                <a:cs typeface="Arial" panose="020B0604020202020204" pitchFamily="34" charset="0"/>
              </a:rPr>
              <a:t>Problème majeur au démarrage de la session (plantage du serveur de l’interface QCM) + ralentissements par la suite et blocages divers : causes identifiées et plan d’action mis en œuvre côté prestataire informatique (gestion optimale de la montée en charge et de la prise en compte des requêtes) – à chaud, le CIFMD a ajouté du temps supplémentaire à tous les candidats</a:t>
            </a:r>
          </a:p>
          <a:p>
            <a:pPr marL="457200" marR="0" indent="-457200" algn="l" defTabSz="825500" rtl="0" fontAlgn="auto" latinLnBrk="0" hangingPunct="0">
              <a:lnSpc>
                <a:spcPct val="100000"/>
              </a:lnSpc>
              <a:spcBef>
                <a:spcPts val="0"/>
              </a:spcBef>
              <a:spcAft>
                <a:spcPts val="0"/>
              </a:spcAft>
              <a:buClrTx/>
              <a:buSzTx/>
              <a:buFont typeface="Courier New" panose="02070309020205020404" pitchFamily="49" charset="0"/>
              <a:buChar char="o"/>
              <a:tabLst/>
            </a:pPr>
            <a:r>
              <a:rPr lang="fr-FR" b="0" dirty="0">
                <a:solidFill>
                  <a:schemeClr val="tx1"/>
                </a:solidFill>
                <a:latin typeface="+mn-lt"/>
                <a:ea typeface="Calibri" panose="020F0502020204030204" pitchFamily="34" charset="0"/>
                <a:cs typeface="Arial" panose="020B0604020202020204" pitchFamily="34" charset="0"/>
              </a:rPr>
              <a:t>Interface bien perçue – 90 % des candidats ont répondu à 100 % du questionnaire </a:t>
            </a:r>
            <a:r>
              <a:rPr lang="fr-FR" b="0" dirty="0">
                <a:solidFill>
                  <a:schemeClr val="tx1"/>
                </a:solidFill>
                <a:latin typeface="+mn-lt"/>
                <a:ea typeface="Calibri" panose="020F0502020204030204" pitchFamily="34" charset="0"/>
                <a:cs typeface="Arial" panose="020B0604020202020204" pitchFamily="34" charset="0"/>
                <a:sym typeface="Wingdings" panose="05000000000000000000" pitchFamily="2" charset="2"/>
              </a:rPr>
              <a:t> du temps est gagné par rapport à la version papier</a:t>
            </a:r>
            <a:endParaRPr lang="fr-FR" b="0" dirty="0">
              <a:solidFill>
                <a:schemeClr val="tx1"/>
              </a:solidFill>
              <a:latin typeface="+mn-lt"/>
              <a:ea typeface="Calibri" panose="020F0502020204030204" pitchFamily="34" charset="0"/>
              <a:cs typeface="Arial" panose="020B0604020202020204" pitchFamily="34" charset="0"/>
            </a:endParaRPr>
          </a:p>
        </p:txBody>
      </p:sp>
      <p:sp>
        <p:nvSpPr>
          <p:cNvPr id="32" name="ZoneTexte 31">
            <a:extLst>
              <a:ext uri="{FF2B5EF4-FFF2-40B4-BE49-F238E27FC236}">
                <a16:creationId xmlns:a16="http://schemas.microsoft.com/office/drawing/2014/main" id="{B14B26D0-EDED-4E10-8412-E8BDA2ABF814}"/>
              </a:ext>
            </a:extLst>
          </p:cNvPr>
          <p:cNvSpPr txBox="1"/>
          <p:nvPr/>
        </p:nvSpPr>
        <p:spPr>
          <a:xfrm>
            <a:off x="967170" y="5260424"/>
            <a:ext cx="21903715" cy="523220"/>
          </a:xfrm>
          <a:prstGeom prst="rect">
            <a:avLst/>
          </a:prstGeom>
          <a:solidFill>
            <a:schemeClr val="tx2">
              <a:lumMod val="20000"/>
              <a:lumOff val="80000"/>
            </a:schemeClr>
          </a:solid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fr-FR" b="0" dirty="0">
                <a:latin typeface="+mn-lt"/>
                <a:ea typeface="Calibri" panose="020F0502020204030204" pitchFamily="34" charset="0"/>
                <a:cs typeface="Arial" panose="020B0604020202020204" pitchFamily="34" charset="0"/>
              </a:rPr>
              <a:t>Le niveau des sujets était normal – seul la « durée » a été adaptée pour permettre une saisie des réponses dans le temps imparti</a:t>
            </a:r>
            <a:endParaRPr lang="fr-FR" dirty="0"/>
          </a:p>
        </p:txBody>
      </p:sp>
      <p:sp>
        <p:nvSpPr>
          <p:cNvPr id="6" name="ZoneTexte 5">
            <a:extLst>
              <a:ext uri="{FF2B5EF4-FFF2-40B4-BE49-F238E27FC236}">
                <a16:creationId xmlns:a16="http://schemas.microsoft.com/office/drawing/2014/main" id="{1B58C9C2-824C-4730-9BD5-A21349E3468D}"/>
              </a:ext>
            </a:extLst>
          </p:cNvPr>
          <p:cNvSpPr txBox="1"/>
          <p:nvPr/>
        </p:nvSpPr>
        <p:spPr>
          <a:xfrm>
            <a:off x="1109311" y="9994662"/>
            <a:ext cx="21761574" cy="1369606"/>
          </a:xfrm>
          <a:prstGeom prst="rect">
            <a:avLst/>
          </a:prstGeom>
          <a:solidFill>
            <a:schemeClr val="tx2">
              <a:lumMod val="20000"/>
              <a:lumOff val="80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defTabSz="825500" rtl="0" fontAlgn="auto" latinLnBrk="0" hangingPunct="0">
              <a:lnSpc>
                <a:spcPct val="100000"/>
              </a:lnSpc>
              <a:spcBef>
                <a:spcPts val="0"/>
              </a:spcBef>
              <a:spcAft>
                <a:spcPts val="0"/>
              </a:spcAft>
              <a:buClrTx/>
              <a:buSzTx/>
              <a:buFontTx/>
              <a:buNone/>
              <a:tabLst/>
            </a:pPr>
            <a:r>
              <a:rPr kumimoji="0" lang="fr-FR" sz="2800" b="0" i="0" u="none" strike="noStrike" cap="none" spc="0" normalizeH="0" baseline="0" dirty="0">
                <a:ln>
                  <a:noFill/>
                </a:ln>
                <a:solidFill>
                  <a:srgbClr val="000000"/>
                </a:solidFill>
                <a:effectLst/>
                <a:uFillTx/>
                <a:latin typeface="Helvetica Neue"/>
                <a:ea typeface="Helvetica Neue"/>
                <a:cs typeface="Helvetica Neue"/>
                <a:sym typeface="Helvetica Neue"/>
              </a:rPr>
              <a:t>Le niveau des QCM était habituel – les questions posées à l’examen ont fait l’objet d’un soin particulier pour leur justesse réglementaire et les N° ONU des MD ont été systématiquement ajoutés pour éviter toute perte de temps avec les recherches (sans valeur ajoutée) dans le Tableau B</a:t>
            </a:r>
          </a:p>
        </p:txBody>
      </p:sp>
    </p:spTree>
    <p:extLst>
      <p:ext uri="{BB962C8B-B14F-4D97-AF65-F5344CB8AC3E}">
        <p14:creationId xmlns:p14="http://schemas.microsoft.com/office/powerpoint/2010/main" val="246259068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5</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sp>
        <p:nvSpPr>
          <p:cNvPr id="5" name="INTRODUCTION">
            <a:extLst>
              <a:ext uri="{FF2B5EF4-FFF2-40B4-BE49-F238E27FC236}">
                <a16:creationId xmlns:a16="http://schemas.microsoft.com/office/drawing/2014/main" id="{7A17590A-B2D7-4902-83A8-396A504781C5}"/>
              </a:ext>
            </a:extLst>
          </p:cNvPr>
          <p:cNvSpPr txBox="1"/>
          <p:nvPr/>
        </p:nvSpPr>
        <p:spPr>
          <a:xfrm>
            <a:off x="4047275" y="619445"/>
            <a:ext cx="19624780" cy="100027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Préparation de l’examen d’octobre 2021 </a:t>
            </a:r>
            <a:endParaRPr sz="6000" dirty="0"/>
          </a:p>
        </p:txBody>
      </p: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6" name="CHAPITRE 01…">
            <a:extLst>
              <a:ext uri="{FF2B5EF4-FFF2-40B4-BE49-F238E27FC236}">
                <a16:creationId xmlns:a16="http://schemas.microsoft.com/office/drawing/2014/main" id="{30BFF819-2CD0-42A4-AE47-961D14C1B77D}"/>
              </a:ext>
            </a:extLst>
          </p:cNvPr>
          <p:cNvSpPr txBox="1"/>
          <p:nvPr/>
        </p:nvSpPr>
        <p:spPr>
          <a:xfrm>
            <a:off x="3986313" y="1815193"/>
            <a:ext cx="18716931" cy="81560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r>
              <a:rPr lang="fr-FR" sz="4800" dirty="0"/>
              <a:t>Actions prévues</a:t>
            </a:r>
            <a:endParaRPr sz="4800" dirty="0"/>
          </a:p>
        </p:txBody>
      </p:sp>
      <p:pic>
        <p:nvPicPr>
          <p:cNvPr id="12" name="Graphique 11" descr="Pièces de puzzle">
            <a:extLst>
              <a:ext uri="{FF2B5EF4-FFF2-40B4-BE49-F238E27FC236}">
                <a16:creationId xmlns:a16="http://schemas.microsoft.com/office/drawing/2014/main" id="{6941353F-07B5-48D6-A177-A863F3EB870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9543" y="8919398"/>
            <a:ext cx="1484810" cy="1484810"/>
          </a:xfrm>
          <a:prstGeom prst="rect">
            <a:avLst/>
          </a:prstGeom>
        </p:spPr>
      </p:pic>
      <p:sp>
        <p:nvSpPr>
          <p:cNvPr id="26" name="ZoneTexte 25">
            <a:extLst>
              <a:ext uri="{FF2B5EF4-FFF2-40B4-BE49-F238E27FC236}">
                <a16:creationId xmlns:a16="http://schemas.microsoft.com/office/drawing/2014/main" id="{CB105B5A-4899-4FFA-BA43-40089AA96782}"/>
              </a:ext>
            </a:extLst>
          </p:cNvPr>
          <p:cNvSpPr txBox="1"/>
          <p:nvPr/>
        </p:nvSpPr>
        <p:spPr>
          <a:xfrm>
            <a:off x="2192401" y="3792787"/>
            <a:ext cx="20924493" cy="5078313"/>
          </a:xfrm>
          <a:prstGeom prst="rect">
            <a:avLst/>
          </a:prstGeom>
          <a:noFill/>
        </p:spPr>
        <p:txBody>
          <a:bodyPr wrap="square" rtlCol="0">
            <a:spAutoFit/>
          </a:bodyPr>
          <a:lstStyle/>
          <a:p>
            <a:pPr algn="l">
              <a:spcAft>
                <a:spcPts val="1200"/>
              </a:spcAft>
            </a:pPr>
            <a:r>
              <a:rPr lang="fr-FR" sz="3200" b="1" dirty="0">
                <a:solidFill>
                  <a:srgbClr val="63959D"/>
                </a:solidFill>
              </a:rPr>
              <a:t>Processus d’inscription</a:t>
            </a:r>
          </a:p>
          <a:p>
            <a:pPr marL="285750" indent="-285750" algn="l">
              <a:spcAft>
                <a:spcPts val="1200"/>
              </a:spcAft>
              <a:buFont typeface="Wingdings" panose="05000000000000000000" pitchFamily="2" charset="2"/>
              <a:buChar char="§"/>
            </a:pPr>
            <a:r>
              <a:rPr lang="fr-FR" dirty="0"/>
              <a:t>Ouverture depuis le 21 mai 2021</a:t>
            </a:r>
          </a:p>
          <a:p>
            <a:pPr marL="285750" indent="-285750" algn="l">
              <a:spcAft>
                <a:spcPts val="1200"/>
              </a:spcAft>
              <a:buFont typeface="Wingdings" panose="05000000000000000000" pitchFamily="2" charset="2"/>
              <a:buChar char="§"/>
            </a:pPr>
            <a:r>
              <a:rPr lang="fr-FR" dirty="0"/>
              <a:t>Clôture : </a:t>
            </a:r>
            <a:r>
              <a:rPr lang="fr-FR" b="0" dirty="0"/>
              <a:t>21 juillet 2021 (date officielle publiée) ; la dématérialisation permet une clôture à 6-7 semaines avant le début de l’examen validation : Prolongation jusqu’au 3 septembre, permettant le démarrage des tests obligatoires sur la période prévue du 16 au 18 septembre – les dates et créneaux seront confirmés avant fin juin et seront publiés sur le site internet du CIFMD</a:t>
            </a:r>
          </a:p>
          <a:p>
            <a:pPr marL="285750" indent="-285750" algn="l">
              <a:spcAft>
                <a:spcPts val="1200"/>
              </a:spcAft>
              <a:buFont typeface="Wingdings" panose="05000000000000000000" pitchFamily="2" charset="2"/>
              <a:buChar char="§"/>
            </a:pPr>
            <a:r>
              <a:rPr lang="fr-FR" dirty="0"/>
              <a:t>CGU : </a:t>
            </a:r>
            <a:r>
              <a:rPr lang="fr-FR" b="0" dirty="0"/>
              <a:t>révision complète avec intégration des consignes détaillées pour les </a:t>
            </a:r>
            <a:r>
              <a:rPr lang="fr-FR" b="0" dirty="0" err="1"/>
              <a:t>pré-requis</a:t>
            </a:r>
            <a:r>
              <a:rPr lang="fr-FR" b="0" dirty="0"/>
              <a:t> et le processus de préparation à l’examen + clauses CIFMD (critères invalidation examen)</a:t>
            </a:r>
          </a:p>
          <a:p>
            <a:pPr marL="285750" indent="-285750" algn="l">
              <a:spcAft>
                <a:spcPts val="1200"/>
              </a:spcAft>
              <a:buFont typeface="Wingdings" panose="05000000000000000000" pitchFamily="2" charset="2"/>
              <a:buChar char="§"/>
            </a:pPr>
            <a:r>
              <a:rPr lang="fr-FR" dirty="0"/>
              <a:t>Convocations : </a:t>
            </a:r>
            <a:r>
              <a:rPr lang="fr-FR" b="0" dirty="0"/>
              <a:t>convocation aux tests préalables par MANAGEXAM 1 mois avant et à l’examen final dans la semaine précédent l’examen (les candidats inscrits voient leur session dans leur tableau de bord de l’application) - démarrage des tests le 17 septembre sur 2 jours</a:t>
            </a:r>
          </a:p>
        </p:txBody>
      </p:sp>
      <p:sp>
        <p:nvSpPr>
          <p:cNvPr id="28" name="ZoneTexte 27">
            <a:extLst>
              <a:ext uri="{FF2B5EF4-FFF2-40B4-BE49-F238E27FC236}">
                <a16:creationId xmlns:a16="http://schemas.microsoft.com/office/drawing/2014/main" id="{9FE0EB2C-77E5-4E8F-8C68-5ECF06B8A7EC}"/>
              </a:ext>
            </a:extLst>
          </p:cNvPr>
          <p:cNvSpPr txBox="1"/>
          <p:nvPr/>
        </p:nvSpPr>
        <p:spPr>
          <a:xfrm>
            <a:off x="2192401" y="9177115"/>
            <a:ext cx="17488970" cy="2677656"/>
          </a:xfrm>
          <a:prstGeom prst="rect">
            <a:avLst/>
          </a:prstGeom>
          <a:noFill/>
        </p:spPr>
        <p:txBody>
          <a:bodyPr wrap="square" rtlCol="0">
            <a:spAutoFit/>
          </a:bodyPr>
          <a:lstStyle/>
          <a:p>
            <a:pPr algn="l"/>
            <a:r>
              <a:rPr lang="fr-FR" dirty="0">
                <a:solidFill>
                  <a:srgbClr val="63959D"/>
                </a:solidFill>
              </a:rPr>
              <a:t>Nouvelle interface en cours de développement (opérationnelle pour 2022) :</a:t>
            </a:r>
          </a:p>
          <a:p>
            <a:pPr marL="457200" indent="-457200" algn="l">
              <a:buFont typeface="Wingdings" panose="05000000000000000000" pitchFamily="2" charset="2"/>
              <a:buChar char="§"/>
            </a:pPr>
            <a:r>
              <a:rPr lang="fr-FR" b="0" i="1" dirty="0">
                <a:solidFill>
                  <a:srgbClr val="63959D"/>
                </a:solidFill>
              </a:rPr>
              <a:t>Gestion facilitée pour les candidats</a:t>
            </a:r>
          </a:p>
          <a:p>
            <a:pPr marL="457200" indent="-457200" algn="l">
              <a:buFont typeface="Wingdings" panose="05000000000000000000" pitchFamily="2" charset="2"/>
              <a:buChar char="§"/>
            </a:pPr>
            <a:r>
              <a:rPr lang="fr-FR" b="0" i="1" dirty="0">
                <a:solidFill>
                  <a:srgbClr val="63959D"/>
                </a:solidFill>
              </a:rPr>
              <a:t>Création d’un profil « entreprise » nécessitant l’accord du candidat en cas d’inscription par un tiers (RH…) + Respect RGPD dans ce cas</a:t>
            </a:r>
          </a:p>
          <a:p>
            <a:pPr marL="457200" indent="-457200" algn="l">
              <a:buFont typeface="Wingdings" panose="05000000000000000000" pitchFamily="2" charset="2"/>
              <a:buChar char="§"/>
            </a:pPr>
            <a:r>
              <a:rPr lang="fr-FR" b="0" i="1" dirty="0">
                <a:solidFill>
                  <a:srgbClr val="63959D"/>
                </a:solidFill>
              </a:rPr>
              <a:t>Insertion de l’ajout de fichiers par les candidats (attestations de formation à partir de 2022)</a:t>
            </a:r>
          </a:p>
          <a:p>
            <a:pPr marL="457200" indent="-457200" algn="l">
              <a:buFont typeface="Wingdings" panose="05000000000000000000" pitchFamily="2" charset="2"/>
              <a:buChar char="§"/>
            </a:pPr>
            <a:r>
              <a:rPr lang="fr-FR" b="0" i="1" dirty="0">
                <a:solidFill>
                  <a:srgbClr val="63959D"/>
                </a:solidFill>
              </a:rPr>
              <a:t>Mise à jour automatique des données CIFMD dans la base de télédéclaration en cours de réalisation</a:t>
            </a:r>
          </a:p>
        </p:txBody>
      </p:sp>
      <p:pic>
        <p:nvPicPr>
          <p:cNvPr id="29" name="Graphique 28" descr="Signature avec un remplissage uni">
            <a:extLst>
              <a:ext uri="{FF2B5EF4-FFF2-40B4-BE49-F238E27FC236}">
                <a16:creationId xmlns:a16="http://schemas.microsoft.com/office/drawing/2014/main" id="{F81F3164-81DD-484F-8027-E6D9A24CC95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09906" y="3529800"/>
            <a:ext cx="914400" cy="914400"/>
          </a:xfrm>
          <a:prstGeom prst="rect">
            <a:avLst/>
          </a:prstGeom>
        </p:spPr>
      </p:pic>
      <p:pic>
        <p:nvPicPr>
          <p:cNvPr id="31" name="Graphique 30" descr="Case cochée avec un remplissage uni">
            <a:extLst>
              <a:ext uri="{FF2B5EF4-FFF2-40B4-BE49-F238E27FC236}">
                <a16:creationId xmlns:a16="http://schemas.microsoft.com/office/drawing/2014/main" id="{413E3556-96F7-4D6A-A1DA-C92867B32C2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79675" y="4350430"/>
            <a:ext cx="914400" cy="914400"/>
          </a:xfrm>
          <a:prstGeom prst="rect">
            <a:avLst/>
          </a:prstGeom>
        </p:spPr>
      </p:pic>
    </p:spTree>
    <p:extLst>
      <p:ext uri="{BB962C8B-B14F-4D97-AF65-F5344CB8AC3E}">
        <p14:creationId xmlns:p14="http://schemas.microsoft.com/office/powerpoint/2010/main" val="398722531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6</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sp>
        <p:nvSpPr>
          <p:cNvPr id="5" name="INTRODUCTION">
            <a:extLst>
              <a:ext uri="{FF2B5EF4-FFF2-40B4-BE49-F238E27FC236}">
                <a16:creationId xmlns:a16="http://schemas.microsoft.com/office/drawing/2014/main" id="{7A17590A-B2D7-4902-83A8-396A504781C5}"/>
              </a:ext>
            </a:extLst>
          </p:cNvPr>
          <p:cNvSpPr txBox="1"/>
          <p:nvPr/>
        </p:nvSpPr>
        <p:spPr>
          <a:xfrm>
            <a:off x="4047275" y="619445"/>
            <a:ext cx="19624780" cy="100027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Préparation de l’examen d’octobre 2021 </a:t>
            </a:r>
            <a:endParaRPr sz="6000" dirty="0"/>
          </a:p>
        </p:txBody>
      </p: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6" name="CHAPITRE 01…">
            <a:extLst>
              <a:ext uri="{FF2B5EF4-FFF2-40B4-BE49-F238E27FC236}">
                <a16:creationId xmlns:a16="http://schemas.microsoft.com/office/drawing/2014/main" id="{30BFF819-2CD0-42A4-AE47-961D14C1B77D}"/>
              </a:ext>
            </a:extLst>
          </p:cNvPr>
          <p:cNvSpPr txBox="1"/>
          <p:nvPr/>
        </p:nvSpPr>
        <p:spPr>
          <a:xfrm>
            <a:off x="3986313" y="1858738"/>
            <a:ext cx="18716931" cy="81560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r>
              <a:rPr lang="fr-FR" sz="4800" dirty="0"/>
              <a:t>Actions prévues</a:t>
            </a:r>
            <a:endParaRPr sz="4800" dirty="0"/>
          </a:p>
        </p:txBody>
      </p:sp>
      <p:pic>
        <p:nvPicPr>
          <p:cNvPr id="12" name="Graphique 11" descr="Pièces de puzzle">
            <a:extLst>
              <a:ext uri="{FF2B5EF4-FFF2-40B4-BE49-F238E27FC236}">
                <a16:creationId xmlns:a16="http://schemas.microsoft.com/office/drawing/2014/main" id="{6941353F-07B5-48D6-A177-A863F3EB870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9543" y="11022956"/>
            <a:ext cx="1484810" cy="1484810"/>
          </a:xfrm>
          <a:prstGeom prst="rect">
            <a:avLst/>
          </a:prstGeom>
        </p:spPr>
      </p:pic>
      <p:sp>
        <p:nvSpPr>
          <p:cNvPr id="26" name="ZoneTexte 25">
            <a:extLst>
              <a:ext uri="{FF2B5EF4-FFF2-40B4-BE49-F238E27FC236}">
                <a16:creationId xmlns:a16="http://schemas.microsoft.com/office/drawing/2014/main" id="{CB105B5A-4899-4FFA-BA43-40089AA96782}"/>
              </a:ext>
            </a:extLst>
          </p:cNvPr>
          <p:cNvSpPr txBox="1"/>
          <p:nvPr/>
        </p:nvSpPr>
        <p:spPr>
          <a:xfrm>
            <a:off x="2125233" y="3515877"/>
            <a:ext cx="20924493" cy="4647426"/>
          </a:xfrm>
          <a:prstGeom prst="rect">
            <a:avLst/>
          </a:prstGeom>
          <a:noFill/>
        </p:spPr>
        <p:txBody>
          <a:bodyPr wrap="square" rtlCol="0">
            <a:spAutoFit/>
          </a:bodyPr>
          <a:lstStyle/>
          <a:p>
            <a:pPr algn="l">
              <a:spcAft>
                <a:spcPts val="1200"/>
              </a:spcAft>
            </a:pPr>
            <a:r>
              <a:rPr lang="fr-FR" sz="3200" b="1" dirty="0">
                <a:solidFill>
                  <a:srgbClr val="63959D"/>
                </a:solidFill>
              </a:rPr>
              <a:t>Interface Web QCM</a:t>
            </a:r>
          </a:p>
          <a:p>
            <a:pPr marL="285750" indent="-285750" algn="l">
              <a:spcAft>
                <a:spcPts val="1200"/>
              </a:spcAft>
              <a:buFont typeface="Wingdings" panose="05000000000000000000" pitchFamily="2" charset="2"/>
              <a:buChar char="§"/>
            </a:pPr>
            <a:r>
              <a:rPr lang="fr-FR" dirty="0"/>
              <a:t>Amélioration de l’interface QCM en tenant compte des remarques des candidats et du CIFMD </a:t>
            </a:r>
            <a:r>
              <a:rPr lang="fr-FR" dirty="0">
                <a:sym typeface="Wingdings" panose="05000000000000000000" pitchFamily="2" charset="2"/>
              </a:rPr>
              <a:t> septembre 2021 </a:t>
            </a:r>
            <a:r>
              <a:rPr lang="fr-FR" b="0" dirty="0">
                <a:sym typeface="Wingdings" panose="05000000000000000000" pitchFamily="2" charset="2"/>
              </a:rPr>
              <a:t>(avec nouveau tutoriel vidéo)</a:t>
            </a:r>
            <a:endParaRPr lang="fr-FR" b="0" dirty="0"/>
          </a:p>
          <a:p>
            <a:pPr marL="285750" indent="-285750" algn="l">
              <a:spcAft>
                <a:spcPts val="1200"/>
              </a:spcAft>
              <a:buFont typeface="Wingdings" panose="05000000000000000000" pitchFamily="2" charset="2"/>
              <a:buChar char="§"/>
            </a:pPr>
            <a:r>
              <a:rPr lang="fr-FR" dirty="0"/>
              <a:t>Engagement </a:t>
            </a:r>
            <a:r>
              <a:rPr lang="fr-FR"/>
              <a:t>du prestataire </a:t>
            </a:r>
            <a:r>
              <a:rPr lang="fr-FR" dirty="0"/>
              <a:t>sur le bon fonctionnement du serveur le jour de l’examen pour l’accessibilité immédiate de tous les candidats à l’heure de démarrage de l’épreuve </a:t>
            </a:r>
            <a:endParaRPr lang="fr-FR" b="0" dirty="0"/>
          </a:p>
          <a:p>
            <a:pPr marL="285750" indent="-285750" algn="l">
              <a:spcAft>
                <a:spcPts val="1200"/>
              </a:spcAft>
              <a:buFont typeface="Wingdings" panose="05000000000000000000" pitchFamily="2" charset="2"/>
              <a:buChar char="§"/>
            </a:pPr>
            <a:r>
              <a:rPr lang="fr-FR" dirty="0"/>
              <a:t>Création d’un test complet pour chaque candidat inscrit </a:t>
            </a:r>
            <a:r>
              <a:rPr lang="fr-FR" dirty="0">
                <a:solidFill>
                  <a:schemeClr val="accent2">
                    <a:lumMod val="75000"/>
                  </a:schemeClr>
                </a:solidFill>
              </a:rPr>
              <a:t>(questions issues de la base de données, réservées au test) </a:t>
            </a:r>
            <a:r>
              <a:rPr lang="fr-FR" dirty="0"/>
              <a:t>: </a:t>
            </a:r>
            <a:r>
              <a:rPr lang="fr-FR" b="0" dirty="0"/>
              <a:t>expérimentation de l’interface et des possibilités de tri / filtres </a:t>
            </a:r>
          </a:p>
          <a:p>
            <a:pPr marL="285750" indent="-285750" algn="l">
              <a:spcAft>
                <a:spcPts val="1200"/>
              </a:spcAft>
              <a:buFont typeface="Wingdings" panose="05000000000000000000" pitchFamily="2" charset="2"/>
              <a:buChar char="§"/>
            </a:pPr>
            <a:r>
              <a:rPr lang="fr-FR" dirty="0"/>
              <a:t>Développement d’une solution de communication vers les candidats </a:t>
            </a:r>
            <a:r>
              <a:rPr lang="fr-FR" b="0" dirty="0"/>
              <a:t>pendant l’épreuve QCM / aide en ligne technique, via ECOMSOFT (en lien avec MANAGEXAM et le CIFMD)</a:t>
            </a:r>
          </a:p>
        </p:txBody>
      </p:sp>
      <p:sp>
        <p:nvSpPr>
          <p:cNvPr id="28" name="ZoneTexte 27">
            <a:extLst>
              <a:ext uri="{FF2B5EF4-FFF2-40B4-BE49-F238E27FC236}">
                <a16:creationId xmlns:a16="http://schemas.microsoft.com/office/drawing/2014/main" id="{9FE0EB2C-77E5-4E8F-8C68-5ECF06B8A7EC}"/>
              </a:ext>
            </a:extLst>
          </p:cNvPr>
          <p:cNvSpPr txBox="1"/>
          <p:nvPr/>
        </p:nvSpPr>
        <p:spPr>
          <a:xfrm>
            <a:off x="2192401" y="11280673"/>
            <a:ext cx="17420139" cy="1384995"/>
          </a:xfrm>
          <a:prstGeom prst="rect">
            <a:avLst/>
          </a:prstGeom>
          <a:noFill/>
        </p:spPr>
        <p:txBody>
          <a:bodyPr wrap="square" rtlCol="0">
            <a:spAutoFit/>
          </a:bodyPr>
          <a:lstStyle/>
          <a:p>
            <a:pPr algn="l"/>
            <a:r>
              <a:rPr lang="fr-FR" dirty="0">
                <a:solidFill>
                  <a:srgbClr val="63959D"/>
                </a:solidFill>
              </a:rPr>
              <a:t>SUJETS D’EXAMEN</a:t>
            </a:r>
          </a:p>
          <a:p>
            <a:pPr marL="457200" indent="-457200" algn="l">
              <a:buFont typeface="Wingdings" panose="05000000000000000000" pitchFamily="2" charset="2"/>
              <a:buChar char="§"/>
            </a:pPr>
            <a:r>
              <a:rPr lang="fr-FR" b="0" i="1" dirty="0">
                <a:solidFill>
                  <a:srgbClr val="63959D"/>
                </a:solidFill>
              </a:rPr>
              <a:t>Etudes de cas : 2 études par combinaison – Evolution vers un nouveau contenu se fera d’ici 2023</a:t>
            </a:r>
          </a:p>
          <a:p>
            <a:pPr marL="457200" indent="-457200" algn="l">
              <a:buFont typeface="Wingdings" panose="05000000000000000000" pitchFamily="2" charset="2"/>
              <a:buChar char="§"/>
            </a:pPr>
            <a:r>
              <a:rPr lang="fr-FR" b="0" i="1" dirty="0">
                <a:solidFill>
                  <a:srgbClr val="63959D"/>
                </a:solidFill>
              </a:rPr>
              <a:t>QCM : format actuel conservé – même sujet pour tous les candidats d’une même combinaison </a:t>
            </a:r>
          </a:p>
        </p:txBody>
      </p:sp>
      <p:sp>
        <p:nvSpPr>
          <p:cNvPr id="27" name="ZoneTexte 26">
            <a:extLst>
              <a:ext uri="{FF2B5EF4-FFF2-40B4-BE49-F238E27FC236}">
                <a16:creationId xmlns:a16="http://schemas.microsoft.com/office/drawing/2014/main" id="{546A5F86-6251-4202-86A7-FA61513D1665}"/>
              </a:ext>
            </a:extLst>
          </p:cNvPr>
          <p:cNvSpPr txBox="1"/>
          <p:nvPr/>
        </p:nvSpPr>
        <p:spPr>
          <a:xfrm>
            <a:off x="2125234" y="8791757"/>
            <a:ext cx="20924493" cy="2031325"/>
          </a:xfrm>
          <a:prstGeom prst="rect">
            <a:avLst/>
          </a:prstGeom>
          <a:noFill/>
        </p:spPr>
        <p:txBody>
          <a:bodyPr wrap="square" rtlCol="0">
            <a:spAutoFit/>
          </a:bodyPr>
          <a:lstStyle/>
          <a:p>
            <a:pPr algn="l">
              <a:spcAft>
                <a:spcPts val="1200"/>
              </a:spcAft>
            </a:pPr>
            <a:r>
              <a:rPr lang="fr-FR" sz="3200" b="1" dirty="0">
                <a:solidFill>
                  <a:srgbClr val="63959D"/>
                </a:solidFill>
              </a:rPr>
              <a:t>TESTS PREALABLES</a:t>
            </a:r>
          </a:p>
          <a:p>
            <a:pPr algn="l">
              <a:spcAft>
                <a:spcPts val="1200"/>
              </a:spcAft>
            </a:pPr>
            <a:r>
              <a:rPr lang="fr-FR" dirty="0"/>
              <a:t>Les tests sont OBLIGATOIRES et conditionnent la convocation à l’examen : </a:t>
            </a:r>
            <a:r>
              <a:rPr lang="fr-FR" b="0" dirty="0"/>
              <a:t>vérification du bon fonctionnement du matériel, test des contrôles préalables, test de questions étude de cas pour les initiaux et test de l’interface Web QCM pour les initiaux et renouvellement</a:t>
            </a:r>
          </a:p>
        </p:txBody>
      </p:sp>
    </p:spTree>
    <p:extLst>
      <p:ext uri="{BB962C8B-B14F-4D97-AF65-F5344CB8AC3E}">
        <p14:creationId xmlns:p14="http://schemas.microsoft.com/office/powerpoint/2010/main" val="301302010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t>7</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sp>
        <p:nvSpPr>
          <p:cNvPr id="5" name="INTRODUCTION">
            <a:extLst>
              <a:ext uri="{FF2B5EF4-FFF2-40B4-BE49-F238E27FC236}">
                <a16:creationId xmlns:a16="http://schemas.microsoft.com/office/drawing/2014/main" id="{7A17590A-B2D7-4902-83A8-396A504781C5}"/>
              </a:ext>
            </a:extLst>
          </p:cNvPr>
          <p:cNvSpPr txBox="1"/>
          <p:nvPr/>
        </p:nvSpPr>
        <p:spPr>
          <a:xfrm>
            <a:off x="4047275" y="619445"/>
            <a:ext cx="19624780" cy="1000274"/>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Prochaines étapes</a:t>
            </a:r>
            <a:endParaRPr sz="6000" dirty="0"/>
          </a:p>
        </p:txBody>
      </p: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6" name="CHAPITRE 01…">
            <a:extLst>
              <a:ext uri="{FF2B5EF4-FFF2-40B4-BE49-F238E27FC236}">
                <a16:creationId xmlns:a16="http://schemas.microsoft.com/office/drawing/2014/main" id="{30BFF819-2CD0-42A4-AE47-961D14C1B77D}"/>
              </a:ext>
            </a:extLst>
          </p:cNvPr>
          <p:cNvSpPr txBox="1"/>
          <p:nvPr/>
        </p:nvSpPr>
        <p:spPr>
          <a:xfrm>
            <a:off x="4047275" y="1815193"/>
            <a:ext cx="18716931" cy="81560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r>
              <a:rPr lang="fr-FR" sz="4800" dirty="0"/>
              <a:t>Arrêté du 25 novembre 2020 – Article 3 </a:t>
            </a:r>
            <a:endParaRPr sz="4800" dirty="0"/>
          </a:p>
        </p:txBody>
      </p:sp>
      <p:sp>
        <p:nvSpPr>
          <p:cNvPr id="26" name="ZoneTexte 25">
            <a:extLst>
              <a:ext uri="{FF2B5EF4-FFF2-40B4-BE49-F238E27FC236}">
                <a16:creationId xmlns:a16="http://schemas.microsoft.com/office/drawing/2014/main" id="{CB105B5A-4899-4FFA-BA43-40089AA96782}"/>
              </a:ext>
            </a:extLst>
          </p:cNvPr>
          <p:cNvSpPr txBox="1"/>
          <p:nvPr/>
        </p:nvSpPr>
        <p:spPr>
          <a:xfrm>
            <a:off x="2125233" y="3515877"/>
            <a:ext cx="20924493" cy="6524863"/>
          </a:xfrm>
          <a:prstGeom prst="rect">
            <a:avLst/>
          </a:prstGeom>
          <a:noFill/>
        </p:spPr>
        <p:txBody>
          <a:bodyPr wrap="square" rtlCol="0">
            <a:spAutoFit/>
          </a:bodyPr>
          <a:lstStyle/>
          <a:p>
            <a:pPr algn="l">
              <a:spcAft>
                <a:spcPts val="1200"/>
              </a:spcAft>
            </a:pPr>
            <a:r>
              <a:rPr lang="fr-FR" sz="3600" b="1" dirty="0">
                <a:solidFill>
                  <a:srgbClr val="63959D"/>
                </a:solidFill>
              </a:rPr>
              <a:t>Réforme prévue sur 3 ans entre 2021 et 2023</a:t>
            </a:r>
          </a:p>
          <a:p>
            <a:pPr algn="l">
              <a:spcAft>
                <a:spcPts val="1200"/>
              </a:spcAft>
            </a:pPr>
            <a:endParaRPr lang="fr-FR" sz="3600" b="1" dirty="0">
              <a:solidFill>
                <a:srgbClr val="63959D"/>
              </a:solidFill>
            </a:endParaRPr>
          </a:p>
          <a:p>
            <a:pPr marL="285750" indent="-285750" algn="l">
              <a:spcAft>
                <a:spcPts val="1200"/>
              </a:spcAft>
              <a:buFont typeface="Wingdings" panose="05000000000000000000" pitchFamily="2" charset="2"/>
              <a:buChar char="§"/>
            </a:pPr>
            <a:r>
              <a:rPr lang="fr-FR" sz="3200" dirty="0"/>
              <a:t>2021 : dématérialisation de l’examen sans changement des dates et du contenu</a:t>
            </a:r>
          </a:p>
          <a:p>
            <a:pPr marL="285750" indent="-285750" algn="l">
              <a:spcAft>
                <a:spcPts val="1200"/>
              </a:spcAft>
              <a:buFont typeface="Wingdings" panose="05000000000000000000" pitchFamily="2" charset="2"/>
              <a:buChar char="§"/>
            </a:pPr>
            <a:r>
              <a:rPr lang="fr-FR" sz="3200" dirty="0"/>
              <a:t>2022</a:t>
            </a:r>
            <a:r>
              <a:rPr lang="fr-FR" sz="3200" b="0" dirty="0"/>
              <a:t> :</a:t>
            </a:r>
          </a:p>
          <a:p>
            <a:pPr marL="285750" indent="-285750" algn="l">
              <a:spcAft>
                <a:spcPts val="1200"/>
              </a:spcAft>
              <a:buFont typeface="Wingdings" panose="05000000000000000000" pitchFamily="2" charset="2"/>
              <a:buChar char="§"/>
            </a:pPr>
            <a:endParaRPr lang="fr-FR" sz="3200" b="0" dirty="0"/>
          </a:p>
          <a:p>
            <a:pPr marL="285750" indent="-285750" algn="l">
              <a:spcAft>
                <a:spcPts val="1200"/>
              </a:spcAft>
              <a:buFont typeface="Wingdings" panose="05000000000000000000" pitchFamily="2" charset="2"/>
              <a:buChar char="§"/>
            </a:pPr>
            <a:endParaRPr lang="fr-FR" sz="3200" b="0" dirty="0"/>
          </a:p>
          <a:p>
            <a:pPr marL="285750" indent="-285750" algn="l">
              <a:spcAft>
                <a:spcPts val="1200"/>
              </a:spcAft>
              <a:buFont typeface="Wingdings" panose="05000000000000000000" pitchFamily="2" charset="2"/>
              <a:buChar char="§"/>
            </a:pPr>
            <a:endParaRPr lang="fr-FR" sz="3200" b="0" dirty="0"/>
          </a:p>
          <a:p>
            <a:pPr marL="285750" indent="-285750" algn="l">
              <a:spcAft>
                <a:spcPts val="1200"/>
              </a:spcAft>
              <a:buFont typeface="Wingdings" panose="05000000000000000000" pitchFamily="2" charset="2"/>
              <a:buChar char="§"/>
            </a:pPr>
            <a:endParaRPr lang="fr-FR" sz="3200" b="0" dirty="0"/>
          </a:p>
          <a:p>
            <a:pPr marL="285750" indent="-285750" algn="l">
              <a:spcAft>
                <a:spcPts val="1200"/>
              </a:spcAft>
              <a:buFont typeface="Wingdings" panose="05000000000000000000" pitchFamily="2" charset="2"/>
              <a:buChar char="§"/>
            </a:pPr>
            <a:endParaRPr lang="fr-FR" sz="3200" b="0" dirty="0"/>
          </a:p>
          <a:p>
            <a:pPr marL="285750" indent="-285750" algn="l">
              <a:spcAft>
                <a:spcPts val="1200"/>
              </a:spcAft>
              <a:buFont typeface="Wingdings" panose="05000000000000000000" pitchFamily="2" charset="2"/>
              <a:buChar char="§"/>
            </a:pPr>
            <a:r>
              <a:rPr lang="fr-FR" sz="3200" b="0" dirty="0"/>
              <a:t>2023 :  </a:t>
            </a:r>
          </a:p>
        </p:txBody>
      </p:sp>
      <p:sp>
        <p:nvSpPr>
          <p:cNvPr id="29" name="Lorem ipsum dolor sit amet, consectetuer adipiscing elit, sed diam Lorem ipsum dolor sit amet, consectetuer adipiscing elit, sed diam nonummy nibh euismod tincidunt ut laoreet dolore magna aliquam erat volutpat. Ut wisi enim ad minim veniam, quis nostrud">
            <a:extLst>
              <a:ext uri="{FF2B5EF4-FFF2-40B4-BE49-F238E27FC236}">
                <a16:creationId xmlns:a16="http://schemas.microsoft.com/office/drawing/2014/main" id="{4270F45F-D32A-407C-8510-E6341C966F0F}"/>
              </a:ext>
            </a:extLst>
          </p:cNvPr>
          <p:cNvSpPr txBox="1"/>
          <p:nvPr/>
        </p:nvSpPr>
        <p:spPr>
          <a:xfrm>
            <a:off x="3711614" y="5549188"/>
            <a:ext cx="18290211" cy="204671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l">
              <a:defRPr sz="4800" b="0">
                <a:solidFill>
                  <a:srgbClr val="0B418C"/>
                </a:solidFill>
                <a:latin typeface="Montserrat SemiBold"/>
                <a:ea typeface="Montserrat SemiBold"/>
                <a:cs typeface="Montserrat SemiBold"/>
              </a:defRPr>
            </a:lvl1pPr>
          </a:lstStyle>
          <a:p>
            <a:pPr algn="just"/>
            <a:r>
              <a:rPr lang="fr-FR" sz="3200" dirty="0">
                <a:solidFill>
                  <a:srgbClr val="0070C0"/>
                </a:solidFill>
                <a:latin typeface="+mn-lt"/>
              </a:rPr>
              <a:t>Examens initiaux </a:t>
            </a:r>
            <a:r>
              <a:rPr lang="fr-FR" sz="3200" dirty="0">
                <a:solidFill>
                  <a:schemeClr val="tx1"/>
                </a:solidFill>
                <a:latin typeface="+mn-lt"/>
              </a:rPr>
              <a:t>: pas de changement par rapport à 2021 – 2 examens par an, avec dates fixées et publiées</a:t>
            </a:r>
          </a:p>
          <a:p>
            <a:pPr algn="just"/>
            <a:r>
              <a:rPr lang="fr-FR" sz="3200" dirty="0">
                <a:solidFill>
                  <a:srgbClr val="0070C0"/>
                </a:solidFill>
                <a:latin typeface="+mn-lt"/>
              </a:rPr>
              <a:t>Examens de renouvellement </a:t>
            </a:r>
            <a:r>
              <a:rPr lang="fr-FR" sz="3200" dirty="0">
                <a:solidFill>
                  <a:schemeClr val="tx1"/>
                </a:solidFill>
                <a:latin typeface="+mn-lt"/>
              </a:rPr>
              <a:t>: augmentation significative du nombre de sessions -</a:t>
            </a:r>
            <a:r>
              <a:rPr lang="fr-FR" sz="3200" dirty="0">
                <a:solidFill>
                  <a:schemeClr val="tx1"/>
                </a:solidFill>
                <a:latin typeface="+mn-lt"/>
                <a:sym typeface="Wingdings" panose="05000000000000000000" pitchFamily="2" charset="2"/>
              </a:rPr>
              <a:t> le candidat pourra passer l’examen à la date de son choix après son inscription validée (formation et paiement) </a:t>
            </a:r>
            <a:endParaRPr lang="fr-FR" sz="3200" dirty="0">
              <a:solidFill>
                <a:schemeClr val="tx1"/>
              </a:solidFill>
              <a:latin typeface="+mn-lt"/>
            </a:endParaRPr>
          </a:p>
        </p:txBody>
      </p:sp>
      <p:sp>
        <p:nvSpPr>
          <p:cNvPr id="30" name="ZoneTexte 29">
            <a:extLst>
              <a:ext uri="{FF2B5EF4-FFF2-40B4-BE49-F238E27FC236}">
                <a16:creationId xmlns:a16="http://schemas.microsoft.com/office/drawing/2014/main" id="{61456FD2-29EB-4D4A-BE62-613D8CB7816F}"/>
              </a:ext>
            </a:extLst>
          </p:cNvPr>
          <p:cNvSpPr txBox="1"/>
          <p:nvPr/>
        </p:nvSpPr>
        <p:spPr>
          <a:xfrm>
            <a:off x="3513123" y="8295659"/>
            <a:ext cx="18290212" cy="569387"/>
          </a:xfrm>
          <a:prstGeom prst="rect">
            <a:avLst/>
          </a:prstGeom>
          <a:solidFill>
            <a:schemeClr val="bg1">
              <a:lumMod val="85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3200" b="0" i="0" u="none" strike="noStrike" cap="none" spc="0" normalizeH="0" baseline="0" dirty="0">
                <a:ln>
                  <a:noFill/>
                </a:ln>
                <a:solidFill>
                  <a:srgbClr val="0070C0"/>
                </a:solidFill>
                <a:effectLst/>
                <a:uFillTx/>
                <a:latin typeface="Helvetica Neue"/>
                <a:ea typeface="Helvetica Neue"/>
                <a:cs typeface="Helvetica Neue"/>
                <a:sym typeface="Helvetica Neue"/>
              </a:rPr>
              <a:t>L’année 2022 permettra de tester la mise en œuvre flexible du renouvellement</a:t>
            </a:r>
          </a:p>
        </p:txBody>
      </p:sp>
      <p:pic>
        <p:nvPicPr>
          <p:cNvPr id="31" name="Graphique 30" descr="Pièces de puzzle">
            <a:extLst>
              <a:ext uri="{FF2B5EF4-FFF2-40B4-BE49-F238E27FC236}">
                <a16:creationId xmlns:a16="http://schemas.microsoft.com/office/drawing/2014/main" id="{33CD8D61-E2AD-459F-B6BA-D93BFB0C292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36337" y="7722550"/>
            <a:ext cx="1484810" cy="1484810"/>
          </a:xfrm>
          <a:prstGeom prst="rect">
            <a:avLst/>
          </a:prstGeom>
        </p:spPr>
      </p:pic>
      <p:sp>
        <p:nvSpPr>
          <p:cNvPr id="32" name="Lorem ipsum dolor sit amet, consectetuer adipiscing elit, sed diam Lorem ipsum dolor sit amet, consectetuer adipiscing elit, sed diam nonummy nibh euismod tincidunt ut laoreet dolore magna aliquam erat volutpat. Ut wisi enim ad minim veniam, quis nostrud">
            <a:extLst>
              <a:ext uri="{FF2B5EF4-FFF2-40B4-BE49-F238E27FC236}">
                <a16:creationId xmlns:a16="http://schemas.microsoft.com/office/drawing/2014/main" id="{24DF6990-6135-4510-B1BE-B660FFBA1C9A}"/>
              </a:ext>
            </a:extLst>
          </p:cNvPr>
          <p:cNvSpPr txBox="1"/>
          <p:nvPr/>
        </p:nvSpPr>
        <p:spPr>
          <a:xfrm>
            <a:off x="3711614" y="9434480"/>
            <a:ext cx="18290211" cy="106182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l">
              <a:defRPr sz="4800" b="0">
                <a:solidFill>
                  <a:srgbClr val="0B418C"/>
                </a:solidFill>
                <a:latin typeface="Montserrat SemiBold"/>
                <a:ea typeface="Montserrat SemiBold"/>
                <a:cs typeface="Montserrat SemiBold"/>
              </a:defRPr>
            </a:lvl1pPr>
          </a:lstStyle>
          <a:p>
            <a:pPr algn="just"/>
            <a:r>
              <a:rPr lang="fr-FR" sz="3200" dirty="0">
                <a:solidFill>
                  <a:srgbClr val="0070C0"/>
                </a:solidFill>
                <a:latin typeface="+mn-lt"/>
              </a:rPr>
              <a:t>Les examens initiaux et de renouvellement </a:t>
            </a:r>
            <a:r>
              <a:rPr lang="fr-FR" sz="3200" dirty="0">
                <a:solidFill>
                  <a:schemeClr val="tx1"/>
                </a:solidFill>
                <a:latin typeface="+mn-lt"/>
              </a:rPr>
              <a:t>seront proposés – si cela est possible - de façon dématérialisée, de façon flexible et avec une fréquence adaptée aux besoins (à la carte)</a:t>
            </a:r>
          </a:p>
        </p:txBody>
      </p:sp>
      <p:sp>
        <p:nvSpPr>
          <p:cNvPr id="33" name="ZoneTexte 32">
            <a:extLst>
              <a:ext uri="{FF2B5EF4-FFF2-40B4-BE49-F238E27FC236}">
                <a16:creationId xmlns:a16="http://schemas.microsoft.com/office/drawing/2014/main" id="{79727A6D-D50F-432C-AA5C-31A74BFBDE36}"/>
              </a:ext>
            </a:extLst>
          </p:cNvPr>
          <p:cNvSpPr txBox="1"/>
          <p:nvPr/>
        </p:nvSpPr>
        <p:spPr>
          <a:xfrm>
            <a:off x="3513123" y="10913541"/>
            <a:ext cx="18290212" cy="2046714"/>
          </a:xfrm>
          <a:prstGeom prst="rect">
            <a:avLst/>
          </a:prstGeom>
          <a:solidFill>
            <a:schemeClr val="bg1">
              <a:lumMod val="85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8100" tIns="38100" rIns="38100" bIns="381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fr-FR" sz="3200" b="0" i="0" u="none" strike="noStrike" cap="none" spc="0" normalizeH="0" baseline="0" dirty="0">
                <a:ln>
                  <a:noFill/>
                </a:ln>
                <a:solidFill>
                  <a:srgbClr val="0070C0"/>
                </a:solidFill>
                <a:effectLst/>
                <a:uFillTx/>
                <a:latin typeface="Helvetica Neue"/>
                <a:ea typeface="Helvetica Neue"/>
                <a:cs typeface="Helvetica Neue"/>
                <a:sym typeface="Helvetica Neue"/>
              </a:rPr>
              <a:t>L’année 2023 est l’année prévue de mise en œuvre d’un nouvel examen de CSTMD, tant en termes de flexibilité d’inscription que de contenu</a:t>
            </a:r>
          </a:p>
          <a:p>
            <a:pPr marL="0" marR="0" indent="0" algn="ctr" defTabSz="825500" rtl="0" fontAlgn="auto" latinLnBrk="0" hangingPunct="0">
              <a:lnSpc>
                <a:spcPct val="100000"/>
              </a:lnSpc>
              <a:spcBef>
                <a:spcPts val="0"/>
              </a:spcBef>
              <a:spcAft>
                <a:spcPts val="0"/>
              </a:spcAft>
              <a:buClrTx/>
              <a:buSzTx/>
              <a:buFontTx/>
              <a:buNone/>
              <a:tabLst/>
            </a:pPr>
            <a:r>
              <a:rPr lang="fr-FR" sz="3200" b="0" dirty="0">
                <a:solidFill>
                  <a:srgbClr val="0070C0"/>
                </a:solidFill>
              </a:rPr>
              <a:t>Discussions à venir dès début 2022 – MTMD puis parties prenantes</a:t>
            </a:r>
          </a:p>
          <a:p>
            <a:pPr marL="0" marR="0" indent="0" algn="ctr" defTabSz="825500" rtl="0" fontAlgn="auto" latinLnBrk="0" hangingPunct="0">
              <a:lnSpc>
                <a:spcPct val="100000"/>
              </a:lnSpc>
              <a:spcBef>
                <a:spcPts val="0"/>
              </a:spcBef>
              <a:spcAft>
                <a:spcPts val="0"/>
              </a:spcAft>
              <a:buClrTx/>
              <a:buSzTx/>
              <a:buFontTx/>
              <a:buNone/>
              <a:tabLst/>
            </a:pPr>
            <a:r>
              <a:rPr lang="fr-FR" sz="3200" b="0" dirty="0">
                <a:solidFill>
                  <a:srgbClr val="0070C0"/>
                </a:solidFill>
              </a:rPr>
              <a:t>Selon la nature de la réforme, l’examen initial pourrait évoluer en 2023 ou au plus tard en 2024</a:t>
            </a:r>
          </a:p>
        </p:txBody>
      </p:sp>
      <p:pic>
        <p:nvPicPr>
          <p:cNvPr id="34" name="Graphique 33" descr="Pièces de puzzle">
            <a:extLst>
              <a:ext uri="{FF2B5EF4-FFF2-40B4-BE49-F238E27FC236}">
                <a16:creationId xmlns:a16="http://schemas.microsoft.com/office/drawing/2014/main" id="{1C8F158C-E811-4A29-8B83-F9D07366649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66207" y="10564818"/>
            <a:ext cx="1484810" cy="1484810"/>
          </a:xfrm>
          <a:prstGeom prst="rect">
            <a:avLst/>
          </a:prstGeom>
        </p:spPr>
      </p:pic>
    </p:spTree>
    <p:extLst>
      <p:ext uri="{BB962C8B-B14F-4D97-AF65-F5344CB8AC3E}">
        <p14:creationId xmlns:p14="http://schemas.microsoft.com/office/powerpoint/2010/main" val="17285569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847143"/>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835346"/>
            <a:ext cx="245381" cy="41910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rPr/>
              <a:t>8</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26" name="CHAPITRE 01…">
            <a:extLst>
              <a:ext uri="{FF2B5EF4-FFF2-40B4-BE49-F238E27FC236}">
                <a16:creationId xmlns:a16="http://schemas.microsoft.com/office/drawing/2014/main" id="{8ABFBCB3-2911-4D38-BF11-91F78FBDEC19}"/>
              </a:ext>
            </a:extLst>
          </p:cNvPr>
          <p:cNvSpPr txBox="1"/>
          <p:nvPr/>
        </p:nvSpPr>
        <p:spPr>
          <a:xfrm>
            <a:off x="4104194" y="1920876"/>
            <a:ext cx="18599050" cy="815608"/>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r>
              <a:rPr lang="fr-FR" sz="4800" dirty="0"/>
              <a:t>Approuvées par la MTMD</a:t>
            </a:r>
            <a:endParaRPr sz="4800" dirty="0"/>
          </a:p>
        </p:txBody>
      </p:sp>
      <p:sp>
        <p:nvSpPr>
          <p:cNvPr id="28" name="ZoneTexte 27">
            <a:extLst>
              <a:ext uri="{FF2B5EF4-FFF2-40B4-BE49-F238E27FC236}">
                <a16:creationId xmlns:a16="http://schemas.microsoft.com/office/drawing/2014/main" id="{9082D134-169E-41E5-B2BC-DE9F27DAA80E}"/>
              </a:ext>
            </a:extLst>
          </p:cNvPr>
          <p:cNvSpPr txBox="1"/>
          <p:nvPr/>
        </p:nvSpPr>
        <p:spPr>
          <a:xfrm>
            <a:off x="1372613" y="3752735"/>
            <a:ext cx="20924493" cy="3247043"/>
          </a:xfrm>
          <a:prstGeom prst="rect">
            <a:avLst/>
          </a:prstGeom>
          <a:noFill/>
        </p:spPr>
        <p:txBody>
          <a:bodyPr wrap="square" rtlCol="0">
            <a:spAutoFit/>
          </a:bodyPr>
          <a:lstStyle/>
          <a:p>
            <a:pPr algn="l">
              <a:spcBef>
                <a:spcPts val="1200"/>
              </a:spcBef>
              <a:spcAft>
                <a:spcPts val="1200"/>
              </a:spcAft>
            </a:pPr>
            <a:r>
              <a:rPr lang="fr-FR" sz="3200" dirty="0">
                <a:solidFill>
                  <a:srgbClr val="63959D"/>
                </a:solidFill>
              </a:rPr>
              <a:t>Ajout de dates pour l’examen de</a:t>
            </a:r>
            <a:r>
              <a:rPr lang="fr-FR" sz="3200" b="1" dirty="0">
                <a:solidFill>
                  <a:srgbClr val="63959D"/>
                </a:solidFill>
              </a:rPr>
              <a:t> RENOUVELLEMENT (cf. article 3bis Arrêté du 25/11/2020) :</a:t>
            </a:r>
          </a:p>
          <a:p>
            <a:pPr marL="457200" indent="-457200" algn="l">
              <a:spcBef>
                <a:spcPts val="600"/>
              </a:spcBef>
              <a:spcAft>
                <a:spcPts val="600"/>
              </a:spcAft>
              <a:buFont typeface="Wingdings" panose="05000000000000000000" pitchFamily="2" charset="2"/>
              <a:buChar char="§"/>
            </a:pPr>
            <a:r>
              <a:rPr lang="fr-FR" sz="3200" b="0" dirty="0">
                <a:solidFill>
                  <a:schemeClr val="tx1"/>
                </a:solidFill>
              </a:rPr>
              <a:t>Gain en flexibilité </a:t>
            </a:r>
          </a:p>
          <a:p>
            <a:pPr marL="457200" indent="-457200" algn="l">
              <a:spcBef>
                <a:spcPts val="600"/>
              </a:spcBef>
              <a:spcAft>
                <a:spcPts val="600"/>
              </a:spcAft>
              <a:buFont typeface="Wingdings" panose="05000000000000000000" pitchFamily="2" charset="2"/>
              <a:buChar char="§"/>
            </a:pPr>
            <a:r>
              <a:rPr lang="fr-FR" sz="3200" b="0" dirty="0">
                <a:solidFill>
                  <a:schemeClr val="tx1"/>
                </a:solidFill>
              </a:rPr>
              <a:t>Moins de candidats sur le même jour</a:t>
            </a:r>
          </a:p>
          <a:p>
            <a:pPr marL="457200" indent="-457200" algn="l">
              <a:spcBef>
                <a:spcPts val="600"/>
              </a:spcBef>
              <a:spcAft>
                <a:spcPts val="600"/>
              </a:spcAft>
              <a:buFont typeface="Wingdings" panose="05000000000000000000" pitchFamily="2" charset="2"/>
              <a:buChar char="§"/>
            </a:pPr>
            <a:r>
              <a:rPr lang="fr-FR" sz="3200" b="0" dirty="0">
                <a:solidFill>
                  <a:schemeClr val="tx1"/>
                </a:solidFill>
              </a:rPr>
              <a:t>Sessions d’avril et de novembre : communes aux 2 examens</a:t>
            </a:r>
          </a:p>
          <a:p>
            <a:pPr marL="457200" indent="-457200" algn="l">
              <a:spcBef>
                <a:spcPts val="600"/>
              </a:spcBef>
              <a:spcAft>
                <a:spcPts val="600"/>
              </a:spcAft>
              <a:buFont typeface="Wingdings" panose="05000000000000000000" pitchFamily="2" charset="2"/>
              <a:buChar char="§"/>
            </a:pPr>
            <a:r>
              <a:rPr lang="fr-FR" sz="3200" b="0" dirty="0">
                <a:solidFill>
                  <a:schemeClr val="tx1"/>
                </a:solidFill>
              </a:rPr>
              <a:t>Examen le jeudi</a:t>
            </a:r>
          </a:p>
        </p:txBody>
      </p:sp>
      <p:graphicFrame>
        <p:nvGraphicFramePr>
          <p:cNvPr id="9" name="Tableau 9">
            <a:extLst>
              <a:ext uri="{FF2B5EF4-FFF2-40B4-BE49-F238E27FC236}">
                <a16:creationId xmlns:a16="http://schemas.microsoft.com/office/drawing/2014/main" id="{D68D3519-06B2-4B00-B3B6-A48D8BD02F5D}"/>
              </a:ext>
            </a:extLst>
          </p:cNvPr>
          <p:cNvGraphicFramePr>
            <a:graphicFrameLocks noGrp="1"/>
          </p:cNvGraphicFramePr>
          <p:nvPr>
            <p:extLst>
              <p:ext uri="{D42A27DB-BD31-4B8C-83A1-F6EECF244321}">
                <p14:modId xmlns:p14="http://schemas.microsoft.com/office/powerpoint/2010/main" val="3340627755"/>
              </p:ext>
            </p:extLst>
          </p:nvPr>
        </p:nvGraphicFramePr>
        <p:xfrm>
          <a:off x="1663336" y="9633557"/>
          <a:ext cx="22557084" cy="612082"/>
        </p:xfrm>
        <a:graphic>
          <a:graphicData uri="http://schemas.openxmlformats.org/drawingml/2006/table">
            <a:tbl>
              <a:tblPr firstRow="1" bandRow="1">
                <a:tableStyleId>{8A107856-5554-42FB-B03E-39F5DBC370BA}</a:tableStyleId>
              </a:tblPr>
              <a:tblGrid>
                <a:gridCol w="1879757">
                  <a:extLst>
                    <a:ext uri="{9D8B030D-6E8A-4147-A177-3AD203B41FA5}">
                      <a16:colId xmlns:a16="http://schemas.microsoft.com/office/drawing/2014/main" val="1116211048"/>
                    </a:ext>
                  </a:extLst>
                </a:gridCol>
                <a:gridCol w="1879757">
                  <a:extLst>
                    <a:ext uri="{9D8B030D-6E8A-4147-A177-3AD203B41FA5}">
                      <a16:colId xmlns:a16="http://schemas.microsoft.com/office/drawing/2014/main" val="1773577986"/>
                    </a:ext>
                  </a:extLst>
                </a:gridCol>
                <a:gridCol w="1879757">
                  <a:extLst>
                    <a:ext uri="{9D8B030D-6E8A-4147-A177-3AD203B41FA5}">
                      <a16:colId xmlns:a16="http://schemas.microsoft.com/office/drawing/2014/main" val="358604660"/>
                    </a:ext>
                  </a:extLst>
                </a:gridCol>
                <a:gridCol w="1879757">
                  <a:extLst>
                    <a:ext uri="{9D8B030D-6E8A-4147-A177-3AD203B41FA5}">
                      <a16:colId xmlns:a16="http://schemas.microsoft.com/office/drawing/2014/main" val="818664253"/>
                    </a:ext>
                  </a:extLst>
                </a:gridCol>
                <a:gridCol w="1879757">
                  <a:extLst>
                    <a:ext uri="{9D8B030D-6E8A-4147-A177-3AD203B41FA5}">
                      <a16:colId xmlns:a16="http://schemas.microsoft.com/office/drawing/2014/main" val="3090650470"/>
                    </a:ext>
                  </a:extLst>
                </a:gridCol>
                <a:gridCol w="1879757">
                  <a:extLst>
                    <a:ext uri="{9D8B030D-6E8A-4147-A177-3AD203B41FA5}">
                      <a16:colId xmlns:a16="http://schemas.microsoft.com/office/drawing/2014/main" val="2627139628"/>
                    </a:ext>
                  </a:extLst>
                </a:gridCol>
                <a:gridCol w="1879757">
                  <a:extLst>
                    <a:ext uri="{9D8B030D-6E8A-4147-A177-3AD203B41FA5}">
                      <a16:colId xmlns:a16="http://schemas.microsoft.com/office/drawing/2014/main" val="2222500772"/>
                    </a:ext>
                  </a:extLst>
                </a:gridCol>
                <a:gridCol w="1879757">
                  <a:extLst>
                    <a:ext uri="{9D8B030D-6E8A-4147-A177-3AD203B41FA5}">
                      <a16:colId xmlns:a16="http://schemas.microsoft.com/office/drawing/2014/main" val="3722076188"/>
                    </a:ext>
                  </a:extLst>
                </a:gridCol>
                <a:gridCol w="1879757">
                  <a:extLst>
                    <a:ext uri="{9D8B030D-6E8A-4147-A177-3AD203B41FA5}">
                      <a16:colId xmlns:a16="http://schemas.microsoft.com/office/drawing/2014/main" val="4099607814"/>
                    </a:ext>
                  </a:extLst>
                </a:gridCol>
                <a:gridCol w="1879757">
                  <a:extLst>
                    <a:ext uri="{9D8B030D-6E8A-4147-A177-3AD203B41FA5}">
                      <a16:colId xmlns:a16="http://schemas.microsoft.com/office/drawing/2014/main" val="2287184233"/>
                    </a:ext>
                  </a:extLst>
                </a:gridCol>
                <a:gridCol w="1879757">
                  <a:extLst>
                    <a:ext uri="{9D8B030D-6E8A-4147-A177-3AD203B41FA5}">
                      <a16:colId xmlns:a16="http://schemas.microsoft.com/office/drawing/2014/main" val="601185343"/>
                    </a:ext>
                  </a:extLst>
                </a:gridCol>
                <a:gridCol w="1879757">
                  <a:extLst>
                    <a:ext uri="{9D8B030D-6E8A-4147-A177-3AD203B41FA5}">
                      <a16:colId xmlns:a16="http://schemas.microsoft.com/office/drawing/2014/main" val="2403800579"/>
                    </a:ext>
                  </a:extLst>
                </a:gridCol>
              </a:tblGrid>
              <a:tr h="612082">
                <a:tc>
                  <a:txBody>
                    <a:bodyPr/>
                    <a:lstStyle/>
                    <a:p>
                      <a:r>
                        <a:rPr lang="fr-FR" dirty="0"/>
                        <a:t>Janvier</a:t>
                      </a:r>
                    </a:p>
                  </a:txBody>
                  <a:tcPr anchor="ctr"/>
                </a:tc>
                <a:tc>
                  <a:txBody>
                    <a:bodyPr/>
                    <a:lstStyle/>
                    <a:p>
                      <a:r>
                        <a:rPr lang="fr-FR" dirty="0"/>
                        <a:t>Février</a:t>
                      </a:r>
                    </a:p>
                  </a:txBody>
                  <a:tcPr anchor="ctr"/>
                </a:tc>
                <a:tc>
                  <a:txBody>
                    <a:bodyPr/>
                    <a:lstStyle/>
                    <a:p>
                      <a:r>
                        <a:rPr lang="fr-FR" dirty="0"/>
                        <a:t>Mars</a:t>
                      </a:r>
                    </a:p>
                  </a:txBody>
                  <a:tcPr anchor="ctr"/>
                </a:tc>
                <a:tc>
                  <a:txBody>
                    <a:bodyPr/>
                    <a:lstStyle/>
                    <a:p>
                      <a:r>
                        <a:rPr lang="fr-FR" dirty="0"/>
                        <a:t>Avril</a:t>
                      </a:r>
                    </a:p>
                  </a:txBody>
                  <a:tcPr anchor="ctr"/>
                </a:tc>
                <a:tc>
                  <a:txBody>
                    <a:bodyPr/>
                    <a:lstStyle/>
                    <a:p>
                      <a:r>
                        <a:rPr lang="fr-FR" dirty="0"/>
                        <a:t>Mai</a:t>
                      </a:r>
                    </a:p>
                  </a:txBody>
                  <a:tcPr anchor="ctr"/>
                </a:tc>
                <a:tc>
                  <a:txBody>
                    <a:bodyPr/>
                    <a:lstStyle/>
                    <a:p>
                      <a:r>
                        <a:rPr lang="fr-FR" dirty="0"/>
                        <a:t>Juin</a:t>
                      </a:r>
                    </a:p>
                  </a:txBody>
                  <a:tcPr anchor="ctr"/>
                </a:tc>
                <a:tc>
                  <a:txBody>
                    <a:bodyPr/>
                    <a:lstStyle/>
                    <a:p>
                      <a:r>
                        <a:rPr lang="fr-FR" dirty="0"/>
                        <a:t>Juillet</a:t>
                      </a:r>
                    </a:p>
                  </a:txBody>
                  <a:tcPr anchor="ctr"/>
                </a:tc>
                <a:tc>
                  <a:txBody>
                    <a:bodyPr/>
                    <a:lstStyle/>
                    <a:p>
                      <a:r>
                        <a:rPr lang="fr-FR" dirty="0"/>
                        <a:t>Août</a:t>
                      </a:r>
                    </a:p>
                  </a:txBody>
                  <a:tcPr anchor="ctr"/>
                </a:tc>
                <a:tc>
                  <a:txBody>
                    <a:bodyPr/>
                    <a:lstStyle/>
                    <a:p>
                      <a:r>
                        <a:rPr lang="fr-FR" dirty="0"/>
                        <a:t>Septembre</a:t>
                      </a:r>
                    </a:p>
                  </a:txBody>
                  <a:tcPr anchor="ctr"/>
                </a:tc>
                <a:tc>
                  <a:txBody>
                    <a:bodyPr/>
                    <a:lstStyle/>
                    <a:p>
                      <a:r>
                        <a:rPr lang="fr-FR" dirty="0"/>
                        <a:t>Octobre</a:t>
                      </a:r>
                    </a:p>
                  </a:txBody>
                  <a:tcPr anchor="ctr"/>
                </a:tc>
                <a:tc>
                  <a:txBody>
                    <a:bodyPr/>
                    <a:lstStyle/>
                    <a:p>
                      <a:r>
                        <a:rPr lang="fr-FR" dirty="0"/>
                        <a:t>Novembre</a:t>
                      </a:r>
                    </a:p>
                  </a:txBody>
                  <a:tcPr anchor="ctr"/>
                </a:tc>
                <a:tc>
                  <a:txBody>
                    <a:bodyPr/>
                    <a:lstStyle/>
                    <a:p>
                      <a:r>
                        <a:rPr lang="fr-FR" dirty="0"/>
                        <a:t>Décembre</a:t>
                      </a:r>
                    </a:p>
                  </a:txBody>
                  <a:tcPr anchor="ctr"/>
                </a:tc>
                <a:extLst>
                  <a:ext uri="{0D108BD9-81ED-4DB2-BD59-A6C34878D82A}">
                    <a16:rowId xmlns:a16="http://schemas.microsoft.com/office/drawing/2014/main" val="482293799"/>
                  </a:ext>
                </a:extLst>
              </a:tr>
            </a:tbl>
          </a:graphicData>
        </a:graphic>
      </p:graphicFrame>
      <p:sp>
        <p:nvSpPr>
          <p:cNvPr id="30" name="Légende : flèche vers le bas 29">
            <a:extLst>
              <a:ext uri="{FF2B5EF4-FFF2-40B4-BE49-F238E27FC236}">
                <a16:creationId xmlns:a16="http://schemas.microsoft.com/office/drawing/2014/main" id="{ED117655-4CB7-4CF0-A334-3C9C7DCB7932}"/>
              </a:ext>
            </a:extLst>
          </p:cNvPr>
          <p:cNvSpPr/>
          <p:nvPr/>
        </p:nvSpPr>
        <p:spPr>
          <a:xfrm>
            <a:off x="4747499" y="7625296"/>
            <a:ext cx="2015563" cy="2027396"/>
          </a:xfrm>
          <a:prstGeom prst="downArrowCallout">
            <a:avLst/>
          </a:prstGeom>
          <a:ln/>
        </p:spPr>
        <p:style>
          <a:lnRef idx="3">
            <a:schemeClr val="lt1"/>
          </a:lnRef>
          <a:fillRef idx="1">
            <a:schemeClr val="accent2"/>
          </a:fillRef>
          <a:effectRef idx="1">
            <a:schemeClr val="accent2"/>
          </a:effectRef>
          <a:fontRef idx="minor">
            <a:schemeClr val="lt1"/>
          </a:fontRef>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lang="fr-FR" sz="1800" dirty="0">
              <a:solidFill>
                <a:srgbClr val="FFFFFF"/>
              </a:solidFill>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lang="fr-FR" sz="2400" dirty="0">
                <a:solidFill>
                  <a:srgbClr val="FFFFFF"/>
                </a:solidFill>
                <a:sym typeface="Helvetica Neue Medium"/>
              </a:rPr>
              <a:t>Examen R10</a:t>
            </a:r>
          </a:p>
          <a:p>
            <a:pPr marL="0" marR="0" indent="0" algn="ctr" defTabSz="825500" rtl="0" fontAlgn="auto" latinLnBrk="0" hangingPunct="0">
              <a:lnSpc>
                <a:spcPct val="100000"/>
              </a:lnSpc>
              <a:spcBef>
                <a:spcPts val="0"/>
              </a:spcBef>
              <a:spcAft>
                <a:spcPts val="0"/>
              </a:spcAft>
              <a:buClrTx/>
              <a:buSzTx/>
              <a:buFontTx/>
              <a:buNone/>
              <a:tabLst/>
            </a:pPr>
            <a:r>
              <a:rPr kumimoji="0" lang="fr-FR" sz="2400" i="0" u="none" strike="noStrike" cap="none" spc="0" normalizeH="0" baseline="0" dirty="0">
                <a:ln>
                  <a:noFill/>
                </a:ln>
                <a:solidFill>
                  <a:srgbClr val="FFFFFF"/>
                </a:solidFill>
                <a:effectLst/>
                <a:uFillTx/>
                <a:latin typeface="+mn-lt"/>
                <a:ea typeface="+mn-ea"/>
                <a:cs typeface="+mn-cs"/>
                <a:sym typeface="Helvetica Neue Medium"/>
              </a:rPr>
              <a:t>3 mars</a:t>
            </a:r>
          </a:p>
          <a:p>
            <a:pPr marL="0" marR="0" indent="0" algn="ctr" defTabSz="825500" rtl="0" fontAlgn="auto" latinLnBrk="0" hangingPunct="0">
              <a:lnSpc>
                <a:spcPct val="100000"/>
              </a:lnSpc>
              <a:spcBef>
                <a:spcPts val="0"/>
              </a:spcBef>
              <a:spcAft>
                <a:spcPts val="0"/>
              </a:spcAft>
              <a:buClrTx/>
              <a:buSzTx/>
              <a:buFontTx/>
              <a:buNone/>
              <a:tabLst/>
            </a:pPr>
            <a:endParaRPr kumimoji="0" lang="fr-FR" sz="180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32" name="Rectangle 31">
            <a:extLst>
              <a:ext uri="{FF2B5EF4-FFF2-40B4-BE49-F238E27FC236}">
                <a16:creationId xmlns:a16="http://schemas.microsoft.com/office/drawing/2014/main" id="{69933B88-D233-41FA-B96A-0BEA79B2C3E7}"/>
              </a:ext>
            </a:extLst>
          </p:cNvPr>
          <p:cNvSpPr/>
          <p:nvPr/>
        </p:nvSpPr>
        <p:spPr>
          <a:xfrm>
            <a:off x="90333" y="7970975"/>
            <a:ext cx="3956942" cy="646331"/>
          </a:xfrm>
          <a:prstGeom prst="rect">
            <a:avLst/>
          </a:prstGeom>
          <a:noFill/>
        </p:spPr>
        <p:txBody>
          <a:bodyPr wrap="square" lIns="91440" tIns="45720" rIns="91440" bIns="45720">
            <a:spAutoFit/>
          </a:bodyPr>
          <a:lstStyle/>
          <a:p>
            <a:pPr algn="ctr"/>
            <a:r>
              <a:rPr kumimoji="0" lang="fr-FR" sz="3600" b="1" i="0" u="none" strike="noStrike" cap="none" spc="0" normalizeH="0" baseline="0" dirty="0">
                <a:ln w="22225">
                  <a:solidFill>
                    <a:schemeClr val="accent2"/>
                  </a:solidFill>
                  <a:prstDash val="solid"/>
                </a:ln>
                <a:solidFill>
                  <a:schemeClr val="accent2">
                    <a:lumMod val="40000"/>
                    <a:lumOff val="60000"/>
                  </a:schemeClr>
                </a:solidFill>
                <a:effectLst/>
                <a:uFillTx/>
                <a:latin typeface="Helvetica Neue"/>
                <a:ea typeface="Helvetica Neue"/>
                <a:cs typeface="Helvetica Neue"/>
                <a:sym typeface="Helvetica Neue"/>
              </a:rPr>
              <a:t>Renouvellement</a:t>
            </a:r>
            <a:endParaRPr lang="fr-FR" sz="3600" b="1" cap="none" spc="0" dirty="0">
              <a:ln w="22225">
                <a:solidFill>
                  <a:schemeClr val="accent2"/>
                </a:solidFill>
                <a:prstDash val="solid"/>
              </a:ln>
              <a:solidFill>
                <a:schemeClr val="accent2">
                  <a:lumMod val="40000"/>
                  <a:lumOff val="60000"/>
                </a:schemeClr>
              </a:solidFill>
              <a:effectLst/>
            </a:endParaRPr>
          </a:p>
        </p:txBody>
      </p:sp>
      <p:sp>
        <p:nvSpPr>
          <p:cNvPr id="34" name="Rectangle 33">
            <a:extLst>
              <a:ext uri="{FF2B5EF4-FFF2-40B4-BE49-F238E27FC236}">
                <a16:creationId xmlns:a16="http://schemas.microsoft.com/office/drawing/2014/main" id="{14090B14-D580-4A3D-9278-4B411DD120AB}"/>
              </a:ext>
            </a:extLst>
          </p:cNvPr>
          <p:cNvSpPr/>
          <p:nvPr/>
        </p:nvSpPr>
        <p:spPr>
          <a:xfrm>
            <a:off x="227370" y="11208440"/>
            <a:ext cx="1390125" cy="646331"/>
          </a:xfrm>
          <a:prstGeom prst="rect">
            <a:avLst/>
          </a:prstGeom>
          <a:noFill/>
        </p:spPr>
        <p:txBody>
          <a:bodyPr wrap="none" lIns="91440" tIns="45720" rIns="91440" bIns="45720">
            <a:spAutoFit/>
          </a:bodyPr>
          <a:lstStyle/>
          <a:p>
            <a:pPr algn="ctr"/>
            <a:r>
              <a:rPr lang="fr-FR" sz="36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Initial</a:t>
            </a:r>
          </a:p>
        </p:txBody>
      </p:sp>
      <p:sp>
        <p:nvSpPr>
          <p:cNvPr id="31" name="Légende : flèche vers le haut 30">
            <a:extLst>
              <a:ext uri="{FF2B5EF4-FFF2-40B4-BE49-F238E27FC236}">
                <a16:creationId xmlns:a16="http://schemas.microsoft.com/office/drawing/2014/main" id="{6C07F496-9C24-4D56-ADE1-8C6C15A26923}"/>
              </a:ext>
            </a:extLst>
          </p:cNvPr>
          <p:cNvSpPr/>
          <p:nvPr/>
        </p:nvSpPr>
        <p:spPr>
          <a:xfrm>
            <a:off x="7719502" y="10229995"/>
            <a:ext cx="1854925" cy="2027396"/>
          </a:xfrm>
          <a:prstGeom prst="upArrowCallout">
            <a:avLst/>
          </a:prstGeom>
          <a:solidFill>
            <a:schemeClr val="accent1"/>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FFFFFF"/>
              </a:solidFill>
              <a:effectLst/>
              <a:uFillTx/>
              <a:latin typeface="+mn-lt"/>
              <a:ea typeface="+mn-ea"/>
              <a:cs typeface="+mn-cs"/>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kumimoji="0" lang="fr-FR" sz="2400" i="0" u="none" strike="noStrike" cap="none" spc="0" normalizeH="0" baseline="0" dirty="0">
                <a:ln>
                  <a:noFill/>
                </a:ln>
                <a:solidFill>
                  <a:srgbClr val="FFFFFF"/>
                </a:solidFill>
                <a:effectLst/>
                <a:uFillTx/>
                <a:latin typeface="+mn-lt"/>
                <a:ea typeface="+mn-ea"/>
                <a:cs typeface="+mn-cs"/>
                <a:sym typeface="Helvetica Neue Medium"/>
              </a:rPr>
              <a:t>Examen I10</a:t>
            </a:r>
          </a:p>
          <a:p>
            <a:pPr marL="0" marR="0" indent="0" algn="ctr" defTabSz="825500" rtl="0" fontAlgn="auto" latinLnBrk="0" hangingPunct="0">
              <a:lnSpc>
                <a:spcPct val="100000"/>
              </a:lnSpc>
              <a:spcBef>
                <a:spcPts val="0"/>
              </a:spcBef>
              <a:spcAft>
                <a:spcPts val="0"/>
              </a:spcAft>
              <a:buClrTx/>
              <a:buSzTx/>
              <a:buFontTx/>
              <a:buNone/>
              <a:tabLst/>
            </a:pPr>
            <a:r>
              <a:rPr lang="fr-FR" sz="2400" dirty="0">
                <a:solidFill>
                  <a:srgbClr val="FFFFFF"/>
                </a:solidFill>
                <a:latin typeface="+mn-lt"/>
                <a:ea typeface="+mn-ea"/>
                <a:cs typeface="+mn-cs"/>
                <a:sym typeface="Helvetica Neue Medium"/>
              </a:rPr>
              <a:t>21 avril</a:t>
            </a:r>
          </a:p>
          <a:p>
            <a:pPr marL="0" marR="0" indent="0" algn="ctr" defTabSz="8255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35" name="Légende : flèche vers le bas 34">
            <a:extLst>
              <a:ext uri="{FF2B5EF4-FFF2-40B4-BE49-F238E27FC236}">
                <a16:creationId xmlns:a16="http://schemas.microsoft.com/office/drawing/2014/main" id="{D770D949-0BDC-4D8A-BE94-5D25BD74E522}"/>
              </a:ext>
            </a:extLst>
          </p:cNvPr>
          <p:cNvSpPr/>
          <p:nvPr/>
        </p:nvSpPr>
        <p:spPr>
          <a:xfrm>
            <a:off x="10446446" y="7643625"/>
            <a:ext cx="2015563" cy="2027396"/>
          </a:xfrm>
          <a:prstGeom prst="downArrowCallout">
            <a:avLst/>
          </a:prstGeom>
          <a:ln/>
        </p:spPr>
        <p:style>
          <a:lnRef idx="3">
            <a:schemeClr val="lt1"/>
          </a:lnRef>
          <a:fillRef idx="1">
            <a:schemeClr val="accent2"/>
          </a:fillRef>
          <a:effectRef idx="1">
            <a:schemeClr val="accent2"/>
          </a:effectRef>
          <a:fontRef idx="minor">
            <a:schemeClr val="lt1"/>
          </a:fontRef>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lang="fr-FR" sz="1800" dirty="0">
              <a:solidFill>
                <a:srgbClr val="FFFFFF"/>
              </a:solidFill>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lang="fr-FR" sz="2400" dirty="0">
                <a:solidFill>
                  <a:srgbClr val="FFFFFF"/>
                </a:solidFill>
                <a:sym typeface="Helvetica Neue Medium"/>
              </a:rPr>
              <a:t>Examen R12</a:t>
            </a:r>
          </a:p>
          <a:p>
            <a:pPr marL="0" marR="0" indent="0" algn="ctr" defTabSz="825500" rtl="0" fontAlgn="auto" latinLnBrk="0" hangingPunct="0">
              <a:lnSpc>
                <a:spcPct val="100000"/>
              </a:lnSpc>
              <a:spcBef>
                <a:spcPts val="0"/>
              </a:spcBef>
              <a:spcAft>
                <a:spcPts val="0"/>
              </a:spcAft>
              <a:buClrTx/>
              <a:buSzTx/>
              <a:buFontTx/>
              <a:buNone/>
              <a:tabLst/>
            </a:pPr>
            <a:r>
              <a:rPr kumimoji="0" lang="fr-FR" sz="2400" i="0" u="none" strike="noStrike" cap="none" spc="0" normalizeH="0" baseline="0" dirty="0">
                <a:ln>
                  <a:noFill/>
                </a:ln>
                <a:solidFill>
                  <a:srgbClr val="FFFFFF"/>
                </a:solidFill>
                <a:effectLst/>
                <a:uFillTx/>
                <a:latin typeface="+mn-lt"/>
                <a:ea typeface="+mn-ea"/>
                <a:cs typeface="+mn-cs"/>
                <a:sym typeface="Helvetica Neue Medium"/>
              </a:rPr>
              <a:t>9 juin</a:t>
            </a:r>
          </a:p>
          <a:p>
            <a:pPr marL="0" marR="0" indent="0" algn="ctr" defTabSz="825500" rtl="0" fontAlgn="auto" latinLnBrk="0" hangingPunct="0">
              <a:lnSpc>
                <a:spcPct val="100000"/>
              </a:lnSpc>
              <a:spcBef>
                <a:spcPts val="0"/>
              </a:spcBef>
              <a:spcAft>
                <a:spcPts val="0"/>
              </a:spcAft>
              <a:buClrTx/>
              <a:buSzTx/>
              <a:buFontTx/>
              <a:buNone/>
              <a:tabLst/>
            </a:pPr>
            <a:endParaRPr kumimoji="0" lang="fr-FR" sz="180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36" name="Légende : flèche vers le bas 35">
            <a:extLst>
              <a:ext uri="{FF2B5EF4-FFF2-40B4-BE49-F238E27FC236}">
                <a16:creationId xmlns:a16="http://schemas.microsoft.com/office/drawing/2014/main" id="{97D88AAC-4B1D-4464-B34C-AC7E1C60AF48}"/>
              </a:ext>
            </a:extLst>
          </p:cNvPr>
          <p:cNvSpPr/>
          <p:nvPr/>
        </p:nvSpPr>
        <p:spPr>
          <a:xfrm>
            <a:off x="17379890" y="7625296"/>
            <a:ext cx="2015563" cy="2027396"/>
          </a:xfrm>
          <a:prstGeom prst="downArrowCallout">
            <a:avLst/>
          </a:prstGeom>
          <a:ln/>
        </p:spPr>
        <p:style>
          <a:lnRef idx="3">
            <a:schemeClr val="lt1"/>
          </a:lnRef>
          <a:fillRef idx="1">
            <a:schemeClr val="accent2"/>
          </a:fillRef>
          <a:effectRef idx="1">
            <a:schemeClr val="accent2"/>
          </a:effectRef>
          <a:fontRef idx="minor">
            <a:schemeClr val="lt1"/>
          </a:fontRef>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lang="fr-FR" sz="1800" dirty="0">
              <a:solidFill>
                <a:srgbClr val="FFFFFF"/>
              </a:solidFill>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lang="fr-FR" sz="2400" dirty="0">
                <a:solidFill>
                  <a:srgbClr val="FFFFFF"/>
                </a:solidFill>
                <a:sym typeface="Helvetica Neue Medium"/>
              </a:rPr>
              <a:t>Examen R13</a:t>
            </a:r>
          </a:p>
          <a:p>
            <a:pPr marL="0" marR="0" indent="0" algn="ctr" defTabSz="825500" rtl="0" fontAlgn="auto" latinLnBrk="0" hangingPunct="0">
              <a:lnSpc>
                <a:spcPct val="100000"/>
              </a:lnSpc>
              <a:spcBef>
                <a:spcPts val="0"/>
              </a:spcBef>
              <a:spcAft>
                <a:spcPts val="0"/>
              </a:spcAft>
              <a:buClrTx/>
              <a:buSzTx/>
              <a:buFontTx/>
              <a:buNone/>
              <a:tabLst/>
            </a:pPr>
            <a:r>
              <a:rPr kumimoji="0" lang="fr-FR" sz="2400" i="0" u="none" strike="noStrike" cap="none" spc="0" normalizeH="0" baseline="0" dirty="0">
                <a:ln>
                  <a:noFill/>
                </a:ln>
                <a:solidFill>
                  <a:srgbClr val="FFFFFF"/>
                </a:solidFill>
                <a:effectLst/>
                <a:uFillTx/>
                <a:latin typeface="+mn-lt"/>
                <a:ea typeface="+mn-ea"/>
                <a:cs typeface="+mn-cs"/>
                <a:sym typeface="Helvetica Neue Medium"/>
              </a:rPr>
              <a:t>29 septembre</a:t>
            </a:r>
          </a:p>
          <a:p>
            <a:pPr marL="0" marR="0" indent="0" algn="ctr" defTabSz="825500" rtl="0" fontAlgn="auto" latinLnBrk="0" hangingPunct="0">
              <a:lnSpc>
                <a:spcPct val="100000"/>
              </a:lnSpc>
              <a:spcBef>
                <a:spcPts val="0"/>
              </a:spcBef>
              <a:spcAft>
                <a:spcPts val="0"/>
              </a:spcAft>
              <a:buClrTx/>
              <a:buSzTx/>
              <a:buFontTx/>
              <a:buNone/>
              <a:tabLst/>
            </a:pPr>
            <a:endParaRPr kumimoji="0" lang="fr-FR" sz="180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37" name="Légende : flèche vers le bas 36">
            <a:extLst>
              <a:ext uri="{FF2B5EF4-FFF2-40B4-BE49-F238E27FC236}">
                <a16:creationId xmlns:a16="http://schemas.microsoft.com/office/drawing/2014/main" id="{C5F5950A-E226-404E-B43D-0DCF2E58101B}"/>
              </a:ext>
            </a:extLst>
          </p:cNvPr>
          <p:cNvSpPr/>
          <p:nvPr/>
        </p:nvSpPr>
        <p:spPr>
          <a:xfrm>
            <a:off x="21712882" y="7615729"/>
            <a:ext cx="2015563" cy="2027396"/>
          </a:xfrm>
          <a:prstGeom prst="downArrowCallout">
            <a:avLst/>
          </a:prstGeom>
          <a:ln/>
        </p:spPr>
        <p:style>
          <a:lnRef idx="3">
            <a:schemeClr val="lt1"/>
          </a:lnRef>
          <a:fillRef idx="1">
            <a:schemeClr val="accent2"/>
          </a:fillRef>
          <a:effectRef idx="1">
            <a:schemeClr val="accent2"/>
          </a:effectRef>
          <a:fontRef idx="minor">
            <a:schemeClr val="lt1"/>
          </a:fontRef>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lang="fr-FR" sz="1800" dirty="0">
              <a:solidFill>
                <a:srgbClr val="FFFFFF"/>
              </a:solidFill>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lang="fr-FR" sz="2400" dirty="0">
                <a:solidFill>
                  <a:srgbClr val="FFFFFF"/>
                </a:solidFill>
                <a:sym typeface="Helvetica Neue Medium"/>
              </a:rPr>
              <a:t>Examen R15</a:t>
            </a:r>
          </a:p>
          <a:p>
            <a:pPr marL="0" marR="0" indent="0" algn="ctr" defTabSz="825500" rtl="0" fontAlgn="auto" latinLnBrk="0" hangingPunct="0">
              <a:lnSpc>
                <a:spcPct val="100000"/>
              </a:lnSpc>
              <a:spcBef>
                <a:spcPts val="0"/>
              </a:spcBef>
              <a:spcAft>
                <a:spcPts val="0"/>
              </a:spcAft>
              <a:buClrTx/>
              <a:buSzTx/>
              <a:buFontTx/>
              <a:buNone/>
              <a:tabLst/>
            </a:pPr>
            <a:r>
              <a:rPr kumimoji="0" lang="fr-FR" sz="2400" i="0" u="none" strike="noStrike" cap="none" spc="0" normalizeH="0" baseline="0" dirty="0">
                <a:ln>
                  <a:noFill/>
                </a:ln>
                <a:solidFill>
                  <a:srgbClr val="FFFFFF"/>
                </a:solidFill>
                <a:effectLst/>
                <a:uFillTx/>
                <a:latin typeface="+mn-lt"/>
                <a:ea typeface="+mn-ea"/>
                <a:cs typeface="+mn-cs"/>
                <a:sym typeface="Helvetica Neue Medium"/>
              </a:rPr>
              <a:t>8 décembre</a:t>
            </a:r>
          </a:p>
          <a:p>
            <a:pPr marL="0" marR="0" indent="0" algn="ctr" defTabSz="825500" rtl="0" fontAlgn="auto" latinLnBrk="0" hangingPunct="0">
              <a:lnSpc>
                <a:spcPct val="100000"/>
              </a:lnSpc>
              <a:spcBef>
                <a:spcPts val="0"/>
              </a:spcBef>
              <a:spcAft>
                <a:spcPts val="0"/>
              </a:spcAft>
              <a:buClrTx/>
              <a:buSzTx/>
              <a:buFontTx/>
              <a:buNone/>
              <a:tabLst/>
            </a:pPr>
            <a:endParaRPr kumimoji="0" lang="fr-FR" sz="180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38" name="Légende : flèche vers le haut 37">
            <a:extLst>
              <a:ext uri="{FF2B5EF4-FFF2-40B4-BE49-F238E27FC236}">
                <a16:creationId xmlns:a16="http://schemas.microsoft.com/office/drawing/2014/main" id="{6ADCD99D-5746-4536-BE50-2B7E49D6140E}"/>
              </a:ext>
            </a:extLst>
          </p:cNvPr>
          <p:cNvSpPr/>
          <p:nvPr/>
        </p:nvSpPr>
        <p:spPr>
          <a:xfrm>
            <a:off x="19786263" y="10269673"/>
            <a:ext cx="1854925" cy="1980248"/>
          </a:xfrm>
          <a:prstGeom prst="upArrowCallout">
            <a:avLst/>
          </a:prstGeom>
          <a:solidFill>
            <a:schemeClr val="accent1"/>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FFFFFF"/>
              </a:solidFill>
              <a:effectLst/>
              <a:uFillTx/>
              <a:latin typeface="+mn-lt"/>
              <a:ea typeface="+mn-ea"/>
              <a:cs typeface="+mn-cs"/>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kumimoji="0" lang="fr-FR" sz="2400" i="0" u="none" strike="noStrike" cap="none" spc="0" normalizeH="0" baseline="0" dirty="0">
                <a:ln>
                  <a:noFill/>
                </a:ln>
                <a:solidFill>
                  <a:srgbClr val="FFFFFF"/>
                </a:solidFill>
                <a:effectLst/>
                <a:uFillTx/>
                <a:latin typeface="+mn-lt"/>
                <a:ea typeface="+mn-ea"/>
                <a:cs typeface="+mn-cs"/>
                <a:sym typeface="Helvetica Neue Medium"/>
              </a:rPr>
              <a:t>Examen I11</a:t>
            </a:r>
          </a:p>
          <a:p>
            <a:pPr marL="0" marR="0" indent="0" algn="ctr" defTabSz="825500" rtl="0" fontAlgn="auto" latinLnBrk="0" hangingPunct="0">
              <a:lnSpc>
                <a:spcPct val="100000"/>
              </a:lnSpc>
              <a:spcBef>
                <a:spcPts val="0"/>
              </a:spcBef>
              <a:spcAft>
                <a:spcPts val="0"/>
              </a:spcAft>
              <a:buClrTx/>
              <a:buSzTx/>
              <a:buFontTx/>
              <a:buNone/>
              <a:tabLst/>
            </a:pPr>
            <a:r>
              <a:rPr lang="fr-FR" sz="2400" dirty="0">
                <a:solidFill>
                  <a:srgbClr val="FFFFFF"/>
                </a:solidFill>
                <a:latin typeface="+mn-lt"/>
                <a:ea typeface="+mn-ea"/>
                <a:cs typeface="+mn-cs"/>
                <a:sym typeface="Helvetica Neue Medium"/>
              </a:rPr>
              <a:t>3 novembre</a:t>
            </a:r>
          </a:p>
          <a:p>
            <a:pPr marL="0" marR="0" indent="0" algn="ctr" defTabSz="8255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33" name="INTRODUCTION">
            <a:extLst>
              <a:ext uri="{FF2B5EF4-FFF2-40B4-BE49-F238E27FC236}">
                <a16:creationId xmlns:a16="http://schemas.microsoft.com/office/drawing/2014/main" id="{80BD958F-3B9D-4544-8D73-E403A6C5591F}"/>
              </a:ext>
            </a:extLst>
          </p:cNvPr>
          <p:cNvSpPr txBox="1"/>
          <p:nvPr/>
        </p:nvSpPr>
        <p:spPr>
          <a:xfrm>
            <a:off x="4047275" y="619445"/>
            <a:ext cx="19624780" cy="100027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Dates des sessions en 2022</a:t>
            </a:r>
            <a:endParaRPr sz="6000" dirty="0"/>
          </a:p>
        </p:txBody>
      </p:sp>
      <p:sp>
        <p:nvSpPr>
          <p:cNvPr id="39" name="Légende : flèche vers le bas 38">
            <a:extLst>
              <a:ext uri="{FF2B5EF4-FFF2-40B4-BE49-F238E27FC236}">
                <a16:creationId xmlns:a16="http://schemas.microsoft.com/office/drawing/2014/main" id="{58B9D32B-F8AB-4E8B-B048-257CB097BB46}"/>
              </a:ext>
            </a:extLst>
          </p:cNvPr>
          <p:cNvSpPr/>
          <p:nvPr/>
        </p:nvSpPr>
        <p:spPr>
          <a:xfrm>
            <a:off x="7639182" y="7643625"/>
            <a:ext cx="2015563" cy="2027396"/>
          </a:xfrm>
          <a:prstGeom prst="downArrowCallout">
            <a:avLst/>
          </a:prstGeom>
          <a:ln/>
        </p:spPr>
        <p:style>
          <a:lnRef idx="3">
            <a:schemeClr val="lt1"/>
          </a:lnRef>
          <a:fillRef idx="1">
            <a:schemeClr val="accent2"/>
          </a:fillRef>
          <a:effectRef idx="1">
            <a:schemeClr val="accent2"/>
          </a:effectRef>
          <a:fontRef idx="minor">
            <a:schemeClr val="lt1"/>
          </a:fontRef>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lang="fr-FR" sz="1800" dirty="0">
              <a:solidFill>
                <a:srgbClr val="FFFFFF"/>
              </a:solidFill>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lang="fr-FR" sz="2400" dirty="0">
                <a:solidFill>
                  <a:srgbClr val="FFFFFF"/>
                </a:solidFill>
                <a:sym typeface="Helvetica Neue Medium"/>
              </a:rPr>
              <a:t>Examen R11</a:t>
            </a:r>
          </a:p>
          <a:p>
            <a:pPr marL="0" marR="0" indent="0" algn="ctr" defTabSz="825500" rtl="0" fontAlgn="auto" latinLnBrk="0" hangingPunct="0">
              <a:lnSpc>
                <a:spcPct val="100000"/>
              </a:lnSpc>
              <a:spcBef>
                <a:spcPts val="0"/>
              </a:spcBef>
              <a:spcAft>
                <a:spcPts val="0"/>
              </a:spcAft>
              <a:buClrTx/>
              <a:buSzTx/>
              <a:buFontTx/>
              <a:buNone/>
              <a:tabLst/>
            </a:pPr>
            <a:r>
              <a:rPr kumimoji="0" lang="fr-FR" sz="2400" i="0" u="none" strike="noStrike" cap="none" spc="0" normalizeH="0" baseline="0" dirty="0">
                <a:ln>
                  <a:noFill/>
                </a:ln>
                <a:solidFill>
                  <a:srgbClr val="FFFFFF"/>
                </a:solidFill>
                <a:effectLst/>
                <a:uFillTx/>
                <a:latin typeface="+mn-lt"/>
                <a:ea typeface="+mn-ea"/>
                <a:cs typeface="+mn-cs"/>
                <a:sym typeface="Helvetica Neue Medium"/>
              </a:rPr>
              <a:t>21 avril</a:t>
            </a:r>
          </a:p>
          <a:p>
            <a:pPr marL="0" marR="0" indent="0" algn="ctr" defTabSz="825500" rtl="0" fontAlgn="auto" latinLnBrk="0" hangingPunct="0">
              <a:lnSpc>
                <a:spcPct val="100000"/>
              </a:lnSpc>
              <a:spcBef>
                <a:spcPts val="0"/>
              </a:spcBef>
              <a:spcAft>
                <a:spcPts val="0"/>
              </a:spcAft>
              <a:buClrTx/>
              <a:buSzTx/>
              <a:buFontTx/>
              <a:buNone/>
              <a:tabLst/>
            </a:pPr>
            <a:endParaRPr kumimoji="0" lang="fr-FR" sz="180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40" name="Légende : flèche vers le bas 39">
            <a:extLst>
              <a:ext uri="{FF2B5EF4-FFF2-40B4-BE49-F238E27FC236}">
                <a16:creationId xmlns:a16="http://schemas.microsoft.com/office/drawing/2014/main" id="{90A1E8AD-FBA8-456B-BDA7-D744460D181C}"/>
              </a:ext>
            </a:extLst>
          </p:cNvPr>
          <p:cNvSpPr/>
          <p:nvPr/>
        </p:nvSpPr>
        <p:spPr>
          <a:xfrm>
            <a:off x="19640060" y="7634412"/>
            <a:ext cx="2015563" cy="1980248"/>
          </a:xfrm>
          <a:prstGeom prst="downArrowCallout">
            <a:avLst/>
          </a:prstGeom>
          <a:ln/>
        </p:spPr>
        <p:style>
          <a:lnRef idx="3">
            <a:schemeClr val="lt1"/>
          </a:lnRef>
          <a:fillRef idx="1">
            <a:schemeClr val="accent2"/>
          </a:fillRef>
          <a:effectRef idx="1">
            <a:schemeClr val="accent2"/>
          </a:effectRef>
          <a:fontRef idx="minor">
            <a:schemeClr val="lt1"/>
          </a:fontRef>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lang="fr-FR" sz="1800" dirty="0">
              <a:solidFill>
                <a:srgbClr val="FFFFFF"/>
              </a:solidFill>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lang="fr-FR" sz="2400" dirty="0">
                <a:solidFill>
                  <a:srgbClr val="FFFFFF"/>
                </a:solidFill>
                <a:sym typeface="Helvetica Neue Medium"/>
              </a:rPr>
              <a:t>Examen R14</a:t>
            </a:r>
          </a:p>
          <a:p>
            <a:pPr marL="0" marR="0" indent="0" algn="ctr" defTabSz="825500" rtl="0" fontAlgn="auto" latinLnBrk="0" hangingPunct="0">
              <a:lnSpc>
                <a:spcPct val="100000"/>
              </a:lnSpc>
              <a:spcBef>
                <a:spcPts val="0"/>
              </a:spcBef>
              <a:spcAft>
                <a:spcPts val="0"/>
              </a:spcAft>
              <a:buClrTx/>
              <a:buSzTx/>
              <a:buFontTx/>
              <a:buNone/>
              <a:tabLst/>
            </a:pPr>
            <a:r>
              <a:rPr kumimoji="0" lang="fr-FR" sz="2400" i="0" u="none" strike="noStrike" cap="none" spc="0" normalizeH="0" baseline="0" dirty="0">
                <a:ln>
                  <a:noFill/>
                </a:ln>
                <a:solidFill>
                  <a:srgbClr val="FFFFFF"/>
                </a:solidFill>
                <a:effectLst/>
                <a:uFillTx/>
                <a:latin typeface="+mn-lt"/>
                <a:ea typeface="+mn-ea"/>
                <a:cs typeface="+mn-cs"/>
                <a:sym typeface="Helvetica Neue Medium"/>
              </a:rPr>
              <a:t>3 novembre</a:t>
            </a:r>
          </a:p>
          <a:p>
            <a:pPr marL="0" marR="0" indent="0" algn="ctr" defTabSz="825500" rtl="0" fontAlgn="auto" latinLnBrk="0" hangingPunct="0">
              <a:lnSpc>
                <a:spcPct val="100000"/>
              </a:lnSpc>
              <a:spcBef>
                <a:spcPts val="0"/>
              </a:spcBef>
              <a:spcAft>
                <a:spcPts val="0"/>
              </a:spcAft>
              <a:buClrTx/>
              <a:buSzTx/>
              <a:buFontTx/>
              <a:buNone/>
              <a:tabLst/>
            </a:pPr>
            <a:endParaRPr kumimoji="0" lang="fr-FR" sz="1800" i="0" u="none" strike="noStrike" cap="none" spc="0" normalizeH="0" baseline="0" dirty="0">
              <a:ln>
                <a:noFill/>
              </a:ln>
              <a:solidFill>
                <a:srgbClr val="FFFFFF"/>
              </a:solidFill>
              <a:effectLst/>
              <a:uFillTx/>
              <a:latin typeface="+mn-lt"/>
              <a:ea typeface="+mn-ea"/>
              <a:cs typeface="+mn-cs"/>
              <a:sym typeface="Helvetica Neue Medium"/>
            </a:endParaRPr>
          </a:p>
        </p:txBody>
      </p:sp>
    </p:spTree>
    <p:extLst>
      <p:ext uri="{BB962C8B-B14F-4D97-AF65-F5344CB8AC3E}">
        <p14:creationId xmlns:p14="http://schemas.microsoft.com/office/powerpoint/2010/main" val="342272542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extLst>
              <a:ext uri="{FF2B5EF4-FFF2-40B4-BE49-F238E27FC236}">
                <a16:creationId xmlns:a16="http://schemas.microsoft.com/office/drawing/2014/main" id="{9A3DA2B6-226E-4A46-A6BC-985C5FEE108E}"/>
              </a:ext>
            </a:extLst>
          </p:cNvPr>
          <p:cNvSpPr/>
          <p:nvPr/>
        </p:nvSpPr>
        <p:spPr>
          <a:xfrm rot="18900000">
            <a:off x="23203687" y="12448797"/>
            <a:ext cx="438495" cy="427118"/>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sp>
        <p:nvSpPr>
          <p:cNvPr id="3" name="Numéro de diapositive">
            <a:extLst>
              <a:ext uri="{FF2B5EF4-FFF2-40B4-BE49-F238E27FC236}">
                <a16:creationId xmlns:a16="http://schemas.microsoft.com/office/drawing/2014/main" id="{3043F537-62AF-4E52-BE0E-80A4455C3927}"/>
              </a:ext>
            </a:extLst>
          </p:cNvPr>
          <p:cNvSpPr txBox="1">
            <a:spLocks noGrp="1"/>
          </p:cNvSpPr>
          <p:nvPr>
            <p:ph type="sldNum" sz="quarter" idx="2"/>
          </p:nvPr>
        </p:nvSpPr>
        <p:spPr>
          <a:xfrm>
            <a:off x="23281668" y="12437000"/>
            <a:ext cx="245381" cy="4191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b="1">
                <a:solidFill>
                  <a:srgbClr val="FFFFFF"/>
                </a:solidFill>
                <a:latin typeface="Century Gothic"/>
                <a:ea typeface="Century Gothic"/>
                <a:cs typeface="Century Gothic"/>
                <a:sym typeface="Century Gothic"/>
              </a:defRPr>
            </a:lvl1pPr>
          </a:lstStyle>
          <a:p>
            <a:fld id="{86CB4B4D-7CA3-9044-876B-883B54F8677D}" type="slidenum">
              <a:rPr/>
              <a:t>9</a:t>
            </a:fld>
            <a:endParaRPr dirty="0"/>
          </a:p>
        </p:txBody>
      </p:sp>
      <p:cxnSp>
        <p:nvCxnSpPr>
          <p:cNvPr id="4" name="Connecteur droit avec flèche 3">
            <a:extLst>
              <a:ext uri="{FF2B5EF4-FFF2-40B4-BE49-F238E27FC236}">
                <a16:creationId xmlns:a16="http://schemas.microsoft.com/office/drawing/2014/main" id="{59AEEC0B-0E54-416B-9D13-50562B259B0B}"/>
              </a:ext>
            </a:extLst>
          </p:cNvPr>
          <p:cNvCxnSpPr/>
          <p:nvPr/>
        </p:nvCxnSpPr>
        <p:spPr>
          <a:xfrm flipH="1">
            <a:off x="23401808" y="13064559"/>
            <a:ext cx="5750" cy="914400"/>
          </a:xfrm>
          <a:prstGeom prst="straightConnector1">
            <a:avLst/>
          </a:prstGeom>
          <a:ln w="28575">
            <a:solidFill>
              <a:srgbClr val="4472C4"/>
            </a:solidFill>
          </a:ln>
        </p:spPr>
        <p:style>
          <a:lnRef idx="1">
            <a:schemeClr val="dk1"/>
          </a:lnRef>
          <a:fillRef idx="0">
            <a:schemeClr val="dk1"/>
          </a:fillRef>
          <a:effectRef idx="0">
            <a:schemeClr val="dk1"/>
          </a:effectRef>
          <a:fontRef idx="minor">
            <a:schemeClr val="tx1"/>
          </a:fontRef>
        </p:style>
      </p:cxnSp>
      <p:grpSp>
        <p:nvGrpSpPr>
          <p:cNvPr id="25" name="Groupe 24">
            <a:extLst>
              <a:ext uri="{FF2B5EF4-FFF2-40B4-BE49-F238E27FC236}">
                <a16:creationId xmlns:a16="http://schemas.microsoft.com/office/drawing/2014/main" id="{3185A952-6913-4130-9D99-0562A2E2C2AB}"/>
              </a:ext>
            </a:extLst>
          </p:cNvPr>
          <p:cNvGrpSpPr/>
          <p:nvPr/>
        </p:nvGrpSpPr>
        <p:grpSpPr>
          <a:xfrm>
            <a:off x="633510" y="606540"/>
            <a:ext cx="2384677" cy="2424946"/>
            <a:chOff x="3246081" y="9741832"/>
            <a:chExt cx="2384677" cy="2424946"/>
          </a:xfrm>
        </p:grpSpPr>
        <p:sp>
          <p:nvSpPr>
            <p:cNvPr id="11" name="Rectangle">
              <a:extLst>
                <a:ext uri="{FF2B5EF4-FFF2-40B4-BE49-F238E27FC236}">
                  <a16:creationId xmlns:a16="http://schemas.microsoft.com/office/drawing/2014/main" id="{CA8E6CA3-2B43-42BA-9513-49E93D7706C1}"/>
                </a:ext>
              </a:extLst>
            </p:cNvPr>
            <p:cNvSpPr/>
            <p:nvPr/>
          </p:nvSpPr>
          <p:spPr>
            <a:xfrm rot="18900000">
              <a:off x="3364841" y="9835334"/>
              <a:ext cx="2157605" cy="2230302"/>
            </a:xfrm>
            <a:prstGeom prst="rect">
              <a:avLst/>
            </a:prstGeom>
            <a:ln w="63500">
              <a:solidFill>
                <a:srgbClr val="0B418C"/>
              </a:solidFill>
              <a:miter lim="400000"/>
            </a:ln>
          </p:spPr>
          <p:txBody>
            <a:bodyPr lIns="0" tIns="0" rIns="0" bIns="0" anchor="ctr"/>
            <a:lstStyle/>
            <a:p>
              <a:pPr>
                <a:defRPr sz="3000" b="0">
                  <a:solidFill>
                    <a:srgbClr val="FFFFFF"/>
                  </a:solidFill>
                  <a:latin typeface="+mn-lt"/>
                  <a:ea typeface="+mn-ea"/>
                  <a:cs typeface="+mn-cs"/>
                  <a:sym typeface="Helvetica Neue Medium"/>
                </a:defRPr>
              </a:pPr>
              <a:endParaRPr/>
            </a:p>
          </p:txBody>
        </p:sp>
        <p:grpSp>
          <p:nvGrpSpPr>
            <p:cNvPr id="24" name="Groupe 23">
              <a:extLst>
                <a:ext uri="{FF2B5EF4-FFF2-40B4-BE49-F238E27FC236}">
                  <a16:creationId xmlns:a16="http://schemas.microsoft.com/office/drawing/2014/main" id="{6ADADD1B-7DFB-4EAE-8564-217D0A537F77}"/>
                </a:ext>
              </a:extLst>
            </p:cNvPr>
            <p:cNvGrpSpPr/>
            <p:nvPr/>
          </p:nvGrpSpPr>
          <p:grpSpPr>
            <a:xfrm>
              <a:off x="3246081" y="9741832"/>
              <a:ext cx="2384677" cy="2424946"/>
              <a:chOff x="3246081" y="9741832"/>
              <a:chExt cx="2384677" cy="2424946"/>
            </a:xfrm>
          </p:grpSpPr>
          <p:grpSp>
            <p:nvGrpSpPr>
              <p:cNvPr id="23" name="Groupe 22">
                <a:extLst>
                  <a:ext uri="{FF2B5EF4-FFF2-40B4-BE49-F238E27FC236}">
                    <a16:creationId xmlns:a16="http://schemas.microsoft.com/office/drawing/2014/main" id="{72702D80-0730-451A-8521-DC70B47BC515}"/>
                  </a:ext>
                </a:extLst>
              </p:cNvPr>
              <p:cNvGrpSpPr/>
              <p:nvPr/>
            </p:nvGrpSpPr>
            <p:grpSpPr>
              <a:xfrm>
                <a:off x="3246081" y="10446618"/>
                <a:ext cx="951603" cy="976874"/>
                <a:chOff x="3239600" y="10518135"/>
                <a:chExt cx="951603" cy="976874"/>
              </a:xfrm>
            </p:grpSpPr>
            <p:sp>
              <p:nvSpPr>
                <p:cNvPr id="13" name="Rectangle">
                  <a:extLst>
                    <a:ext uri="{FF2B5EF4-FFF2-40B4-BE49-F238E27FC236}">
                      <a16:creationId xmlns:a16="http://schemas.microsoft.com/office/drawing/2014/main" id="{48979878-6A7F-42C6-9171-707EB8241F82}"/>
                    </a:ext>
                  </a:extLst>
                </p:cNvPr>
                <p:cNvSpPr/>
                <p:nvPr/>
              </p:nvSpPr>
              <p:spPr>
                <a:xfrm rot="18900000">
                  <a:off x="3239600" y="10518135"/>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7" name="CIFMD-picto-bateau-Grand.png" descr="CIFMD-picto-bateau-Grand.png">
                  <a:extLst>
                    <a:ext uri="{FF2B5EF4-FFF2-40B4-BE49-F238E27FC236}">
                      <a16:creationId xmlns:a16="http://schemas.microsoft.com/office/drawing/2014/main" id="{720FC625-9D61-4898-93A9-D2B45047EBF9}"/>
                    </a:ext>
                  </a:extLst>
                </p:cNvPr>
                <p:cNvPicPr>
                  <a:picLocks noChangeAspect="1"/>
                </p:cNvPicPr>
                <p:nvPr/>
              </p:nvPicPr>
              <p:blipFill>
                <a:blip r:embed="rId2"/>
                <a:stretch>
                  <a:fillRect/>
                </a:stretch>
              </p:blipFill>
              <p:spPr>
                <a:xfrm>
                  <a:off x="3318035" y="10763107"/>
                  <a:ext cx="794732" cy="486931"/>
                </a:xfrm>
                <a:prstGeom prst="rect">
                  <a:avLst/>
                </a:prstGeom>
                <a:ln w="3175">
                  <a:miter lim="400000"/>
                </a:ln>
              </p:spPr>
            </p:pic>
          </p:grpSp>
          <p:grpSp>
            <p:nvGrpSpPr>
              <p:cNvPr id="7" name="Groupe 6">
                <a:extLst>
                  <a:ext uri="{FF2B5EF4-FFF2-40B4-BE49-F238E27FC236}">
                    <a16:creationId xmlns:a16="http://schemas.microsoft.com/office/drawing/2014/main" id="{88624319-D762-4BA7-A4E1-96397E6314AF}"/>
                  </a:ext>
                </a:extLst>
              </p:cNvPr>
              <p:cNvGrpSpPr/>
              <p:nvPr/>
            </p:nvGrpSpPr>
            <p:grpSpPr>
              <a:xfrm>
                <a:off x="3967844" y="9741832"/>
                <a:ext cx="951603" cy="976875"/>
                <a:chOff x="3967844" y="9741832"/>
                <a:chExt cx="951603" cy="976875"/>
              </a:xfrm>
            </p:grpSpPr>
            <p:sp>
              <p:nvSpPr>
                <p:cNvPr id="15" name="Rectangle">
                  <a:extLst>
                    <a:ext uri="{FF2B5EF4-FFF2-40B4-BE49-F238E27FC236}">
                      <a16:creationId xmlns:a16="http://schemas.microsoft.com/office/drawing/2014/main" id="{D3F4FA71-1DC2-410C-9B87-76A97A61FA80}"/>
                    </a:ext>
                  </a:extLst>
                </p:cNvPr>
                <p:cNvSpPr/>
                <p:nvPr/>
              </p:nvSpPr>
              <p:spPr>
                <a:xfrm rot="18900000">
                  <a:off x="3967844" y="9741832"/>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8" name="CIFMD-picto-camion-Grand.png" descr="CIFMD-picto-camion-Grand.png">
                  <a:extLst>
                    <a:ext uri="{FF2B5EF4-FFF2-40B4-BE49-F238E27FC236}">
                      <a16:creationId xmlns:a16="http://schemas.microsoft.com/office/drawing/2014/main" id="{A3173232-4C87-425B-9765-E31671940782}"/>
                    </a:ext>
                  </a:extLst>
                </p:cNvPr>
                <p:cNvPicPr>
                  <a:picLocks noChangeAspect="1"/>
                </p:cNvPicPr>
                <p:nvPr/>
              </p:nvPicPr>
              <p:blipFill>
                <a:blip r:embed="rId3"/>
                <a:stretch>
                  <a:fillRect/>
                </a:stretch>
              </p:blipFill>
              <p:spPr>
                <a:xfrm>
                  <a:off x="4069411" y="10003076"/>
                  <a:ext cx="723916" cy="443542"/>
                </a:xfrm>
                <a:prstGeom prst="rect">
                  <a:avLst/>
                </a:prstGeom>
                <a:ln w="3175">
                  <a:miter lim="400000"/>
                </a:ln>
              </p:spPr>
            </p:pic>
          </p:grpSp>
          <p:grpSp>
            <p:nvGrpSpPr>
              <p:cNvPr id="21" name="Groupe 20">
                <a:extLst>
                  <a:ext uri="{FF2B5EF4-FFF2-40B4-BE49-F238E27FC236}">
                    <a16:creationId xmlns:a16="http://schemas.microsoft.com/office/drawing/2014/main" id="{29FC281A-3542-4C0E-946F-6ED384FF216F}"/>
                  </a:ext>
                </a:extLst>
              </p:cNvPr>
              <p:cNvGrpSpPr/>
              <p:nvPr/>
            </p:nvGrpSpPr>
            <p:grpSpPr>
              <a:xfrm>
                <a:off x="4679155" y="10462048"/>
                <a:ext cx="951603" cy="976875"/>
                <a:chOff x="4671535" y="10483597"/>
                <a:chExt cx="951603" cy="976875"/>
              </a:xfrm>
            </p:grpSpPr>
            <p:sp>
              <p:nvSpPr>
                <p:cNvPr id="16" name="Rectangle">
                  <a:extLst>
                    <a:ext uri="{FF2B5EF4-FFF2-40B4-BE49-F238E27FC236}">
                      <a16:creationId xmlns:a16="http://schemas.microsoft.com/office/drawing/2014/main" id="{A43F5387-F769-4ABD-A2A8-9F7A5D40C12E}"/>
                    </a:ext>
                  </a:extLst>
                </p:cNvPr>
                <p:cNvSpPr/>
                <p:nvPr/>
              </p:nvSpPr>
              <p:spPr>
                <a:xfrm rot="18900000">
                  <a:off x="4671535" y="10483597"/>
                  <a:ext cx="951603" cy="976875"/>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19" name="CIFMD-picto-train-Grand.png" descr="CIFMD-picto-train-Grand.png">
                  <a:extLst>
                    <a:ext uri="{FF2B5EF4-FFF2-40B4-BE49-F238E27FC236}">
                      <a16:creationId xmlns:a16="http://schemas.microsoft.com/office/drawing/2014/main" id="{14A15BA7-9553-42BE-A189-F06E4D3D076C}"/>
                    </a:ext>
                  </a:extLst>
                </p:cNvPr>
                <p:cNvPicPr>
                  <a:picLocks noChangeAspect="1"/>
                </p:cNvPicPr>
                <p:nvPr/>
              </p:nvPicPr>
              <p:blipFill>
                <a:blip r:embed="rId4"/>
                <a:stretch>
                  <a:fillRect/>
                </a:stretch>
              </p:blipFill>
              <p:spPr>
                <a:xfrm>
                  <a:off x="4730188" y="10716448"/>
                  <a:ext cx="834296" cy="511172"/>
                </a:xfrm>
                <a:prstGeom prst="rect">
                  <a:avLst/>
                </a:prstGeom>
                <a:ln w="3175">
                  <a:miter lim="400000"/>
                </a:ln>
              </p:spPr>
            </p:pic>
          </p:grpSp>
          <p:grpSp>
            <p:nvGrpSpPr>
              <p:cNvPr id="22" name="Groupe 21">
                <a:extLst>
                  <a:ext uri="{FF2B5EF4-FFF2-40B4-BE49-F238E27FC236}">
                    <a16:creationId xmlns:a16="http://schemas.microsoft.com/office/drawing/2014/main" id="{6943B886-9862-4F3C-8B71-414A2F38A870}"/>
                  </a:ext>
                </a:extLst>
              </p:cNvPr>
              <p:cNvGrpSpPr/>
              <p:nvPr/>
            </p:nvGrpSpPr>
            <p:grpSpPr>
              <a:xfrm>
                <a:off x="3967843" y="11189904"/>
                <a:ext cx="951603" cy="976874"/>
                <a:chOff x="3967844" y="11155067"/>
                <a:chExt cx="951603" cy="976874"/>
              </a:xfrm>
            </p:grpSpPr>
            <p:sp>
              <p:nvSpPr>
                <p:cNvPr id="14" name="Rectangle">
                  <a:extLst>
                    <a:ext uri="{FF2B5EF4-FFF2-40B4-BE49-F238E27FC236}">
                      <a16:creationId xmlns:a16="http://schemas.microsoft.com/office/drawing/2014/main" id="{5F18EB22-EA39-4008-8DD2-6660C2A21657}"/>
                    </a:ext>
                  </a:extLst>
                </p:cNvPr>
                <p:cNvSpPr/>
                <p:nvPr/>
              </p:nvSpPr>
              <p:spPr>
                <a:xfrm rot="18900000">
                  <a:off x="3967844" y="11155067"/>
                  <a:ext cx="951603" cy="976874"/>
                </a:xfrm>
                <a:prstGeom prst="rect">
                  <a:avLst/>
                </a:prstGeom>
                <a:solidFill>
                  <a:srgbClr val="0B418C"/>
                </a:solidFill>
                <a:ln w="3175" cap="flat">
                  <a:noFill/>
                  <a:miter lim="400000"/>
                </a:ln>
                <a:effectLst/>
              </p:spPr>
              <p:txBody>
                <a:bodyPr wrap="square" lIns="0" tIns="0" rIns="0" bIns="0" numCol="1" anchor="ctr">
                  <a:noAutofit/>
                </a:bodyPr>
                <a:lstStyle/>
                <a:p>
                  <a:pPr>
                    <a:defRPr sz="3000" b="0">
                      <a:solidFill>
                        <a:srgbClr val="FFFFFF"/>
                      </a:solidFill>
                      <a:latin typeface="+mn-lt"/>
                      <a:ea typeface="+mn-ea"/>
                      <a:cs typeface="+mn-cs"/>
                      <a:sym typeface="Helvetica Neue Medium"/>
                    </a:defRPr>
                  </a:pPr>
                  <a:endParaRPr/>
                </a:p>
              </p:txBody>
            </p:sp>
            <p:pic>
              <p:nvPicPr>
                <p:cNvPr id="20" name="CIFMD-ecriture-HD.png" descr="CIFMD-ecriture-HD.png">
                  <a:extLst>
                    <a:ext uri="{FF2B5EF4-FFF2-40B4-BE49-F238E27FC236}">
                      <a16:creationId xmlns:a16="http://schemas.microsoft.com/office/drawing/2014/main" id="{D8691FD0-426D-41C2-914E-96156122EE57}"/>
                    </a:ext>
                  </a:extLst>
                </p:cNvPr>
                <p:cNvPicPr>
                  <a:picLocks noChangeAspect="1"/>
                </p:cNvPicPr>
                <p:nvPr/>
              </p:nvPicPr>
              <p:blipFill>
                <a:blip r:embed="rId5"/>
                <a:stretch>
                  <a:fillRect/>
                </a:stretch>
              </p:blipFill>
              <p:spPr>
                <a:xfrm>
                  <a:off x="3987396" y="11363959"/>
                  <a:ext cx="912504" cy="559090"/>
                </a:xfrm>
                <a:prstGeom prst="rect">
                  <a:avLst/>
                </a:prstGeom>
                <a:ln w="3175">
                  <a:miter lim="400000"/>
                </a:ln>
              </p:spPr>
            </p:pic>
          </p:grpSp>
        </p:grpSp>
      </p:grpSp>
      <p:sp>
        <p:nvSpPr>
          <p:cNvPr id="27" name="INTRODUCTION">
            <a:extLst>
              <a:ext uri="{FF2B5EF4-FFF2-40B4-BE49-F238E27FC236}">
                <a16:creationId xmlns:a16="http://schemas.microsoft.com/office/drawing/2014/main" id="{83022B05-238D-4379-BB6C-8E259FE2A24D}"/>
              </a:ext>
            </a:extLst>
          </p:cNvPr>
          <p:cNvSpPr txBox="1"/>
          <p:nvPr/>
        </p:nvSpPr>
        <p:spPr>
          <a:xfrm>
            <a:off x="4047275" y="619445"/>
            <a:ext cx="19624780" cy="1000274"/>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8100" tIns="38100" rIns="38100" bIns="38100">
            <a:spAutoFit/>
          </a:bodyPr>
          <a:lstStyle>
            <a:lvl1pPr algn="l">
              <a:defRPr sz="11000">
                <a:solidFill>
                  <a:srgbClr val="9F7E36"/>
                </a:solidFill>
                <a:latin typeface="Century Gothic"/>
                <a:ea typeface="Century Gothic"/>
                <a:cs typeface="Century Gothic"/>
                <a:sym typeface="Century Gothic"/>
              </a:defRPr>
            </a:lvl1pPr>
          </a:lstStyle>
          <a:p>
            <a:r>
              <a:rPr lang="fr-FR" sz="6000" dirty="0"/>
              <a:t>Abandon de la spécialité Hydrocarbures </a:t>
            </a:r>
            <a:endParaRPr sz="6000" dirty="0"/>
          </a:p>
        </p:txBody>
      </p:sp>
      <p:sp>
        <p:nvSpPr>
          <p:cNvPr id="26" name="CHAPITRE 01…">
            <a:extLst>
              <a:ext uri="{FF2B5EF4-FFF2-40B4-BE49-F238E27FC236}">
                <a16:creationId xmlns:a16="http://schemas.microsoft.com/office/drawing/2014/main" id="{8ABFBCB3-2911-4D38-BF11-91F78FBDEC19}"/>
              </a:ext>
            </a:extLst>
          </p:cNvPr>
          <p:cNvSpPr txBox="1"/>
          <p:nvPr/>
        </p:nvSpPr>
        <p:spPr>
          <a:xfrm>
            <a:off x="3986313" y="1920876"/>
            <a:ext cx="18716931" cy="815608"/>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 tIns="38100" rIns="38100" bIns="38100">
            <a:spAutoFit/>
          </a:bodyPr>
          <a:lstStyle/>
          <a:p>
            <a:pPr algn="l">
              <a:defRPr sz="6000" b="0">
                <a:solidFill>
                  <a:srgbClr val="0B418C"/>
                </a:solidFill>
                <a:latin typeface="Montserrat SemiBold"/>
                <a:ea typeface="Montserrat SemiBold"/>
                <a:cs typeface="Montserrat SemiBold"/>
                <a:sym typeface="Montserrat SemiBold"/>
              </a:defRPr>
            </a:pPr>
            <a:r>
              <a:rPr lang="fr-FR" sz="4800" dirty="0"/>
              <a:t>En initial dès 2022</a:t>
            </a:r>
            <a:endParaRPr sz="4800" dirty="0"/>
          </a:p>
        </p:txBody>
      </p:sp>
      <p:pic>
        <p:nvPicPr>
          <p:cNvPr id="5" name="Image 4">
            <a:extLst>
              <a:ext uri="{FF2B5EF4-FFF2-40B4-BE49-F238E27FC236}">
                <a16:creationId xmlns:a16="http://schemas.microsoft.com/office/drawing/2014/main" id="{ACC0DBF1-C1F8-4294-9EF2-5E1A2976E74F}"/>
              </a:ext>
            </a:extLst>
          </p:cNvPr>
          <p:cNvPicPr>
            <a:picLocks noChangeAspect="1"/>
          </p:cNvPicPr>
          <p:nvPr/>
        </p:nvPicPr>
        <p:blipFill>
          <a:blip r:embed="rId6"/>
          <a:stretch>
            <a:fillRect/>
          </a:stretch>
        </p:blipFill>
        <p:spPr>
          <a:xfrm>
            <a:off x="4412292" y="3037641"/>
            <a:ext cx="15559415" cy="1530577"/>
          </a:xfrm>
          <a:prstGeom prst="rect">
            <a:avLst/>
          </a:prstGeom>
        </p:spPr>
      </p:pic>
      <p:pic>
        <p:nvPicPr>
          <p:cNvPr id="6" name="Image 5">
            <a:extLst>
              <a:ext uri="{FF2B5EF4-FFF2-40B4-BE49-F238E27FC236}">
                <a16:creationId xmlns:a16="http://schemas.microsoft.com/office/drawing/2014/main" id="{631731E0-73F1-41B3-9FF1-BE7B3D892033}"/>
              </a:ext>
            </a:extLst>
          </p:cNvPr>
          <p:cNvPicPr>
            <a:picLocks noChangeAspect="1"/>
          </p:cNvPicPr>
          <p:nvPr/>
        </p:nvPicPr>
        <p:blipFill>
          <a:blip r:embed="rId7"/>
          <a:stretch>
            <a:fillRect/>
          </a:stretch>
        </p:blipFill>
        <p:spPr>
          <a:xfrm>
            <a:off x="1156683" y="4472181"/>
            <a:ext cx="8788695" cy="4845990"/>
          </a:xfrm>
          <a:prstGeom prst="rect">
            <a:avLst/>
          </a:prstGeom>
        </p:spPr>
      </p:pic>
      <p:pic>
        <p:nvPicPr>
          <p:cNvPr id="8" name="Image 7">
            <a:extLst>
              <a:ext uri="{FF2B5EF4-FFF2-40B4-BE49-F238E27FC236}">
                <a16:creationId xmlns:a16="http://schemas.microsoft.com/office/drawing/2014/main" id="{08939A5B-F113-493C-9C37-483576B1BE8B}"/>
              </a:ext>
            </a:extLst>
          </p:cNvPr>
          <p:cNvPicPr>
            <a:picLocks noChangeAspect="1"/>
          </p:cNvPicPr>
          <p:nvPr/>
        </p:nvPicPr>
        <p:blipFill>
          <a:blip r:embed="rId8"/>
          <a:stretch>
            <a:fillRect/>
          </a:stretch>
        </p:blipFill>
        <p:spPr>
          <a:xfrm>
            <a:off x="12929389" y="4869375"/>
            <a:ext cx="8656540" cy="4945185"/>
          </a:xfrm>
          <a:prstGeom prst="rect">
            <a:avLst/>
          </a:prstGeom>
        </p:spPr>
      </p:pic>
      <p:pic>
        <p:nvPicPr>
          <p:cNvPr id="12" name="Image 11">
            <a:extLst>
              <a:ext uri="{FF2B5EF4-FFF2-40B4-BE49-F238E27FC236}">
                <a16:creationId xmlns:a16="http://schemas.microsoft.com/office/drawing/2014/main" id="{76C35F10-127C-4E10-BAC5-A237B4F0D6DA}"/>
              </a:ext>
            </a:extLst>
          </p:cNvPr>
          <p:cNvPicPr>
            <a:picLocks noChangeAspect="1"/>
          </p:cNvPicPr>
          <p:nvPr/>
        </p:nvPicPr>
        <p:blipFill rotWithShape="1">
          <a:blip r:embed="rId9"/>
          <a:srcRect t="-22" b="-1"/>
          <a:stretch/>
        </p:blipFill>
        <p:spPr>
          <a:xfrm>
            <a:off x="1506677" y="8969829"/>
            <a:ext cx="8203755" cy="3692527"/>
          </a:xfrm>
          <a:prstGeom prst="rect">
            <a:avLst/>
          </a:prstGeom>
        </p:spPr>
      </p:pic>
      <p:pic>
        <p:nvPicPr>
          <p:cNvPr id="33" name="Image 32">
            <a:extLst>
              <a:ext uri="{FF2B5EF4-FFF2-40B4-BE49-F238E27FC236}">
                <a16:creationId xmlns:a16="http://schemas.microsoft.com/office/drawing/2014/main" id="{0970EB39-6929-4CD5-B62B-43403E56981B}"/>
              </a:ext>
            </a:extLst>
          </p:cNvPr>
          <p:cNvPicPr>
            <a:picLocks noChangeAspect="1"/>
          </p:cNvPicPr>
          <p:nvPr/>
        </p:nvPicPr>
        <p:blipFill>
          <a:blip r:embed="rId10"/>
          <a:stretch>
            <a:fillRect/>
          </a:stretch>
        </p:blipFill>
        <p:spPr>
          <a:xfrm>
            <a:off x="14159134" y="10013379"/>
            <a:ext cx="9122534" cy="3563490"/>
          </a:xfrm>
          <a:prstGeom prst="rect">
            <a:avLst/>
          </a:prstGeom>
        </p:spPr>
      </p:pic>
    </p:spTree>
    <p:extLst>
      <p:ext uri="{BB962C8B-B14F-4D97-AF65-F5344CB8AC3E}">
        <p14:creationId xmlns:p14="http://schemas.microsoft.com/office/powerpoint/2010/main" val="2201124935"/>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1481</Words>
  <Application>Microsoft Office PowerPoint</Application>
  <PresentationFormat>Personnalisé</PresentationFormat>
  <Paragraphs>154</Paragraphs>
  <Slides>13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Century Gothic</vt:lpstr>
      <vt:lpstr>Courier New</vt:lpstr>
      <vt:lpstr>Helvetica Neue</vt:lpstr>
      <vt:lpstr>Helvetica Neue Light</vt:lpstr>
      <vt:lpstr>Helvetica Neue Medium</vt:lpstr>
      <vt:lpstr>Montserrat SemiBold</vt:lpstr>
      <vt:lpstr>Wingdings</vt:lpstr>
      <vt:lpstr>White</vt:lpstr>
      <vt:lpstr>Bilan de l’examen du 21 avril 2021 &amp; évolutions de l’examen de CSTMD</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DOCUMENT</dc:title>
  <dc:creator>Surface</dc:creator>
  <cp:lastModifiedBy>Contact CIFMD</cp:lastModifiedBy>
  <cp:revision>399</cp:revision>
  <dcterms:modified xsi:type="dcterms:W3CDTF">2021-06-23T11:39:00Z</dcterms:modified>
</cp:coreProperties>
</file>