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15"/>
  </p:notesMasterIdLst>
  <p:handoutMasterIdLst>
    <p:handoutMasterId r:id="rId16"/>
  </p:handoutMasterIdLst>
  <p:sldIdLst>
    <p:sldId id="25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0" r:id="rId13"/>
    <p:sldId id="268" r:id="rId14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BCE"/>
    <a:srgbClr val="FBF0D1"/>
    <a:srgbClr val="F7EDD5"/>
    <a:srgbClr val="F4ECD8"/>
    <a:srgbClr val="F4E9D8"/>
    <a:srgbClr val="F3E6D9"/>
    <a:srgbClr val="F0E6DC"/>
    <a:srgbClr val="FFCCCC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 varScale="1">
        <p:scale>
          <a:sx n="46" d="100"/>
          <a:sy n="46" d="100"/>
        </p:scale>
        <p:origin x="11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19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e l'en-tête 1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926638" cy="10515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74438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02D7E-BE78-4F9D-91F0-C07342F60FD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A3EB3-EBA7-4A76-9BD1-729162596B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1592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5350" y="850900"/>
            <a:ext cx="3055938" cy="22923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A3EB3-EBA7-4A76-9BD1-729162596B92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472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3A3EB3-EBA7-4A76-9BD1-729162596B9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37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3A3EB3-EBA7-4A76-9BD1-729162596B9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4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3A3EB3-EBA7-4A76-9BD1-729162596B9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71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3A3EB3-EBA7-4A76-9BD1-729162596B9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769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3A3EB3-EBA7-4A76-9BD1-729162596B9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74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3A3EB3-EBA7-4A76-9BD1-729162596B9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182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3A3EB3-EBA7-4A76-9BD1-729162596B9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984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3A3EB3-EBA7-4A76-9BD1-729162596B9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259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3A3EB3-EBA7-4A76-9BD1-729162596B9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66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565564"/>
            <a:ext cx="7886700" cy="472487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68490" y="6547849"/>
            <a:ext cx="2057400" cy="213996"/>
          </a:xfrm>
        </p:spPr>
        <p:txBody>
          <a:bodyPr/>
          <a:lstStyle/>
          <a:p>
            <a:fld id="{3A71B79C-A604-4586-B54A-A983C0EB8367}" type="datetime1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28650" y="6534907"/>
            <a:ext cx="1177290" cy="213996"/>
          </a:xfrm>
        </p:spPr>
        <p:txBody>
          <a:bodyPr/>
          <a:lstStyle/>
          <a:p>
            <a:r>
              <a:rPr lang="fr-FR"/>
              <a:t>ACSTMD-AG240621- Les produits issus du pétrole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579620" y="6507479"/>
            <a:ext cx="240030" cy="272659"/>
          </a:xfrm>
        </p:spPr>
        <p:txBody>
          <a:bodyPr/>
          <a:lstStyle>
            <a:lvl1pPr>
              <a:defRPr sz="1600" b="1"/>
            </a:lvl1pPr>
          </a:lstStyle>
          <a:p>
            <a:fld id="{FA8FD78D-6358-4363-AF3E-49FF409A6F1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6487"/>
            <a:ext cx="9143999" cy="15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"/>
            <a:ext cx="9144000" cy="1598203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628650" y="6509581"/>
            <a:ext cx="2057400" cy="211895"/>
          </a:xfrm>
        </p:spPr>
        <p:txBody>
          <a:bodyPr/>
          <a:lstStyle/>
          <a:p>
            <a:fld id="{63E039F6-2BD6-4742-AAF1-2309E540657E}" type="datetime1">
              <a:rPr lang="fr-FR" smtClean="0"/>
              <a:t>28/06/2021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028950" y="6509581"/>
            <a:ext cx="3086100" cy="211895"/>
          </a:xfrm>
        </p:spPr>
        <p:txBody>
          <a:bodyPr/>
          <a:lstStyle/>
          <a:p>
            <a:r>
              <a:rPr lang="fr-FR"/>
              <a:t>ACSTMD-AG240621- Les produits issus du pétrole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4D898DF6-5E47-4B4A-9406-599EC0C098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34045" y="3218259"/>
            <a:ext cx="3881005" cy="131217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/>
            </a:lvl1pPr>
            <a:lvl2pPr>
              <a:defRPr/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Remerciement </a:t>
            </a:r>
          </a:p>
        </p:txBody>
      </p:sp>
    </p:spTree>
    <p:extLst>
      <p:ext uri="{BB962C8B-B14F-4D97-AF65-F5344CB8AC3E}">
        <p14:creationId xmlns:p14="http://schemas.microsoft.com/office/powerpoint/2010/main" val="116718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41B4E51-821C-47C9-8828-6F3811D22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7"/>
          <a:stretch/>
        </p:blipFill>
        <p:spPr>
          <a:xfrm>
            <a:off x="0" y="113197"/>
            <a:ext cx="9144000" cy="90368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1D466F-84C9-4CF2-A285-24B50D5E6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256"/>
            <a:ext cx="6276109" cy="662782"/>
          </a:xfrm>
        </p:spPr>
        <p:txBody>
          <a:bodyPr>
            <a:normAutofit/>
          </a:bodyPr>
          <a:lstStyle>
            <a:lvl1pPr>
              <a:defRPr sz="4400">
                <a:latin typeface="+mn-lt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F4E3D05-C284-4433-A016-94A71245A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6BE4DF4-757A-4E52-BD91-E22D40AD4926}" type="datetime1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43C29F5-7112-43CB-8234-F03035F5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ACSTMD-AG240621- Les produits issus du pétrole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396C305-2BD1-423D-8B6C-5C416964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5EEAAA5-D4BA-42AF-BA8C-857F5166E6F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BC4C97B9-6DA3-468A-9155-5AA40F4F5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7255"/>
            <a:ext cx="7886700" cy="472487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6D33747F-E354-47D3-BE7B-0770AB3AC35F}"/>
              </a:ext>
            </a:extLst>
          </p:cNvPr>
          <p:cNvCxnSpPr>
            <a:cxnSpLocks/>
          </p:cNvCxnSpPr>
          <p:nvPr userDrawn="1"/>
        </p:nvCxnSpPr>
        <p:spPr>
          <a:xfrm>
            <a:off x="284018" y="6327855"/>
            <a:ext cx="8624455" cy="2849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0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99C17-CEB2-4C0F-8675-22550CA08D4B}" type="datetime1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ACSTMD-AG240621- Les produits issus du pétrole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FD78D-6358-4363-AF3E-49FF409A6F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17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6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4B7DEDF-C35B-4988-B8C3-9C6F5913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3452A77-A1B1-4DD6-BDA9-EFC413144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B3BD62B-54F9-4CC0-BD84-3B0C68CBE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DD5C2-3B46-404E-95CA-E0F81135B732}" type="datetime1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87106EA-FAF2-4255-8B4B-680CC8920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ACSTMD-AG240621- Les produits issus du pétrole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4543520-CF0C-4874-9A8A-A0E050436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EAAA5-D4BA-42AF-BA8C-857F5166E6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00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969963" y="1925638"/>
            <a:ext cx="8174037" cy="1798637"/>
          </a:xfrm>
        </p:spPr>
        <p:txBody>
          <a:bodyPr>
            <a:normAutofit/>
          </a:bodyPr>
          <a:lstStyle/>
          <a:p>
            <a:r>
              <a:rPr lang="fr-FR" dirty="0"/>
              <a:t>Les produits issus du pétrole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915919" y="3823370"/>
            <a:ext cx="747018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657601" y="4460225"/>
            <a:ext cx="565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AG ACSTMD- Paris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97065" y="4479009"/>
            <a:ext cx="196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97064" y="5205457"/>
            <a:ext cx="565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Date</a:t>
            </a:r>
            <a:r>
              <a:rPr lang="fr-FR" dirty="0"/>
              <a:t>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57601" y="5167889"/>
            <a:ext cx="565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24 juin 2021</a:t>
            </a:r>
          </a:p>
        </p:txBody>
      </p:sp>
      <p:pic>
        <p:nvPicPr>
          <p:cNvPr id="11" name="Espace réservé du conten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03" y="6294857"/>
            <a:ext cx="1680860" cy="5631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4662BA-4D20-4E85-BA87-3255E17062EE}"/>
              </a:ext>
            </a:extLst>
          </p:cNvPr>
          <p:cNvSpPr/>
          <p:nvPr/>
        </p:nvSpPr>
        <p:spPr>
          <a:xfrm>
            <a:off x="7055224" y="6040333"/>
            <a:ext cx="2088776" cy="772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14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B2736D-009E-47FC-982F-6B711758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1" y="0"/>
            <a:ext cx="6508670" cy="66278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fr-FR" dirty="0"/>
              <a:t>P</a:t>
            </a:r>
            <a:r>
              <a:rPr lang="fr-FR" sz="4400" dirty="0"/>
              <a:t>roduits du pétrole et TMD</a:t>
            </a:r>
          </a:p>
        </p:txBody>
      </p:sp>
      <p:sp>
        <p:nvSpPr>
          <p:cNvPr id="7" name="Espace réservé du contenu 1"/>
          <p:cNvSpPr txBox="1">
            <a:spLocks noGrp="1"/>
          </p:cNvSpPr>
          <p:nvPr>
            <p:ph idx="1"/>
          </p:nvPr>
        </p:nvSpPr>
        <p:spPr>
          <a:xfrm>
            <a:off x="181841" y="1248437"/>
            <a:ext cx="8871623" cy="4808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0">
              <a:buNone/>
            </a:pPr>
            <a:r>
              <a:rPr lang="fr-FR" sz="2800" dirty="0">
                <a:sym typeface="Wingdings" panose="05000000000000000000" pitchFamily="2" charset="2"/>
              </a:rPr>
              <a:t>Des produits transportés  à chauds</a:t>
            </a:r>
          </a:p>
          <a:p>
            <a:pPr lvl="2"/>
            <a:r>
              <a:rPr lang="fr-FR" sz="2400" dirty="0">
                <a:sym typeface="Wingdings" panose="05000000000000000000" pitchFamily="2" charset="2"/>
              </a:rPr>
              <a:t>Fuel lourd, transporté au dessus de son point éclair  UN3256, </a:t>
            </a:r>
            <a:r>
              <a:rPr lang="fr-FR" sz="2400" dirty="0"/>
              <a:t>LIQUIDE TRANSPORTÉ À CHAUD, INFLAMMABLE, N.S.A., classe 3</a:t>
            </a:r>
          </a:p>
          <a:p>
            <a:pPr marL="742950" lvl="2" indent="0">
              <a:buNone/>
            </a:pPr>
            <a:r>
              <a:rPr lang="fr-FR" sz="2400" dirty="0"/>
              <a:t>  Classé UN3082 pour les échantillons froids</a:t>
            </a:r>
          </a:p>
          <a:p>
            <a:pPr lvl="2"/>
            <a:r>
              <a:rPr lang="fr-FR" sz="2400" dirty="0">
                <a:sym typeface="Wingdings" panose="05000000000000000000" pitchFamily="2" charset="2"/>
              </a:rPr>
              <a:t>Bitumes, liquides transportés au dessus de 100°C </a:t>
            </a:r>
          </a:p>
          <a:p>
            <a:pPr marL="742950" lvl="2" indent="0">
              <a:buNone/>
            </a:pPr>
            <a:r>
              <a:rPr lang="fr-FR" sz="2400" dirty="0">
                <a:sym typeface="Wingdings" panose="05000000000000000000" pitchFamily="2" charset="2"/>
              </a:rPr>
              <a:t>UN3257, </a:t>
            </a:r>
            <a:r>
              <a:rPr lang="fr-FR" sz="2400" dirty="0"/>
              <a:t>LIQUIDE TRANSPORTÉ À CHAUD, N.S.A., classe 9</a:t>
            </a:r>
          </a:p>
          <a:p>
            <a:pPr marL="742950" lvl="2" indent="0">
              <a:buNone/>
            </a:pPr>
            <a:r>
              <a:rPr lang="fr-FR" sz="2400" dirty="0"/>
              <a:t> Non classé pour les échantillons froids</a:t>
            </a:r>
          </a:p>
          <a:p>
            <a:pPr lvl="2"/>
            <a:r>
              <a:rPr lang="fr-FR" sz="2400" dirty="0">
                <a:sym typeface="Wingdings" panose="05000000000000000000" pitchFamily="2" charset="2"/>
              </a:rPr>
              <a:t>Soufre fondu, UN2448, classe 4.1</a:t>
            </a:r>
          </a:p>
          <a:p>
            <a:pPr marL="742950" lvl="2" indent="0">
              <a:buNone/>
            </a:pPr>
            <a:r>
              <a:rPr lang="fr-FR" sz="2400" dirty="0">
                <a:sym typeface="Wingdings" panose="05000000000000000000" pitchFamily="2" charset="2"/>
              </a:rPr>
              <a:t>   Classé UN1350, Soufre, pour les échantillons froids</a:t>
            </a:r>
          </a:p>
          <a:p>
            <a:pPr lvl="2"/>
            <a:endParaRPr lang="fr-FR" sz="2400" dirty="0">
              <a:sym typeface="Wingdings" panose="05000000000000000000" pitchFamily="2" charset="2"/>
            </a:endParaRPr>
          </a:p>
          <a:p>
            <a:pPr lvl="1"/>
            <a:endParaRPr lang="fr-FR" sz="2800" dirty="0">
              <a:sym typeface="Wingdings" panose="05000000000000000000" pitchFamily="2" charset="2"/>
            </a:endParaRPr>
          </a:p>
          <a:p>
            <a:pPr lvl="2"/>
            <a:endParaRPr lang="fr-FR" sz="2800" dirty="0"/>
          </a:p>
          <a:p>
            <a:pPr lvl="2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18835BE-F884-4B95-B7C6-2CCF1F26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ACSTMD-AG240621- Les produits issus du pétrole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480E6775-9F04-4E2F-83AC-F3954B31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AA5-D4BA-42AF-BA8C-857F5166E6F0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7240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B2736D-009E-47FC-982F-6B711758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1" y="0"/>
            <a:ext cx="6508670" cy="66278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fr-FR" dirty="0"/>
              <a:t>P</a:t>
            </a:r>
            <a:r>
              <a:rPr lang="fr-FR" sz="4400" dirty="0"/>
              <a:t>roduits du pétrole et TMD</a:t>
            </a:r>
          </a:p>
        </p:txBody>
      </p:sp>
      <p:sp>
        <p:nvSpPr>
          <p:cNvPr id="7" name="Espace réservé du contenu 1"/>
          <p:cNvSpPr txBox="1">
            <a:spLocks noGrp="1"/>
          </p:cNvSpPr>
          <p:nvPr>
            <p:ph idx="1"/>
          </p:nvPr>
        </p:nvSpPr>
        <p:spPr>
          <a:xfrm>
            <a:off x="181841" y="1248437"/>
            <a:ext cx="8871623" cy="4808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0">
              <a:buNone/>
            </a:pPr>
            <a:r>
              <a:rPr lang="fr-FR" sz="2800" dirty="0">
                <a:sym typeface="Wingdings" panose="05000000000000000000" pitchFamily="2" charset="2"/>
              </a:rPr>
              <a:t>Des monomères avec risque particulier</a:t>
            </a:r>
          </a:p>
          <a:p>
            <a:pPr lvl="2"/>
            <a:r>
              <a:rPr lang="fr-FR" sz="2400" dirty="0">
                <a:sym typeface="Wingdings" panose="05000000000000000000" pitchFamily="2" charset="2"/>
              </a:rPr>
              <a:t>Butadiène 1-3     et     Styrène</a:t>
            </a:r>
          </a:p>
          <a:p>
            <a:pPr lvl="2"/>
            <a:endParaRPr lang="fr-FR" sz="2400" dirty="0">
              <a:sym typeface="Wingdings" panose="05000000000000000000" pitchFamily="2" charset="2"/>
            </a:endParaRPr>
          </a:p>
          <a:p>
            <a:pPr lvl="2"/>
            <a:endParaRPr lang="fr-FR" sz="2400" dirty="0">
              <a:sym typeface="Wingdings" panose="05000000000000000000" pitchFamily="2" charset="2"/>
            </a:endParaRPr>
          </a:p>
          <a:p>
            <a:pPr lvl="2"/>
            <a:endParaRPr lang="fr-FR" sz="2400" dirty="0">
              <a:sym typeface="Wingdings" panose="05000000000000000000" pitchFamily="2" charset="2"/>
            </a:endParaRPr>
          </a:p>
          <a:p>
            <a:pPr lvl="2"/>
            <a:endParaRPr lang="fr-FR" sz="2400" dirty="0">
              <a:sym typeface="Wingdings" panose="05000000000000000000" pitchFamily="2" charset="2"/>
            </a:endParaRPr>
          </a:p>
          <a:p>
            <a:pPr lvl="2"/>
            <a:r>
              <a:rPr lang="fr-FR" sz="2400" dirty="0">
                <a:sym typeface="Wingdings" panose="05000000000000000000" pitchFamily="2" charset="2"/>
              </a:rPr>
              <a:t>Ils doivent être stabilisés pour le transport</a:t>
            </a:r>
          </a:p>
          <a:p>
            <a:pPr lvl="3"/>
            <a:r>
              <a:rPr lang="fr-FR" sz="2000" dirty="0">
                <a:sym typeface="Wingdings" panose="05000000000000000000" pitchFamily="2" charset="2"/>
              </a:rPr>
              <a:t>Matières interdites au transport si non stabilisées, 2.2.3.2 et application de DS 386 pour stabilisation par contrôle de la température ou stabilisation chimique</a:t>
            </a:r>
          </a:p>
          <a:p>
            <a:pPr lvl="3"/>
            <a:r>
              <a:rPr lang="fr-FR" sz="2000" dirty="0"/>
              <a:t>BUTADIÈNES STABILISÉS ou BUTADIÈNES ET HYDROCARBURES EN MÉLANGE STABILISÉ</a:t>
            </a:r>
          </a:p>
          <a:p>
            <a:pPr lvl="3"/>
            <a:r>
              <a:rPr lang="en-US" sz="2000" dirty="0"/>
              <a:t>STYRÈNE MONOMÈRE STABILISÉ </a:t>
            </a:r>
          </a:p>
          <a:p>
            <a:pPr lvl="3"/>
            <a:endParaRPr lang="fr-FR" sz="2800" dirty="0">
              <a:sym typeface="Wingdings" panose="05000000000000000000" pitchFamily="2" charset="2"/>
            </a:endParaRPr>
          </a:p>
          <a:p>
            <a:pPr lvl="2"/>
            <a:endParaRPr lang="fr-FR" sz="2800" dirty="0"/>
          </a:p>
          <a:p>
            <a:pPr lvl="2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18835BE-F884-4B95-B7C6-2CCF1F26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ACSTMD-AG240621- Les produits issus du pétrole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480E6775-9F04-4E2F-83AC-F3954B31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AA5-D4BA-42AF-BA8C-857F5166E6F0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6" name="Picture 2" descr="Afficher l’image source">
            <a:extLst>
              <a:ext uri="{FF2B5EF4-FFF2-40B4-BE49-F238E27FC236}">
                <a16:creationId xmlns:a16="http://schemas.microsoft.com/office/drawing/2014/main" xmlns="" id="{EB59990A-011E-4F51-BBB1-3E7F4FA06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01" y="2156800"/>
            <a:ext cx="1577861" cy="107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fficher l’image source">
            <a:extLst>
              <a:ext uri="{FF2B5EF4-FFF2-40B4-BE49-F238E27FC236}">
                <a16:creationId xmlns:a16="http://schemas.microsoft.com/office/drawing/2014/main" xmlns="" id="{F3AA109A-793B-4E07-A146-E61288B38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05" y="1912796"/>
            <a:ext cx="1135707" cy="17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9459BE97-0947-4C0B-A768-40D9515B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09581"/>
            <a:ext cx="3752096" cy="199037"/>
          </a:xfrm>
        </p:spPr>
        <p:txBody>
          <a:bodyPr/>
          <a:lstStyle/>
          <a:p>
            <a:r>
              <a:rPr lang="fr-FR" dirty="0"/>
              <a:t>ACSTMD-AG240621- Les produits issus du pétrole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8A3F13F-587D-4360-BC08-FD6706EC3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Merci</a:t>
            </a:r>
          </a:p>
          <a:p>
            <a:endParaRPr lang="fr-FR" dirty="0"/>
          </a:p>
          <a:p>
            <a:r>
              <a:rPr lang="fr-FR" dirty="0"/>
              <a:t>Lionel ZUCCALI - ACSTMD</a:t>
            </a:r>
          </a:p>
        </p:txBody>
      </p:sp>
    </p:spTree>
    <p:extLst>
      <p:ext uri="{BB962C8B-B14F-4D97-AF65-F5344CB8AC3E}">
        <p14:creationId xmlns:p14="http://schemas.microsoft.com/office/powerpoint/2010/main" val="165160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B2736D-009E-47FC-982F-6B711758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1" y="0"/>
            <a:ext cx="6276109" cy="66278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fr-FR" sz="4400" dirty="0"/>
              <a:t>Le pétrole brut</a:t>
            </a:r>
          </a:p>
        </p:txBody>
      </p:sp>
      <p:sp>
        <p:nvSpPr>
          <p:cNvPr id="7" name="Espace réservé du contenu 1"/>
          <p:cNvSpPr txBox="1">
            <a:spLocks noGrp="1"/>
          </p:cNvSpPr>
          <p:nvPr>
            <p:ph idx="1"/>
          </p:nvPr>
        </p:nvSpPr>
        <p:spPr>
          <a:xfrm>
            <a:off x="181841" y="1248437"/>
            <a:ext cx="8871623" cy="52904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800" dirty="0"/>
              <a:t>Le pétrole s’est formé par la décomposition de résidus d’organismes vivants selon des processus chimiques sur des millions d’années</a:t>
            </a:r>
          </a:p>
          <a:p>
            <a:pPr lvl="1"/>
            <a:r>
              <a:rPr lang="fr-FR" sz="2800" dirty="0"/>
              <a:t>Composition d’un pétrole brut :</a:t>
            </a:r>
          </a:p>
          <a:p>
            <a:pPr lvl="2">
              <a:lnSpc>
                <a:spcPct val="110000"/>
              </a:lnSpc>
            </a:pPr>
            <a:r>
              <a:rPr lang="fr-FR" sz="2800" dirty="0"/>
              <a:t>% Paraffines (alcanes linéaires) </a:t>
            </a:r>
          </a:p>
          <a:p>
            <a:pPr lvl="2"/>
            <a:endParaRPr lang="fr-FR" sz="2800" dirty="0"/>
          </a:p>
          <a:p>
            <a:pPr lvl="2">
              <a:lnSpc>
                <a:spcPct val="150000"/>
              </a:lnSpc>
            </a:pPr>
            <a:r>
              <a:rPr lang="fr-FR" sz="2800" dirty="0"/>
              <a:t>% Naphtènes (alcanes cycliques saturés)</a:t>
            </a:r>
          </a:p>
          <a:p>
            <a:pPr lvl="2"/>
            <a:endParaRPr lang="fr-FR" sz="2800" dirty="0"/>
          </a:p>
          <a:p>
            <a:pPr lvl="2">
              <a:lnSpc>
                <a:spcPct val="160000"/>
              </a:lnSpc>
            </a:pPr>
            <a:r>
              <a:rPr lang="fr-FR" sz="2800" dirty="0"/>
              <a:t>% Aromatiques (cycle aromatique)</a:t>
            </a:r>
          </a:p>
          <a:p>
            <a:pPr lvl="2"/>
            <a:endParaRPr lang="fr-FR" sz="2800" dirty="0"/>
          </a:p>
          <a:p>
            <a:pPr lvl="2">
              <a:lnSpc>
                <a:spcPct val="160000"/>
              </a:lnSpc>
            </a:pPr>
            <a:r>
              <a:rPr lang="fr-FR" sz="2800" dirty="0"/>
              <a:t>Impuretés dont produits soufrés</a:t>
            </a:r>
          </a:p>
          <a:p>
            <a:pPr lvl="2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18835BE-F884-4B95-B7C6-2CCF1F26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ACSTMD-AG240621- Les produits issus du pétrole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480E6775-9F04-4E2F-83AC-F3954B31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AA5-D4BA-42AF-BA8C-857F5166E6F0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0" name="Image 9" descr="Une image contenant intérieur&#10;&#10;Description générée automatiquement">
            <a:extLst>
              <a:ext uri="{FF2B5EF4-FFF2-40B4-BE49-F238E27FC236}">
                <a16:creationId xmlns:a16="http://schemas.microsoft.com/office/drawing/2014/main" xmlns="" id="{1F43D5EF-69CF-4ECE-93EE-C775D4F79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20" y="2434021"/>
            <a:ext cx="2029964" cy="131038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7F56665-A4F1-4044-A6B2-B8C24123A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68" y="3632850"/>
            <a:ext cx="1765491" cy="1310387"/>
          </a:xfrm>
          <a:prstGeom prst="rect">
            <a:avLst/>
          </a:prstGeom>
        </p:spPr>
      </p:pic>
      <p:pic>
        <p:nvPicPr>
          <p:cNvPr id="14" name="Image 13" descr="Une image contenant intérieur, accessoire&#10;&#10;Description générée automatiquement">
            <a:extLst>
              <a:ext uri="{FF2B5EF4-FFF2-40B4-BE49-F238E27FC236}">
                <a16:creationId xmlns:a16="http://schemas.microsoft.com/office/drawing/2014/main" xmlns="" id="{2F00B2CC-B1DE-418D-878E-0ACD955C3E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4843295"/>
            <a:ext cx="1541352" cy="119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400" dirty="0"/>
              <a:t>Du brut et du raffiné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xmlns="" id="{CE9A2FE8-48D3-40E3-95C3-094467A65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ACSTMD-AG240621- Les produits issus du pétrole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9E42E1E0-6FE3-431D-A8F0-DA8BEE24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AA5-D4BA-42AF-BA8C-857F5166E6F0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418B581F-99E9-4EBE-BD1A-B3F7D799D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47" y="1082051"/>
            <a:ext cx="6478444" cy="51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6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B2736D-009E-47FC-982F-6B711758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1" y="0"/>
            <a:ext cx="6276109" cy="66278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fr-FR" sz="4400" dirty="0"/>
              <a:t>Les produits du pétrole</a:t>
            </a:r>
          </a:p>
        </p:txBody>
      </p:sp>
      <p:sp>
        <p:nvSpPr>
          <p:cNvPr id="7" name="Espace réservé du contenu 1"/>
          <p:cNvSpPr txBox="1">
            <a:spLocks noGrp="1"/>
          </p:cNvSpPr>
          <p:nvPr>
            <p:ph idx="1"/>
          </p:nvPr>
        </p:nvSpPr>
        <p:spPr>
          <a:xfrm>
            <a:off x="181841" y="1248437"/>
            <a:ext cx="8871623" cy="4898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800" dirty="0"/>
              <a:t>Les produits du Raffinage vont des gaz aux bitumes, en passant par les GPL, </a:t>
            </a:r>
            <a:r>
              <a:rPr lang="fr-FR" sz="2800" dirty="0">
                <a:solidFill>
                  <a:srgbClr val="00B0F0"/>
                </a:solidFill>
              </a:rPr>
              <a:t>le naphta</a:t>
            </a:r>
            <a:r>
              <a:rPr lang="fr-FR" sz="2800" dirty="0"/>
              <a:t>, les carburants, les aromatiques, les lubrifiants</a:t>
            </a:r>
          </a:p>
          <a:p>
            <a:pPr lvl="1"/>
            <a:r>
              <a:rPr lang="fr-FR" sz="2800" dirty="0"/>
              <a:t>Le naphta est la matière première de la Pétrochimie dont les grands produits sont l’éthylène, le propylène, les aromatiques et les polymères</a:t>
            </a:r>
          </a:p>
          <a:p>
            <a:pPr lvl="1"/>
            <a:r>
              <a:rPr lang="fr-FR" sz="2800" dirty="0"/>
              <a:t>Les produits issus du Raffinage sont des « coupes » et/ou des mélanges </a:t>
            </a:r>
            <a:r>
              <a:rPr lang="fr-FR" sz="2800" dirty="0">
                <a:sym typeface="Wingdings" panose="05000000000000000000" pitchFamily="2" charset="2"/>
              </a:rPr>
              <a:t> caractéristiques physiques larges</a:t>
            </a:r>
          </a:p>
          <a:p>
            <a:pPr lvl="1"/>
            <a:r>
              <a:rPr lang="fr-FR" sz="2800" dirty="0">
                <a:sym typeface="Wingdings" panose="05000000000000000000" pitchFamily="2" charset="2"/>
              </a:rPr>
              <a:t>Les produits issus de la Pétrochimie (hors polymères) sont des produits « purs » aux caractéristiques bien définies</a:t>
            </a:r>
            <a:endParaRPr lang="fr-FR" sz="2800" dirty="0"/>
          </a:p>
          <a:p>
            <a:pPr lvl="2"/>
            <a:endParaRPr lang="fr-FR" sz="2800" dirty="0"/>
          </a:p>
          <a:p>
            <a:pPr lvl="2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18835BE-F884-4B95-B7C6-2CCF1F26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ACSTMD-AG240621- Les produits issus du pétrole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480E6775-9F04-4E2F-83AC-F3954B31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AA5-D4BA-42AF-BA8C-857F5166E6F0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077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B2736D-009E-47FC-982F-6B711758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1" y="0"/>
            <a:ext cx="6508670" cy="66278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fr-FR" dirty="0"/>
              <a:t>P</a:t>
            </a:r>
            <a:r>
              <a:rPr lang="fr-FR" sz="4400" dirty="0"/>
              <a:t>roduits du pétrole et TMD</a:t>
            </a:r>
          </a:p>
        </p:txBody>
      </p:sp>
      <p:sp>
        <p:nvSpPr>
          <p:cNvPr id="7" name="Espace réservé du contenu 1"/>
          <p:cNvSpPr txBox="1">
            <a:spLocks noGrp="1"/>
          </p:cNvSpPr>
          <p:nvPr>
            <p:ph idx="1"/>
          </p:nvPr>
        </p:nvSpPr>
        <p:spPr>
          <a:xfrm>
            <a:off x="181841" y="1248437"/>
            <a:ext cx="8871623" cy="4808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800" dirty="0">
                <a:sym typeface="Wingdings" panose="05000000000000000000" pitchFamily="2" charset="2"/>
              </a:rPr>
              <a:t>Des particularités pour UN1203 et UN1202 :</a:t>
            </a:r>
          </a:p>
          <a:p>
            <a:pPr lvl="2"/>
            <a:r>
              <a:rPr lang="fr-FR" sz="2400" dirty="0"/>
              <a:t>Le carburant diesel, le gazole et l'huile de chauffe (légère) avec un point éclair &gt;60°C</a:t>
            </a:r>
            <a:r>
              <a:rPr lang="fr-FR" sz="2400" dirty="0">
                <a:sym typeface="Wingdings" panose="05000000000000000000" pitchFamily="2" charset="2"/>
              </a:rPr>
              <a:t>  et &lt; 100°C sont de la classe 3</a:t>
            </a:r>
          </a:p>
          <a:p>
            <a:pPr lvl="2"/>
            <a:r>
              <a:rPr lang="fr-FR" sz="2400" dirty="0">
                <a:sym typeface="Wingdings" panose="05000000000000000000" pitchFamily="2" charset="2"/>
              </a:rPr>
              <a:t>Essence assimilée à une matière avec pression de vapeur &lt;1,1b (DS 534 et TU9)  transport dans des citernes LGBH</a:t>
            </a:r>
          </a:p>
          <a:p>
            <a:pPr lvl="2"/>
            <a:r>
              <a:rPr lang="fr-FR" sz="2400" dirty="0">
                <a:sym typeface="Wingdings" panose="05000000000000000000" pitchFamily="2" charset="2"/>
              </a:rPr>
              <a:t>Panneaux orange codifiés</a:t>
            </a:r>
          </a:p>
          <a:p>
            <a:pPr lvl="2"/>
            <a:endParaRPr lang="fr-FR" sz="2800" dirty="0">
              <a:sym typeface="Wingdings" panose="05000000000000000000" pitchFamily="2" charset="2"/>
            </a:endParaRPr>
          </a:p>
          <a:p>
            <a:pPr lvl="2"/>
            <a:endParaRPr lang="fr-FR" sz="2800" dirty="0">
              <a:sym typeface="Wingdings" panose="05000000000000000000" pitchFamily="2" charset="2"/>
            </a:endParaRPr>
          </a:p>
          <a:p>
            <a:pPr lvl="2"/>
            <a:endParaRPr lang="fr-FR" sz="2400" dirty="0">
              <a:sym typeface="Wingdings" panose="05000000000000000000" pitchFamily="2" charset="2"/>
            </a:endParaRPr>
          </a:p>
          <a:p>
            <a:pPr lvl="2"/>
            <a:r>
              <a:rPr lang="fr-FR" sz="2400" dirty="0">
                <a:sym typeface="Wingdings" panose="05000000000000000000" pitchFamily="2" charset="2"/>
              </a:rPr>
              <a:t>Exemption du 1.1.3.1 c) s’applique en particulier pour le transport de carburant pour alimenter les engins de chantier</a:t>
            </a:r>
          </a:p>
          <a:p>
            <a:pPr lvl="2"/>
            <a:endParaRPr lang="fr-FR" sz="2800" dirty="0"/>
          </a:p>
          <a:p>
            <a:pPr lvl="2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18835BE-F884-4B95-B7C6-2CCF1F26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ACSTMD-AG240621- Les produits issus du pétrole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480E6775-9F04-4E2F-83AC-F3954B31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AA5-D4BA-42AF-BA8C-857F5166E6F0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419D12A-ACEC-4D4B-A6D9-241BCD6A7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645" y="3569196"/>
            <a:ext cx="7220705" cy="11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B2736D-009E-47FC-982F-6B711758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1" y="0"/>
            <a:ext cx="6508670" cy="66278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fr-FR" dirty="0"/>
              <a:t>P</a:t>
            </a:r>
            <a:r>
              <a:rPr lang="fr-FR" sz="4400" dirty="0"/>
              <a:t>roduits du pétrole et TMD</a:t>
            </a:r>
          </a:p>
        </p:txBody>
      </p:sp>
      <p:sp>
        <p:nvSpPr>
          <p:cNvPr id="7" name="Espace réservé du contenu 1"/>
          <p:cNvSpPr txBox="1">
            <a:spLocks noGrp="1"/>
          </p:cNvSpPr>
          <p:nvPr>
            <p:ph idx="1"/>
          </p:nvPr>
        </p:nvSpPr>
        <p:spPr>
          <a:xfrm>
            <a:off x="181841" y="1248437"/>
            <a:ext cx="8871623" cy="4808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800" dirty="0">
                <a:sym typeface="Wingdings" panose="05000000000000000000" pitchFamily="2" charset="2"/>
              </a:rPr>
              <a:t>Application de la DS 640 pour différencier les 3 UN1202 de GE III mais nécessitant des codes citernes ou des types de véhicules différents</a:t>
            </a:r>
          </a:p>
          <a:p>
            <a:pPr lvl="2"/>
            <a:endParaRPr lang="fr-FR" sz="2800" dirty="0"/>
          </a:p>
          <a:p>
            <a:pPr lvl="2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18835BE-F884-4B95-B7C6-2CCF1F26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ACSTMD-AG240621- Les produits issus du pétrole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480E6775-9F04-4E2F-83AC-F3954B31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AA5-D4BA-42AF-BA8C-857F5166E6F0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597DB85-00F1-4FD4-AC70-4DEC20DBF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15" y="2617599"/>
            <a:ext cx="4547527" cy="291887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33EB23A-F9AC-47C5-850E-DB99B6AF6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842" y="2617599"/>
            <a:ext cx="2176791" cy="291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B2736D-009E-47FC-982F-6B711758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1" y="0"/>
            <a:ext cx="6508670" cy="66278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fr-FR" dirty="0"/>
              <a:t>P</a:t>
            </a:r>
            <a:r>
              <a:rPr lang="fr-FR" sz="4400" dirty="0"/>
              <a:t>roduits du pétrole et TMD</a:t>
            </a:r>
          </a:p>
        </p:txBody>
      </p:sp>
      <p:sp>
        <p:nvSpPr>
          <p:cNvPr id="7" name="Espace réservé du contenu 1"/>
          <p:cNvSpPr txBox="1">
            <a:spLocks noGrp="1"/>
          </p:cNvSpPr>
          <p:nvPr>
            <p:ph idx="1"/>
          </p:nvPr>
        </p:nvSpPr>
        <p:spPr>
          <a:xfrm>
            <a:off x="181841" y="1248437"/>
            <a:ext cx="8871623" cy="4808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800" dirty="0">
                <a:sym typeface="Wingdings" panose="05000000000000000000" pitchFamily="2" charset="2"/>
              </a:rPr>
              <a:t>UN1965 (Hydrocarbures gazeux en mélange </a:t>
            </a:r>
            <a:r>
              <a:rPr lang="fr-FR" sz="2800" dirty="0" err="1">
                <a:sym typeface="Wingdings" panose="05000000000000000000" pitchFamily="2" charset="2"/>
              </a:rPr>
              <a:t>n.s.a</a:t>
            </a:r>
            <a:r>
              <a:rPr lang="fr-FR" sz="2800" dirty="0">
                <a:sym typeface="Wingdings" panose="05000000000000000000" pitchFamily="2" charset="2"/>
              </a:rPr>
              <a:t>), un mélange qui va du propane au butane</a:t>
            </a:r>
          </a:p>
          <a:p>
            <a:pPr lvl="2"/>
            <a:endParaRPr lang="fr-FR" sz="2800" dirty="0"/>
          </a:p>
          <a:p>
            <a:pPr lvl="2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18835BE-F884-4B95-B7C6-2CCF1F26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ACSTMD-AG240621- Les produits issus du pétrole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480E6775-9F04-4E2F-83AC-F3954B31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AA5-D4BA-42AF-BA8C-857F5166E6F0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FD45998-533A-4D18-946C-B9FDA574F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20" y="2243228"/>
            <a:ext cx="6720689" cy="389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B2736D-009E-47FC-982F-6B711758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1" y="0"/>
            <a:ext cx="6508670" cy="66278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fr-FR" dirty="0"/>
              <a:t>P</a:t>
            </a:r>
            <a:r>
              <a:rPr lang="fr-FR" sz="4400" dirty="0"/>
              <a:t>roduits du pétrole et TMD</a:t>
            </a:r>
          </a:p>
        </p:txBody>
      </p:sp>
      <p:sp>
        <p:nvSpPr>
          <p:cNvPr id="7" name="Espace réservé du contenu 1"/>
          <p:cNvSpPr txBox="1">
            <a:spLocks noGrp="1"/>
          </p:cNvSpPr>
          <p:nvPr>
            <p:ph idx="1"/>
          </p:nvPr>
        </p:nvSpPr>
        <p:spPr>
          <a:xfrm>
            <a:off x="181841" y="1248437"/>
            <a:ext cx="8871623" cy="4808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0">
              <a:buNone/>
            </a:pPr>
            <a:r>
              <a:rPr lang="fr-FR" sz="2800" dirty="0">
                <a:sym typeface="Wingdings" panose="05000000000000000000" pitchFamily="2" charset="2"/>
              </a:rPr>
              <a:t>Essence et essences</a:t>
            </a:r>
          </a:p>
          <a:p>
            <a:pPr lvl="2"/>
            <a:r>
              <a:rPr lang="fr-FR" sz="2800" dirty="0">
                <a:sym typeface="Wingdings" panose="05000000000000000000" pitchFamily="2" charset="2"/>
              </a:rPr>
              <a:t>Essence = UN1203 répond à des critères bien précis</a:t>
            </a:r>
          </a:p>
          <a:p>
            <a:pPr lvl="2"/>
            <a:r>
              <a:rPr lang="fr-FR" sz="2800" dirty="0">
                <a:sym typeface="Wingdings" panose="05000000000000000000" pitchFamily="2" charset="2"/>
              </a:rPr>
              <a:t>Des produits intermédiaires du raffinage peuvent être transportés et contiennent le mot essence dans leur nom usuel (essence légère FCC, essence moyenne lourde, essence moyenne Vapo..)  classement UN1268 (Distillats de pétrole </a:t>
            </a:r>
            <a:r>
              <a:rPr lang="fr-FR" sz="2800" dirty="0" err="1">
                <a:sym typeface="Wingdings" panose="05000000000000000000" pitchFamily="2" charset="2"/>
              </a:rPr>
              <a:t>n.s.a</a:t>
            </a:r>
            <a:r>
              <a:rPr lang="fr-FR" sz="2800" dirty="0">
                <a:sym typeface="Wingdings" panose="05000000000000000000" pitchFamily="2" charset="2"/>
              </a:rPr>
              <a:t> ou Produits pétroliers </a:t>
            </a:r>
            <a:r>
              <a:rPr lang="fr-FR" sz="2800" dirty="0" err="1">
                <a:sym typeface="Wingdings" panose="05000000000000000000" pitchFamily="2" charset="2"/>
              </a:rPr>
              <a:t>n.s.a</a:t>
            </a:r>
            <a:r>
              <a:rPr lang="fr-FR" sz="2800" dirty="0">
                <a:sym typeface="Wingdings" panose="05000000000000000000" pitchFamily="2" charset="2"/>
              </a:rPr>
              <a:t>) et pas UN1203</a:t>
            </a:r>
          </a:p>
          <a:p>
            <a:pPr lvl="2"/>
            <a:endParaRPr lang="fr-FR" sz="2800" dirty="0"/>
          </a:p>
          <a:p>
            <a:pPr lvl="2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18835BE-F884-4B95-B7C6-2CCF1F26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ACSTMD-AG240621- Les produits issus du pétrole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480E6775-9F04-4E2F-83AC-F3954B31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AA5-D4BA-42AF-BA8C-857F5166E6F0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7328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B2736D-009E-47FC-982F-6B711758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1" y="0"/>
            <a:ext cx="6508670" cy="66278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fr-FR" dirty="0"/>
              <a:t>P</a:t>
            </a:r>
            <a:r>
              <a:rPr lang="fr-FR" sz="4400" dirty="0"/>
              <a:t>roduits du pétrole et TMD</a:t>
            </a:r>
          </a:p>
        </p:txBody>
      </p:sp>
      <p:sp>
        <p:nvSpPr>
          <p:cNvPr id="7" name="Espace réservé du contenu 1"/>
          <p:cNvSpPr txBox="1">
            <a:spLocks noGrp="1"/>
          </p:cNvSpPr>
          <p:nvPr>
            <p:ph idx="1"/>
          </p:nvPr>
        </p:nvSpPr>
        <p:spPr>
          <a:xfrm>
            <a:off x="181841" y="1248437"/>
            <a:ext cx="8871623" cy="48083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800" dirty="0">
                <a:sym typeface="Wingdings" panose="05000000000000000000" pitchFamily="2" charset="2"/>
              </a:rPr>
              <a:t>Des caractéristiques larges qu’il faut parfois préciser selon le mode de transport, par exemples pour</a:t>
            </a:r>
          </a:p>
          <a:p>
            <a:pPr marL="285750" lvl="1" indent="0">
              <a:buNone/>
            </a:pPr>
            <a:r>
              <a:rPr lang="fr-FR" sz="2800" dirty="0">
                <a:sym typeface="Wingdings" panose="05000000000000000000" pitchFamily="2" charset="2"/>
              </a:rPr>
              <a:t>  UN1268 GE II :</a:t>
            </a:r>
          </a:p>
          <a:p>
            <a:pPr lvl="2"/>
            <a:r>
              <a:rPr lang="fr-FR" sz="2800" dirty="0">
                <a:sym typeface="Wingdings" panose="05000000000000000000" pitchFamily="2" charset="2"/>
              </a:rPr>
              <a:t>ADR et RID : 2 lignes dans le tableau A (différenciés par DS 640)</a:t>
            </a:r>
          </a:p>
          <a:p>
            <a:pPr lvl="2"/>
            <a:r>
              <a:rPr lang="fr-FR" sz="2800" dirty="0">
                <a:sym typeface="Wingdings" panose="05000000000000000000" pitchFamily="2" charset="2"/>
              </a:rPr>
              <a:t>ADN : 16 lignes dans le tableau C, selon différents critères tels que la teneur en benzène, la pression de vapeur à 50°C ou la T° initiale d’ébullition</a:t>
            </a:r>
          </a:p>
          <a:p>
            <a:pPr lvl="2"/>
            <a:endParaRPr lang="fr-FR" sz="2800" dirty="0"/>
          </a:p>
          <a:p>
            <a:pPr lvl="2"/>
            <a:r>
              <a:rPr lang="fr-FR" sz="2800" dirty="0"/>
              <a:t>Le benzène (UN1114) n’est pas classé dangereux pour l’environnement pour ADR et RID mais il l’est pour ADN</a:t>
            </a:r>
          </a:p>
          <a:p>
            <a:pPr lvl="2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18835BE-F884-4B95-B7C6-2CCF1F26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ACSTMD-AG240621- Les produits issus du pétrole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480E6775-9F04-4E2F-83AC-F3954B31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AA5-D4BA-42AF-BA8C-857F5166E6F0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137347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656</Words>
  <Application>Microsoft Office PowerPoint</Application>
  <PresentationFormat>Affichage à l'écran (4:3)</PresentationFormat>
  <Paragraphs>102</Paragraphs>
  <Slides>12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1_Conception personnalisée</vt:lpstr>
      <vt:lpstr>Thème Office</vt:lpstr>
      <vt:lpstr>Les produits issus du pétrole</vt:lpstr>
      <vt:lpstr>Le pétrole brut</vt:lpstr>
      <vt:lpstr>Du brut et du raffiné</vt:lpstr>
      <vt:lpstr>Les produits du pétrole</vt:lpstr>
      <vt:lpstr>Produits du pétrole et TMD</vt:lpstr>
      <vt:lpstr>Produits du pétrole et TMD</vt:lpstr>
      <vt:lpstr>Produits du pétrole et TMD</vt:lpstr>
      <vt:lpstr>Produits du pétrole et TMD</vt:lpstr>
      <vt:lpstr>Produits du pétrole et TMD</vt:lpstr>
      <vt:lpstr>Produits du pétrole et TMD</vt:lpstr>
      <vt:lpstr>Produits du pétrole et TMD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Louis-Stanislas FROIDURE</dc:creator>
  <cp:lastModifiedBy>scauty@orange.fr</cp:lastModifiedBy>
  <cp:revision>84</cp:revision>
  <cp:lastPrinted>2020-06-22T14:45:19Z</cp:lastPrinted>
  <dcterms:created xsi:type="dcterms:W3CDTF">2020-06-22T11:10:11Z</dcterms:created>
  <dcterms:modified xsi:type="dcterms:W3CDTF">2021-06-28T08:12:09Z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593b6e-8994-43c5-a486-e951b5f02cec_Enabled">
    <vt:lpwstr>true</vt:lpwstr>
  </property>
  <property fmtid="{D5CDD505-2E9C-101B-9397-08002B2CF9AE}" pid="3" name="MSIP_Label_a4593b6e-8994-43c5-a486-e951b5f02cec_SetDate">
    <vt:lpwstr>2021-06-21T13:03:07Z</vt:lpwstr>
  </property>
  <property fmtid="{D5CDD505-2E9C-101B-9397-08002B2CF9AE}" pid="4" name="MSIP_Label_a4593b6e-8994-43c5-a486-e951b5f02cec_Method">
    <vt:lpwstr>Privileged</vt:lpwstr>
  </property>
  <property fmtid="{D5CDD505-2E9C-101B-9397-08002B2CF9AE}" pid="5" name="MSIP_Label_a4593b6e-8994-43c5-a486-e951b5f02cec_Name">
    <vt:lpwstr>a4593b6e-8994-43c5-a486-e951b5f02cec</vt:lpwstr>
  </property>
  <property fmtid="{D5CDD505-2E9C-101B-9397-08002B2CF9AE}" pid="6" name="MSIP_Label_a4593b6e-8994-43c5-a486-e951b5f02cec_SiteId">
    <vt:lpwstr>329e91b0-e21f-48fb-a071-456717ecc28e</vt:lpwstr>
  </property>
  <property fmtid="{D5CDD505-2E9C-101B-9397-08002B2CF9AE}" pid="7" name="MSIP_Label_a4593b6e-8994-43c5-a486-e951b5f02cec_ActionId">
    <vt:lpwstr>0a5d9158-a4a0-4a53-b075-fd3358ac2849</vt:lpwstr>
  </property>
  <property fmtid="{D5CDD505-2E9C-101B-9397-08002B2CF9AE}" pid="8" name="MSIP_Label_a4593b6e-8994-43c5-a486-e951b5f02cec_ContentBits">
    <vt:lpwstr>0</vt:lpwstr>
  </property>
</Properties>
</file>