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2" r:id="rId2"/>
    <p:sldId id="261" r:id="rId3"/>
    <p:sldId id="259" r:id="rId4"/>
    <p:sldId id="260" r:id="rId5"/>
    <p:sldId id="263" r:id="rId6"/>
    <p:sldId id="264" r:id="rId7"/>
    <p:sldId id="257" r:id="rId8"/>
    <p:sldId id="258" r:id="rId9"/>
    <p:sldId id="266" r:id="rId10"/>
    <p:sldId id="267" r:id="rId11"/>
    <p:sldId id="268" r:id="rId12"/>
    <p:sldId id="269"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87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E0D7F7-0477-4512-80D9-DFF87A0B96AC}" type="datetimeFigureOut">
              <a:rPr lang="fr-FR" smtClean="0"/>
              <a:t>11/10/2017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5E7E64-28C3-4CB1-AB78-1BB1A04EF22B}" type="slidenum">
              <a:rPr lang="fr-FR" smtClean="0"/>
              <a:t>‹N°›</a:t>
            </a:fld>
            <a:endParaRPr lang="fr-FR"/>
          </a:p>
        </p:txBody>
      </p:sp>
    </p:spTree>
    <p:extLst>
      <p:ext uri="{BB962C8B-B14F-4D97-AF65-F5344CB8AC3E}">
        <p14:creationId xmlns:p14="http://schemas.microsoft.com/office/powerpoint/2010/main" val="935908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25E7E64-28C3-4CB1-AB78-1BB1A04EF22B}" type="slidenum">
              <a:rPr lang="fr-FR" smtClean="0"/>
              <a:t>1</a:t>
            </a:fld>
            <a:endParaRPr lang="fr-FR"/>
          </a:p>
        </p:txBody>
      </p:sp>
    </p:spTree>
    <p:extLst>
      <p:ext uri="{BB962C8B-B14F-4D97-AF65-F5344CB8AC3E}">
        <p14:creationId xmlns:p14="http://schemas.microsoft.com/office/powerpoint/2010/main" val="227754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25E7E64-28C3-4CB1-AB78-1BB1A04EF22B}" type="slidenum">
              <a:rPr lang="fr-FR" smtClean="0"/>
              <a:t>5</a:t>
            </a:fld>
            <a:endParaRPr lang="fr-FR"/>
          </a:p>
        </p:txBody>
      </p:sp>
    </p:spTree>
    <p:extLst>
      <p:ext uri="{BB962C8B-B14F-4D97-AF65-F5344CB8AC3E}">
        <p14:creationId xmlns:p14="http://schemas.microsoft.com/office/powerpoint/2010/main" val="1697699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25E7E64-28C3-4CB1-AB78-1BB1A04EF22B}" type="slidenum">
              <a:rPr lang="fr-FR" smtClean="0"/>
              <a:t>6</a:t>
            </a:fld>
            <a:endParaRPr lang="fr-FR"/>
          </a:p>
        </p:txBody>
      </p:sp>
    </p:spTree>
    <p:extLst>
      <p:ext uri="{BB962C8B-B14F-4D97-AF65-F5344CB8AC3E}">
        <p14:creationId xmlns:p14="http://schemas.microsoft.com/office/powerpoint/2010/main" val="196067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25E7E64-28C3-4CB1-AB78-1BB1A04EF22B}" type="slidenum">
              <a:rPr lang="fr-FR" smtClean="0"/>
              <a:t>11</a:t>
            </a:fld>
            <a:endParaRPr lang="fr-FR"/>
          </a:p>
        </p:txBody>
      </p:sp>
    </p:spTree>
    <p:extLst>
      <p:ext uri="{BB962C8B-B14F-4D97-AF65-F5344CB8AC3E}">
        <p14:creationId xmlns:p14="http://schemas.microsoft.com/office/powerpoint/2010/main" val="335804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r>
              <a:rPr lang="fr-FR" smtClean="0">
                <a:solidFill>
                  <a:srgbClr val="000000"/>
                </a:solidFill>
              </a:rPr>
              <a:t>22/09/ 2017</a:t>
            </a: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nn-NO" smtClean="0">
                <a:solidFill>
                  <a:srgbClr val="000000"/>
                </a:solidFill>
              </a:rPr>
              <a:t>Assemblée générale de l'ACSTMD</a:t>
            </a:r>
            <a:endParaRPr lang="fr-F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B8C930-5EE3-45D8-8055-B6EAC894C0B9}"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307346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Rectangle 4"/>
          <p:cNvSpPr>
            <a:spLocks noGrp="1" noChangeArrowheads="1"/>
          </p:cNvSpPr>
          <p:nvPr>
            <p:ph type="dt" sz="half" idx="10"/>
          </p:nvPr>
        </p:nvSpPr>
        <p:spPr/>
        <p:txBody>
          <a:bodyPr/>
          <a:lstStyle>
            <a:lvl1pPr>
              <a:defRPr/>
            </a:lvl1pPr>
          </a:lstStyle>
          <a:p>
            <a:pPr>
              <a:defRPr/>
            </a:pPr>
            <a:r>
              <a:rPr lang="fr-FR" smtClean="0">
                <a:solidFill>
                  <a:srgbClr val="000000"/>
                </a:solidFill>
              </a:rPr>
              <a:t>22/09/ 2017</a:t>
            </a:r>
            <a:endParaRPr lang="fr-FR">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nn-NO" smtClean="0">
                <a:solidFill>
                  <a:srgbClr val="000000"/>
                </a:solidFill>
              </a:rPr>
              <a:t>Assemblée générale de l'ACSTMD</a:t>
            </a:r>
            <a:endParaRPr lang="fr-FR">
              <a:solidFill>
                <a:srgbClr val="000000"/>
              </a:solidFill>
            </a:endParaRPr>
          </a:p>
        </p:txBody>
      </p:sp>
      <p:sp>
        <p:nvSpPr>
          <p:cNvPr id="5" name="Rectangle 6"/>
          <p:cNvSpPr>
            <a:spLocks noGrp="1" noChangeArrowheads="1"/>
          </p:cNvSpPr>
          <p:nvPr>
            <p:ph type="sldNum" sz="quarter" idx="12"/>
          </p:nvPr>
        </p:nvSpPr>
        <p:spPr/>
        <p:txBody>
          <a:bodyPr/>
          <a:lstStyle>
            <a:lvl1pPr>
              <a:buFont typeface="+mj-lt"/>
              <a:buNone/>
              <a:defRPr/>
            </a:lvl1pPr>
          </a:lstStyle>
          <a:p>
            <a:fld id="{DCC3763E-4BA2-4D08-BCAD-2C06F039E0DE}"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3533326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BBE0E3"/>
            </a:gs>
            <a:gs pos="36000">
              <a:srgbClr val="BBE0E3"/>
            </a:gs>
            <a:gs pos="66000">
              <a:srgbClr val="E8E4B6"/>
            </a:gs>
            <a:gs pos="100000">
              <a:srgbClr val="E8E4B6"/>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fontAlgn="base">
              <a:spcBef>
                <a:spcPct val="0"/>
              </a:spcBef>
              <a:spcAft>
                <a:spcPct val="0"/>
              </a:spcAft>
              <a:defRPr/>
            </a:pPr>
            <a:r>
              <a:rPr lang="fr-FR" smtClean="0">
                <a:solidFill>
                  <a:srgbClr val="000000"/>
                </a:solidFill>
              </a:rPr>
              <a:t>22/09/ 2017</a:t>
            </a: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3176588"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fontAlgn="base">
              <a:spcBef>
                <a:spcPct val="0"/>
              </a:spcBef>
              <a:spcAft>
                <a:spcPct val="0"/>
              </a:spcAft>
              <a:defRPr/>
            </a:pPr>
            <a:r>
              <a:rPr lang="nn-NO" smtClean="0">
                <a:solidFill>
                  <a:srgbClr val="000000"/>
                </a:solidFill>
              </a:rPr>
              <a:t>Assemblée générale de l'ACSTMD</a:t>
            </a:r>
            <a:endParaRPr lang="fr-FR"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B6C4A0FC-0D65-4C4E-8B9C-4E1F7F60B2D4}" type="slidenum">
              <a:rPr lang="fr-FR" altLang="fr-FR">
                <a:solidFill>
                  <a:srgbClr val="000000"/>
                </a:solidFill>
                <a:ea typeface="ＭＳ Ｐゴシック" pitchFamily="34" charset="-128"/>
              </a:rPr>
              <a:pPr fontAlgn="base">
                <a:spcBef>
                  <a:spcPct val="0"/>
                </a:spcBef>
                <a:spcAft>
                  <a:spcPct val="0"/>
                </a:spcAft>
              </a:pPr>
              <a:t>‹N°›</a:t>
            </a:fld>
            <a:endParaRPr lang="fr-FR" altLang="fr-FR">
              <a:solidFill>
                <a:srgbClr val="000000"/>
              </a:solidFill>
              <a:ea typeface="ＭＳ Ｐゴシック" pitchFamily="34" charset="-128"/>
            </a:endParaRPr>
          </a:p>
        </p:txBody>
      </p:sp>
    </p:spTree>
    <p:extLst>
      <p:ext uri="{BB962C8B-B14F-4D97-AF65-F5344CB8AC3E}">
        <p14:creationId xmlns:p14="http://schemas.microsoft.com/office/powerpoint/2010/main" val="2235331285"/>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lemonde.fr/paris/" TargetMode="External"/><Relationship Id="rId2" Type="http://schemas.openxmlformats.org/officeDocument/2006/relationships/hyperlink" Target="http://conjugaison.lemonde.fr/conjugaison/premier-groupe/r%C3%A9pertorier/"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www.sudouest.fr/gironde/bassens/" TargetMode="External"/><Relationship Id="rId4" Type="http://schemas.openxmlformats.org/officeDocument/2006/relationships/hyperlink" Target="http://www.sudouest.fr/"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ECE-TRANS-WP15-102-GE-inf4e.pdf"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5743" y="935294"/>
            <a:ext cx="8229600" cy="1143000"/>
          </a:xfrm>
        </p:spPr>
        <p:txBody>
          <a:bodyPr/>
          <a:lstStyle/>
          <a:p>
            <a:r>
              <a:rPr lang="fr-FR" sz="2800" dirty="0">
                <a:solidFill>
                  <a:schemeClr val="accent6"/>
                </a:solidFill>
                <a:effectLst>
                  <a:outerShdw blurRad="38100" dist="38100" dir="2700000" algn="tl">
                    <a:srgbClr val="000000"/>
                  </a:outerShdw>
                </a:effectLst>
                <a:ea typeface="ＭＳ Ｐゴシック" pitchFamily="34" charset="-128"/>
              </a:rPr>
              <a:t>Révision 2017 du guide sûreté du CIFMD</a:t>
            </a:r>
            <a:br>
              <a:rPr lang="fr-FR" sz="2800" dirty="0">
                <a:solidFill>
                  <a:schemeClr val="accent6"/>
                </a:solidFill>
                <a:effectLst>
                  <a:outerShdw blurRad="38100" dist="38100" dir="2700000" algn="tl">
                    <a:srgbClr val="000000"/>
                  </a:outerShdw>
                </a:effectLst>
                <a:ea typeface="ＭＳ Ｐゴシック" pitchFamily="34" charset="-128"/>
              </a:rPr>
            </a:br>
            <a:endParaRPr lang="fr-FR" sz="2800" dirty="0"/>
          </a:p>
        </p:txBody>
      </p:sp>
      <p:sp>
        <p:nvSpPr>
          <p:cNvPr id="3" name="Espace réservé du contenu 2"/>
          <p:cNvSpPr>
            <a:spLocks noGrp="1"/>
          </p:cNvSpPr>
          <p:nvPr>
            <p:ph idx="1"/>
          </p:nvPr>
        </p:nvSpPr>
        <p:spPr>
          <a:xfrm>
            <a:off x="597694" y="2110672"/>
            <a:ext cx="8229600" cy="4525963"/>
          </a:xfrm>
        </p:spPr>
        <p:txBody>
          <a:bodyPr/>
          <a:lstStyle/>
          <a:p>
            <a:r>
              <a:rPr lang="fr-FR" sz="2800" dirty="0" smtClean="0">
                <a:solidFill>
                  <a:schemeClr val="accent6">
                    <a:lumMod val="75000"/>
                  </a:schemeClr>
                </a:solidFill>
              </a:rPr>
              <a:t>Rappel de quelques faits d’atteinte à la sûreté de sites industriels</a:t>
            </a:r>
          </a:p>
          <a:p>
            <a:r>
              <a:rPr lang="fr-FR" sz="2800" dirty="0" smtClean="0">
                <a:solidFill>
                  <a:schemeClr val="accent6">
                    <a:lumMod val="75000"/>
                  </a:schemeClr>
                </a:solidFill>
              </a:rPr>
              <a:t>Les conséquences</a:t>
            </a:r>
          </a:p>
          <a:p>
            <a:r>
              <a:rPr lang="fr-FR" sz="2800" dirty="0" smtClean="0">
                <a:solidFill>
                  <a:schemeClr val="accent6">
                    <a:lumMod val="75000"/>
                  </a:schemeClr>
                </a:solidFill>
              </a:rPr>
              <a:t>L’avancement de la révision 2017 du guide sûreté du CIFMD</a:t>
            </a:r>
          </a:p>
          <a:p>
            <a:r>
              <a:rPr lang="fr-FR" sz="2800" dirty="0" smtClean="0">
                <a:solidFill>
                  <a:schemeClr val="accent6">
                    <a:lumMod val="75000"/>
                  </a:schemeClr>
                </a:solidFill>
              </a:rPr>
              <a:t>Vos remarques et suggestions</a:t>
            </a:r>
          </a:p>
          <a:p>
            <a:endParaRPr lang="fr-FR" sz="2800" dirty="0">
              <a:solidFill>
                <a:schemeClr val="accent6">
                  <a:lumMod val="75000"/>
                </a:schemeClr>
              </a:solidFill>
            </a:endParaRPr>
          </a:p>
        </p:txBody>
      </p:sp>
      <p:sp>
        <p:nvSpPr>
          <p:cNvPr id="4" name="Espace réservé de la date 3"/>
          <p:cNvSpPr>
            <a:spLocks noGrp="1"/>
          </p:cNvSpPr>
          <p:nvPr>
            <p:ph type="dt" sz="half" idx="10"/>
          </p:nvPr>
        </p:nvSpPr>
        <p:spPr/>
        <p:txBody>
          <a:bodyPr/>
          <a:lstStyle/>
          <a:p>
            <a:pPr>
              <a:defRPr/>
            </a:pPr>
            <a:r>
              <a:rPr lang="fr-FR" smtClean="0">
                <a:solidFill>
                  <a:srgbClr val="000000"/>
                </a:solidFill>
              </a:rPr>
              <a:t>22/09/ 2017</a:t>
            </a:r>
            <a:endParaRPr lang="fr-FR">
              <a:solidFill>
                <a:srgbClr val="000000"/>
              </a:solidFill>
            </a:endParaRPr>
          </a:p>
        </p:txBody>
      </p:sp>
      <p:sp>
        <p:nvSpPr>
          <p:cNvPr id="5" name="Espace réservé du pied de page 4"/>
          <p:cNvSpPr>
            <a:spLocks noGrp="1"/>
          </p:cNvSpPr>
          <p:nvPr>
            <p:ph type="ftr" sz="quarter" idx="11"/>
          </p:nvPr>
        </p:nvSpPr>
        <p:spPr/>
        <p:txBody>
          <a:bodyPr/>
          <a:lstStyle/>
          <a:p>
            <a:pPr>
              <a:defRPr/>
            </a:pPr>
            <a:r>
              <a:rPr lang="nn-NO" dirty="0" smtClean="0">
                <a:solidFill>
                  <a:srgbClr val="000000"/>
                </a:solidFill>
              </a:rPr>
              <a:t>Assemblée générale de l'ACSTMD</a:t>
            </a:r>
            <a:endParaRPr lang="fr-FR" dirty="0">
              <a:solidFill>
                <a:srgbClr val="000000"/>
              </a:solidFill>
            </a:endParaRPr>
          </a:p>
        </p:txBody>
      </p:sp>
      <p:sp>
        <p:nvSpPr>
          <p:cNvPr id="6" name="Espace réservé du numéro de diapositive 5"/>
          <p:cNvSpPr>
            <a:spLocks noGrp="1"/>
          </p:cNvSpPr>
          <p:nvPr>
            <p:ph type="sldNum" sz="quarter" idx="12"/>
          </p:nvPr>
        </p:nvSpPr>
        <p:spPr/>
        <p:txBody>
          <a:bodyPr/>
          <a:lstStyle/>
          <a:p>
            <a:fld id="{4AB8C930-5EE3-45D8-8055-B6EAC894C0B9}" type="slidenum">
              <a:rPr lang="fr-FR" altLang="fr-FR" smtClean="0">
                <a:solidFill>
                  <a:srgbClr val="000000"/>
                </a:solidFill>
              </a:rPr>
              <a:pPr/>
              <a:t>1</a:t>
            </a:fld>
            <a:endParaRPr lang="fr-FR" altLang="fr-FR">
              <a:solidFill>
                <a:srgbClr val="000000"/>
              </a:solidFill>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01442" cy="908720"/>
          </a:xfrm>
          <a:prstGeom prst="rect">
            <a:avLst/>
          </a:prstGeom>
        </p:spPr>
      </p:pic>
    </p:spTree>
    <p:extLst>
      <p:ext uri="{BB962C8B-B14F-4D97-AF65-F5344CB8AC3E}">
        <p14:creationId xmlns:p14="http://schemas.microsoft.com/office/powerpoint/2010/main" val="1536811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1116013" y="6337300"/>
            <a:ext cx="6696075" cy="476250"/>
          </a:xfrm>
        </p:spPr>
        <p:txBody>
          <a:bodyPr/>
          <a:lstStyle/>
          <a:p>
            <a:pPr>
              <a:defRPr/>
            </a:pPr>
            <a:r>
              <a:rPr lang="fr-FR" altLang="fr-FR" smtClean="0">
                <a:solidFill>
                  <a:schemeClr val="accent6"/>
                </a:solidFill>
              </a:rPr>
              <a:t>Assemblée générale de l'ACSTMD</a:t>
            </a:r>
            <a:endParaRPr lang="fr-FR" altLang="fr-FR" dirty="0">
              <a:solidFill>
                <a:schemeClr val="accent6"/>
              </a:solidFill>
            </a:endParaRPr>
          </a:p>
        </p:txBody>
      </p:sp>
      <p:sp>
        <p:nvSpPr>
          <p:cNvPr id="21507" name="Espace réservé du numéro de diapositive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A9099D-ABB0-4101-BE52-8A2109C12EAB}" type="slidenum">
              <a:rPr lang="fr-FR" altLang="fr-FR"/>
              <a:pPr/>
              <a:t>10</a:t>
            </a:fld>
            <a:endParaRPr lang="fr-FR" altLang="fr-FR"/>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760413"/>
            <a:ext cx="7824787" cy="528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re 1"/>
          <p:cNvSpPr>
            <a:spLocks noGrp="1"/>
          </p:cNvSpPr>
          <p:nvPr>
            <p:ph type="title"/>
          </p:nvPr>
        </p:nvSpPr>
        <p:spPr>
          <a:xfrm>
            <a:off x="327025" y="-100013"/>
            <a:ext cx="8229600" cy="1143001"/>
          </a:xfrm>
        </p:spPr>
        <p:txBody>
          <a:bodyPr/>
          <a:lstStyle/>
          <a:p>
            <a:pPr>
              <a:defRPr/>
            </a:pPr>
            <a:r>
              <a:rPr lang="fr-FR" sz="2400" kern="1200" dirty="0">
                <a:solidFill>
                  <a:srgbClr val="1F497D"/>
                </a:solidFill>
                <a:latin typeface="Calibri"/>
                <a:ea typeface="Calibri"/>
                <a:cs typeface="Times New Roman"/>
              </a:rPr>
              <a:t>C</a:t>
            </a:r>
            <a:r>
              <a:rPr lang="fr-FR" sz="2400" kern="1200" dirty="0" smtClean="0">
                <a:solidFill>
                  <a:srgbClr val="1F497D"/>
                </a:solidFill>
                <a:latin typeface="Calibri"/>
                <a:ea typeface="Calibri"/>
                <a:cs typeface="Times New Roman"/>
              </a:rPr>
              <a:t>ommentaire du guide du CEFIC version 2017</a:t>
            </a:r>
            <a:endParaRPr lang="fr-FR" sz="2400" dirty="0">
              <a:ea typeface="ＭＳ Ｐゴシック" charset="0"/>
            </a:endParaRPr>
          </a:p>
        </p:txBody>
      </p:sp>
      <p:sp>
        <p:nvSpPr>
          <p:cNvPr id="21510" name="ZoneTexte 7"/>
          <p:cNvSpPr txBox="1">
            <a:spLocks noChangeArrowheads="1"/>
          </p:cNvSpPr>
          <p:nvPr/>
        </p:nvSpPr>
        <p:spPr bwMode="auto">
          <a:xfrm>
            <a:off x="468313" y="6049963"/>
            <a:ext cx="8207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fr-FR" altLang="fr-FR" sz="1600">
                <a:solidFill>
                  <a:srgbClr val="FF0000"/>
                </a:solidFill>
              </a:rPr>
              <a:t>52 pages : pas d’illustration d’évaluation mais une liste d’actions pour chaque situation</a:t>
            </a:r>
          </a:p>
        </p:txBody>
      </p:sp>
      <p:sp>
        <p:nvSpPr>
          <p:cNvPr id="2" name="Espace réservé de la date 1"/>
          <p:cNvSpPr>
            <a:spLocks noGrp="1"/>
          </p:cNvSpPr>
          <p:nvPr>
            <p:ph type="dt" sz="half" idx="10"/>
          </p:nvPr>
        </p:nvSpPr>
        <p:spPr/>
        <p:txBody>
          <a:bodyPr/>
          <a:lstStyle/>
          <a:p>
            <a:pPr>
              <a:defRPr/>
            </a:pPr>
            <a:r>
              <a:rPr lang="fr-FR" smtClean="0">
                <a:solidFill>
                  <a:srgbClr val="000000"/>
                </a:solidFill>
              </a:rPr>
              <a:t>22/09/ 2017</a:t>
            </a:r>
            <a:endParaRPr lang="fr-FR">
              <a:solidFill>
                <a:srgbClr val="000000"/>
              </a:solidFill>
            </a:endParaRPr>
          </a:p>
        </p:txBody>
      </p:sp>
    </p:spTree>
    <p:extLst>
      <p:ext uri="{BB962C8B-B14F-4D97-AF65-F5344CB8AC3E}">
        <p14:creationId xmlns:p14="http://schemas.microsoft.com/office/powerpoint/2010/main" val="3074203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3412"/>
          </a:xfrm>
        </p:spPr>
        <p:txBody>
          <a:bodyPr/>
          <a:lstStyle/>
          <a:p>
            <a:pPr>
              <a:defRPr/>
            </a:pPr>
            <a:r>
              <a:rPr lang="fr-FR" sz="2000" dirty="0" smtClean="0">
                <a:solidFill>
                  <a:schemeClr val="accent6"/>
                </a:solidFill>
                <a:ea typeface="ＭＳ Ｐゴシック" charset="0"/>
              </a:rPr>
              <a:t>Synthèse du contenu des guides</a:t>
            </a:r>
            <a:endParaRPr lang="fr-FR" sz="2000" dirty="0">
              <a:solidFill>
                <a:schemeClr val="accent6"/>
              </a:solidFill>
              <a:ea typeface="ＭＳ Ｐゴシック" charset="0"/>
            </a:endParaRPr>
          </a:p>
        </p:txBody>
      </p:sp>
      <p:sp>
        <p:nvSpPr>
          <p:cNvPr id="3" name="Espace réservé du contenu 2"/>
          <p:cNvSpPr>
            <a:spLocks noGrp="1"/>
          </p:cNvSpPr>
          <p:nvPr>
            <p:ph idx="1"/>
          </p:nvPr>
        </p:nvSpPr>
        <p:spPr>
          <a:xfrm>
            <a:off x="611188" y="1196975"/>
            <a:ext cx="8229600" cy="4741863"/>
          </a:xfrm>
        </p:spPr>
        <p:txBody>
          <a:bodyPr/>
          <a:lstStyle/>
          <a:p>
            <a:pPr marL="0" indent="0">
              <a:buFontTx/>
              <a:buNone/>
              <a:defRPr/>
            </a:pPr>
            <a:r>
              <a:rPr lang="fr-FR" sz="2000" dirty="0" smtClean="0">
                <a:solidFill>
                  <a:schemeClr val="accent6"/>
                </a:solidFill>
                <a:ea typeface="ＭＳ Ｐゴシック" charset="0"/>
              </a:rPr>
              <a:t>Pour la plupart des guides :</a:t>
            </a:r>
          </a:p>
          <a:p>
            <a:pPr marL="0" indent="0">
              <a:buFontTx/>
              <a:buNone/>
              <a:defRPr/>
            </a:pPr>
            <a:endParaRPr lang="fr-FR" sz="2000" dirty="0" smtClean="0">
              <a:solidFill>
                <a:schemeClr val="accent6"/>
              </a:solidFill>
              <a:ea typeface="ＭＳ Ｐゴシック" charset="0"/>
            </a:endParaRPr>
          </a:p>
          <a:p>
            <a:pPr>
              <a:buFont typeface="Arial" pitchFamily="34" charset="0"/>
              <a:buChar char="•"/>
              <a:defRPr/>
            </a:pPr>
            <a:r>
              <a:rPr lang="fr-FR" sz="2000" dirty="0" smtClean="0">
                <a:solidFill>
                  <a:schemeClr val="accent6"/>
                </a:solidFill>
                <a:ea typeface="ＭＳ Ｐゴシック" charset="0"/>
              </a:rPr>
              <a:t>Commentaire de la demande réglementaire</a:t>
            </a:r>
          </a:p>
          <a:p>
            <a:pPr>
              <a:buFont typeface="Arial" pitchFamily="34" charset="0"/>
              <a:buChar char="•"/>
              <a:defRPr/>
            </a:pPr>
            <a:r>
              <a:rPr lang="fr-FR" sz="2000" dirty="0" smtClean="0">
                <a:solidFill>
                  <a:schemeClr val="accent6"/>
                </a:solidFill>
                <a:ea typeface="ＭＳ Ｐゴシック" charset="0"/>
              </a:rPr>
              <a:t>Exposé des responsabilités des acteurs </a:t>
            </a:r>
          </a:p>
          <a:p>
            <a:pPr>
              <a:buFont typeface="Arial" pitchFamily="34" charset="0"/>
              <a:buChar char="•"/>
              <a:defRPr/>
            </a:pPr>
            <a:endParaRPr lang="fr-FR" sz="2000" dirty="0" smtClean="0">
              <a:solidFill>
                <a:schemeClr val="accent6"/>
              </a:solidFill>
              <a:ea typeface="ＭＳ Ｐゴシック" charset="0"/>
            </a:endParaRPr>
          </a:p>
          <a:p>
            <a:pPr>
              <a:buFont typeface="Arial" pitchFamily="34" charset="0"/>
              <a:buChar char="•"/>
              <a:defRPr/>
            </a:pPr>
            <a:r>
              <a:rPr lang="fr-FR" sz="2000" dirty="0" smtClean="0">
                <a:solidFill>
                  <a:schemeClr val="accent6"/>
                </a:solidFill>
                <a:ea typeface="ＭＳ Ｐゴシック" charset="0"/>
              </a:rPr>
              <a:t>Evocation de l’application d’une méthode d’évaluation des risques qui prenne en compte la sensibilité de la MD et le niveau de la menace </a:t>
            </a:r>
          </a:p>
          <a:p>
            <a:pPr>
              <a:buFont typeface="Arial" pitchFamily="34" charset="0"/>
              <a:buChar char="•"/>
              <a:defRPr/>
            </a:pPr>
            <a:r>
              <a:rPr lang="fr-FR" sz="2000" dirty="0" smtClean="0">
                <a:solidFill>
                  <a:schemeClr val="accent6"/>
                </a:solidFill>
                <a:ea typeface="ＭＳ Ｐゴシック" charset="0"/>
              </a:rPr>
              <a:t>Pas souvent accompagné d’une illustration</a:t>
            </a:r>
          </a:p>
          <a:p>
            <a:pPr>
              <a:buFont typeface="Arial" pitchFamily="34" charset="0"/>
              <a:buChar char="•"/>
              <a:defRPr/>
            </a:pPr>
            <a:endParaRPr lang="fr-FR" sz="2000" dirty="0">
              <a:solidFill>
                <a:schemeClr val="accent6"/>
              </a:solidFill>
              <a:ea typeface="ＭＳ Ｐゴシック" charset="0"/>
            </a:endParaRPr>
          </a:p>
          <a:p>
            <a:pPr>
              <a:buFont typeface="Arial" pitchFamily="34" charset="0"/>
              <a:buChar char="•"/>
              <a:defRPr/>
            </a:pPr>
            <a:r>
              <a:rPr lang="fr-FR" sz="2000" dirty="0" smtClean="0">
                <a:solidFill>
                  <a:schemeClr val="accent6"/>
                </a:solidFill>
                <a:ea typeface="ＭＳ Ｐゴシック" charset="0"/>
              </a:rPr>
              <a:t>Le plus souvent proposition d’une liste de mesures en fonction du niveau de la menace</a:t>
            </a:r>
            <a:endParaRPr lang="fr-FR" sz="2000" dirty="0">
              <a:solidFill>
                <a:schemeClr val="accent6"/>
              </a:solidFill>
              <a:ea typeface="ＭＳ Ｐゴシック" charset="0"/>
            </a:endParaRPr>
          </a:p>
        </p:txBody>
      </p:sp>
      <p:sp>
        <p:nvSpPr>
          <p:cNvPr id="41988" name="Espace réservé du pied de page 3"/>
          <p:cNvSpPr>
            <a:spLocks noGrp="1"/>
          </p:cNvSpPr>
          <p:nvPr>
            <p:ph type="ftr" sz="quarter" idx="11"/>
          </p:nvPr>
        </p:nvSpPr>
        <p:spPr>
          <a:xfrm>
            <a:off x="1331913" y="6245225"/>
            <a:ext cx="5688012"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a:defRPr sz="28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000">
                <a:solidFill>
                  <a:schemeClr val="tx1"/>
                </a:solidFill>
                <a:latin typeface="Arial" pitchFamily="34" charset="0"/>
                <a:ea typeface="ＭＳ Ｐゴシック" pitchFamily="34" charset="-128"/>
              </a:defRPr>
            </a:lvl4pPr>
            <a:lvl5pPr>
              <a:defRPr sz="2000">
                <a:solidFill>
                  <a:schemeClr val="tx1"/>
                </a:solidFill>
                <a:latin typeface="Arial" pitchFamily="34" charset="0"/>
                <a:ea typeface="ＭＳ Ｐゴシック" pitchFamily="34" charset="-128"/>
              </a:defRPr>
            </a:lvl5pPr>
            <a:lvl6pPr eaLnBrk="0" hangingPunct="0">
              <a:defRPr sz="2000">
                <a:solidFill>
                  <a:schemeClr val="tx1"/>
                </a:solidFill>
                <a:latin typeface="Arial" pitchFamily="34" charset="0"/>
                <a:ea typeface="ＭＳ Ｐゴシック" pitchFamily="34" charset="-128"/>
              </a:defRPr>
            </a:lvl6pPr>
            <a:lvl7pPr eaLnBrk="0" hangingPunct="0">
              <a:defRPr sz="2000">
                <a:solidFill>
                  <a:schemeClr val="tx1"/>
                </a:solidFill>
                <a:latin typeface="Arial" pitchFamily="34" charset="0"/>
                <a:ea typeface="ＭＳ Ｐゴシック" pitchFamily="34" charset="-128"/>
              </a:defRPr>
            </a:lvl7pPr>
            <a:lvl8pPr eaLnBrk="0" hangingPunct="0">
              <a:defRPr sz="2000">
                <a:solidFill>
                  <a:schemeClr val="tx1"/>
                </a:solidFill>
                <a:latin typeface="Arial" pitchFamily="34" charset="0"/>
                <a:ea typeface="ＭＳ Ｐゴシック" pitchFamily="34" charset="-128"/>
              </a:defRPr>
            </a:lvl8pPr>
            <a:lvl9pPr eaLnBrk="0" hangingPunct="0">
              <a:defRPr sz="2000">
                <a:solidFill>
                  <a:schemeClr val="tx1"/>
                </a:solidFill>
                <a:latin typeface="Arial" pitchFamily="34" charset="0"/>
                <a:ea typeface="ＭＳ Ｐゴシック" pitchFamily="34" charset="-128"/>
              </a:defRPr>
            </a:lvl9pPr>
          </a:lstStyle>
          <a:p>
            <a:pPr>
              <a:defRPr/>
            </a:pPr>
            <a:r>
              <a:rPr lang="fr-FR" altLang="fr-FR" sz="1400" smtClean="0">
                <a:solidFill>
                  <a:schemeClr val="accent6"/>
                </a:solidFill>
              </a:rPr>
              <a:t>Assemblée générale de l'ACSTMD</a:t>
            </a:r>
            <a:endParaRPr lang="fr-FR" altLang="fr-FR" sz="1400" dirty="0" smtClean="0">
              <a:solidFill>
                <a:schemeClr val="accent6"/>
              </a:solidFill>
            </a:endParaRPr>
          </a:p>
        </p:txBody>
      </p:sp>
      <p:sp>
        <p:nvSpPr>
          <p:cNvPr id="22533" name="Espace réservé du numéro de diapositive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F838DDB-98DA-4C33-AA76-C82C1C098E8F}" type="slidenum">
              <a:rPr lang="fr-FR" altLang="fr-FR"/>
              <a:pPr/>
              <a:t>11</a:t>
            </a:fld>
            <a:endParaRPr lang="fr-FR" altLang="fr-FR" dirty="0"/>
          </a:p>
        </p:txBody>
      </p:sp>
      <p:sp>
        <p:nvSpPr>
          <p:cNvPr id="4" name="Espace réservé de la date 3"/>
          <p:cNvSpPr>
            <a:spLocks noGrp="1"/>
          </p:cNvSpPr>
          <p:nvPr>
            <p:ph type="dt" sz="half" idx="10"/>
          </p:nvPr>
        </p:nvSpPr>
        <p:spPr/>
        <p:txBody>
          <a:bodyPr/>
          <a:lstStyle/>
          <a:p>
            <a:pPr>
              <a:defRPr/>
            </a:pPr>
            <a:r>
              <a:rPr lang="fr-FR" smtClean="0">
                <a:solidFill>
                  <a:srgbClr val="000000"/>
                </a:solidFill>
              </a:rPr>
              <a:t>22/09/ 2017</a:t>
            </a:r>
            <a:endParaRPr lang="fr-FR" dirty="0">
              <a:solidFill>
                <a:srgbClr val="000000"/>
              </a:solidFill>
            </a:endParaRPr>
          </a:p>
        </p:txBody>
      </p:sp>
    </p:spTree>
    <p:extLst>
      <p:ext uri="{BB962C8B-B14F-4D97-AF65-F5344CB8AC3E}">
        <p14:creationId xmlns:p14="http://schemas.microsoft.com/office/powerpoint/2010/main" val="1127670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p:nvPr>
        </p:nvSpPr>
        <p:spPr/>
        <p:txBody>
          <a:bodyPr/>
          <a:lstStyle/>
          <a:p>
            <a:pPr marL="0" indent="0">
              <a:buNone/>
            </a:pPr>
            <a:r>
              <a:rPr lang="fr-FR" dirty="0">
                <a:solidFill>
                  <a:schemeClr val="accent6"/>
                </a:solidFill>
                <a:effectLst>
                  <a:outerShdw blurRad="38100" dist="38100" dir="2700000" algn="tl">
                    <a:srgbClr val="000000"/>
                  </a:outerShdw>
                </a:effectLst>
                <a:ea typeface="ＭＳ Ｐゴシック" pitchFamily="34" charset="-128"/>
              </a:rPr>
              <a:t>Révision 2017 du guide sûreté du CIFMD</a:t>
            </a:r>
          </a:p>
          <a:p>
            <a:pPr marL="0" indent="0">
              <a:buNone/>
            </a:pPr>
            <a:endParaRPr lang="fr-FR" dirty="0" smtClean="0"/>
          </a:p>
          <a:p>
            <a:pPr marL="0" indent="0" algn="just">
              <a:buNone/>
            </a:pPr>
            <a:r>
              <a:rPr lang="fr-FR" sz="2000" dirty="0" smtClean="0">
                <a:solidFill>
                  <a:schemeClr val="accent6">
                    <a:lumMod val="75000"/>
                  </a:schemeClr>
                </a:solidFill>
              </a:rPr>
              <a:t>Les contributeurs au groupe de travail s’attachent à élaborer un guide qui donne les principes de l’évaluation des risques relatifs à la sûreté tout en donnant quelques illustrations de leurs applications par mode et par type d’intervenant.</a:t>
            </a:r>
          </a:p>
          <a:p>
            <a:pPr marL="0" indent="0" algn="just">
              <a:buNone/>
            </a:pPr>
            <a:endParaRPr lang="fr-FR" sz="2000" dirty="0">
              <a:solidFill>
                <a:schemeClr val="accent6">
                  <a:lumMod val="75000"/>
                </a:schemeClr>
              </a:solidFill>
            </a:endParaRPr>
          </a:p>
          <a:p>
            <a:pPr marL="0" indent="0" algn="just">
              <a:buNone/>
            </a:pPr>
            <a:r>
              <a:rPr lang="fr-FR" sz="2000" dirty="0" smtClean="0">
                <a:solidFill>
                  <a:schemeClr val="accent6">
                    <a:lumMod val="75000"/>
                  </a:schemeClr>
                </a:solidFill>
              </a:rPr>
              <a:t>L’objectif du guide est qu’il permette que chaque acteur de la chaîne logistique MD, puisse évaluer les risques de manière la plus exhaustive possible qui tienne compte de son activité, de la sensibilité de cette dernière et de sa vulnérabilité pour définir les mesures qui soient les plus adaptées à son activité et qui soient également en concordance avec celles des autres acteurs.</a:t>
            </a:r>
            <a:endParaRPr lang="fr-FR" sz="2000" dirty="0">
              <a:solidFill>
                <a:schemeClr val="accent6">
                  <a:lumMod val="75000"/>
                </a:schemeClr>
              </a:solidFill>
            </a:endParaRPr>
          </a:p>
        </p:txBody>
      </p:sp>
      <p:sp>
        <p:nvSpPr>
          <p:cNvPr id="3" name="Espace réservé de la date 2"/>
          <p:cNvSpPr>
            <a:spLocks noGrp="1"/>
          </p:cNvSpPr>
          <p:nvPr>
            <p:ph type="dt" sz="half" idx="10"/>
          </p:nvPr>
        </p:nvSpPr>
        <p:spPr/>
        <p:txBody>
          <a:bodyPr/>
          <a:lstStyle/>
          <a:p>
            <a:pPr>
              <a:defRPr/>
            </a:pPr>
            <a:r>
              <a:rPr lang="fr-FR" smtClean="0">
                <a:solidFill>
                  <a:srgbClr val="000000"/>
                </a:solidFill>
              </a:rPr>
              <a:t>22/09/ 2017</a:t>
            </a:r>
            <a:endParaRPr lang="fr-FR">
              <a:solidFill>
                <a:srgbClr val="000000"/>
              </a:solidFill>
            </a:endParaRPr>
          </a:p>
        </p:txBody>
      </p:sp>
      <p:sp>
        <p:nvSpPr>
          <p:cNvPr id="4" name="Espace réservé du pied de page 3"/>
          <p:cNvSpPr>
            <a:spLocks noGrp="1"/>
          </p:cNvSpPr>
          <p:nvPr>
            <p:ph type="ftr" sz="quarter" idx="11"/>
          </p:nvPr>
        </p:nvSpPr>
        <p:spPr/>
        <p:txBody>
          <a:bodyPr/>
          <a:lstStyle/>
          <a:p>
            <a:pPr>
              <a:defRPr/>
            </a:pPr>
            <a:r>
              <a:rPr lang="nn-NO" smtClean="0">
                <a:solidFill>
                  <a:srgbClr val="000000"/>
                </a:solidFill>
              </a:rPr>
              <a:t>Assemblée générale de l'ACSTMD</a:t>
            </a:r>
            <a:endParaRPr lang="fr-FR">
              <a:solidFill>
                <a:srgbClr val="000000"/>
              </a:solidFill>
            </a:endParaRPr>
          </a:p>
        </p:txBody>
      </p:sp>
      <p:sp>
        <p:nvSpPr>
          <p:cNvPr id="5" name="Espace réservé du numéro de diapositive 4"/>
          <p:cNvSpPr>
            <a:spLocks noGrp="1"/>
          </p:cNvSpPr>
          <p:nvPr>
            <p:ph type="sldNum" sz="quarter" idx="12"/>
          </p:nvPr>
        </p:nvSpPr>
        <p:spPr/>
        <p:txBody>
          <a:bodyPr/>
          <a:lstStyle/>
          <a:p>
            <a:fld id="{DCC3763E-4BA2-4D08-BCAD-2C06F039E0DE}" type="slidenum">
              <a:rPr lang="fr-FR" altLang="fr-FR" smtClean="0">
                <a:solidFill>
                  <a:srgbClr val="000000"/>
                </a:solidFill>
              </a:rPr>
              <a:pPr/>
              <a:t>12</a:t>
            </a:fld>
            <a:endParaRPr lang="fr-FR" altLang="fr-FR">
              <a:solidFill>
                <a:srgbClr val="000000"/>
              </a:solidFill>
            </a:endParaRPr>
          </a:p>
        </p:txBody>
      </p:sp>
    </p:spTree>
    <p:extLst>
      <p:ext uri="{BB962C8B-B14F-4D97-AF65-F5344CB8AC3E}">
        <p14:creationId xmlns:p14="http://schemas.microsoft.com/office/powerpoint/2010/main" val="1141126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b="1" dirty="0" smtClean="0">
                <a:solidFill>
                  <a:schemeClr val="accent6">
                    <a:lumMod val="75000"/>
                  </a:schemeClr>
                </a:solidFill>
              </a:rPr>
              <a:t>26/06/2015 </a:t>
            </a:r>
            <a:br>
              <a:rPr lang="fr-FR" sz="2400" b="1" dirty="0" smtClean="0">
                <a:solidFill>
                  <a:schemeClr val="accent6">
                    <a:lumMod val="75000"/>
                  </a:schemeClr>
                </a:solidFill>
              </a:rPr>
            </a:br>
            <a:r>
              <a:rPr lang="fr-FR" sz="2400" b="1" dirty="0" smtClean="0">
                <a:solidFill>
                  <a:schemeClr val="accent6">
                    <a:lumMod val="75000"/>
                  </a:schemeClr>
                </a:solidFill>
              </a:rPr>
              <a:t>Attentat </a:t>
            </a:r>
            <a:r>
              <a:rPr lang="fr-FR" sz="2400" b="1" dirty="0">
                <a:solidFill>
                  <a:schemeClr val="accent6">
                    <a:lumMod val="75000"/>
                  </a:schemeClr>
                </a:solidFill>
              </a:rPr>
              <a:t>en Isère </a:t>
            </a:r>
            <a:r>
              <a:rPr lang="fr-FR" sz="2400" b="1" dirty="0" smtClean="0">
                <a:solidFill>
                  <a:schemeClr val="accent6">
                    <a:lumMod val="75000"/>
                  </a:schemeClr>
                </a:solidFill>
              </a:rPr>
              <a:t/>
            </a:r>
            <a:br>
              <a:rPr lang="fr-FR" sz="2400" b="1" dirty="0" smtClean="0">
                <a:solidFill>
                  <a:schemeClr val="accent6">
                    <a:lumMod val="75000"/>
                  </a:schemeClr>
                </a:solidFill>
              </a:rPr>
            </a:br>
            <a:r>
              <a:rPr lang="fr-FR" sz="1400" i="1" dirty="0" smtClean="0">
                <a:solidFill>
                  <a:schemeClr val="tx1"/>
                </a:solidFill>
              </a:rPr>
              <a:t>Le </a:t>
            </a:r>
            <a:r>
              <a:rPr lang="fr-FR" sz="1400" i="1" dirty="0">
                <a:solidFill>
                  <a:schemeClr val="tx1"/>
                </a:solidFill>
              </a:rPr>
              <a:t>Monde.fr | 26.06.2015 à 11h11 • Mis à jour le 27.06.2015 à 13h31</a:t>
            </a:r>
            <a:br>
              <a:rPr lang="fr-FR" sz="1400" i="1" dirty="0">
                <a:solidFill>
                  <a:schemeClr val="tx1"/>
                </a:solidFill>
              </a:rPr>
            </a:br>
            <a:endParaRPr lang="fr-FR" sz="1400" i="1" dirty="0">
              <a:solidFill>
                <a:schemeClr val="tx1"/>
              </a:solidFill>
            </a:endParaRPr>
          </a:p>
        </p:txBody>
      </p:sp>
      <p:sp>
        <p:nvSpPr>
          <p:cNvPr id="3" name="Espace réservé du contenu 2"/>
          <p:cNvSpPr>
            <a:spLocks noGrp="1"/>
          </p:cNvSpPr>
          <p:nvPr>
            <p:ph idx="1"/>
          </p:nvPr>
        </p:nvSpPr>
        <p:spPr>
          <a:xfrm>
            <a:off x="457200" y="1268760"/>
            <a:ext cx="8229600" cy="4525963"/>
          </a:xfrm>
        </p:spPr>
        <p:txBody>
          <a:bodyPr/>
          <a:lstStyle/>
          <a:p>
            <a:pPr marL="0" indent="0">
              <a:buNone/>
            </a:pPr>
            <a:r>
              <a:rPr lang="fr-FR" sz="1800" dirty="0" smtClean="0">
                <a:solidFill>
                  <a:schemeClr val="accent6">
                    <a:lumMod val="75000"/>
                  </a:schemeClr>
                </a:solidFill>
              </a:rPr>
              <a:t>L’essentiel</a:t>
            </a:r>
            <a:endParaRPr lang="fr-FR" sz="1800" dirty="0">
              <a:solidFill>
                <a:schemeClr val="accent6">
                  <a:lumMod val="75000"/>
                </a:schemeClr>
              </a:solidFill>
            </a:endParaRPr>
          </a:p>
          <a:p>
            <a:pPr algn="just"/>
            <a:r>
              <a:rPr lang="fr-FR" sz="1800" dirty="0">
                <a:solidFill>
                  <a:schemeClr val="accent6">
                    <a:lumMod val="75000"/>
                  </a:schemeClr>
                </a:solidFill>
              </a:rPr>
              <a:t>Une </a:t>
            </a:r>
            <a:r>
              <a:rPr lang="fr-FR" sz="1800" b="1" dirty="0">
                <a:solidFill>
                  <a:schemeClr val="accent6">
                    <a:lumMod val="75000"/>
                  </a:schemeClr>
                </a:solidFill>
              </a:rPr>
              <a:t>explosion a eu lieu vendredi 26 juin au matin </a:t>
            </a:r>
            <a:r>
              <a:rPr lang="fr-FR" sz="1800" dirty="0">
                <a:solidFill>
                  <a:schemeClr val="accent6">
                    <a:lumMod val="75000"/>
                  </a:schemeClr>
                </a:solidFill>
              </a:rPr>
              <a:t>dans l'usine de produits chimiques Air </a:t>
            </a:r>
            <a:r>
              <a:rPr lang="fr-FR" sz="1800" dirty="0" err="1">
                <a:solidFill>
                  <a:schemeClr val="accent6">
                    <a:lumMod val="75000"/>
                  </a:schemeClr>
                </a:solidFill>
              </a:rPr>
              <a:t>Products</a:t>
            </a:r>
            <a:r>
              <a:rPr lang="fr-FR" sz="1800" dirty="0">
                <a:solidFill>
                  <a:schemeClr val="accent6">
                    <a:lumMod val="75000"/>
                  </a:schemeClr>
                </a:solidFill>
              </a:rPr>
              <a:t>, à Saint-Quentin-Fallavier, en Isère. Un véhicule a pénétré dans l’usine puis a percuté des bouteilles de gaz.</a:t>
            </a:r>
          </a:p>
          <a:p>
            <a:pPr algn="just"/>
            <a:r>
              <a:rPr lang="fr-FR" sz="1800" dirty="0">
                <a:solidFill>
                  <a:schemeClr val="accent6">
                    <a:lumMod val="75000"/>
                  </a:schemeClr>
                </a:solidFill>
              </a:rPr>
              <a:t>Un corps décapité a été retrouvé sur la grille de l'usine dans une</a:t>
            </a:r>
            <a:r>
              <a:rPr lang="fr-FR" sz="1800" b="1" dirty="0">
                <a:solidFill>
                  <a:schemeClr val="accent6">
                    <a:lumMod val="75000"/>
                  </a:schemeClr>
                </a:solidFill>
              </a:rPr>
              <a:t> </a:t>
            </a:r>
            <a:r>
              <a:rPr lang="fr-FR" sz="1800" b="1" i="1" dirty="0">
                <a:solidFill>
                  <a:schemeClr val="accent6">
                    <a:lumMod val="75000"/>
                  </a:schemeClr>
                </a:solidFill>
              </a:rPr>
              <a:t>« mise en scène macabre »</a:t>
            </a:r>
            <a:r>
              <a:rPr lang="fr-FR" sz="1800" dirty="0">
                <a:solidFill>
                  <a:schemeClr val="accent6">
                    <a:lumMod val="75000"/>
                  </a:schemeClr>
                </a:solidFill>
              </a:rPr>
              <a:t>.</a:t>
            </a:r>
          </a:p>
          <a:p>
            <a:pPr algn="just"/>
            <a:r>
              <a:rPr lang="fr-FR" sz="1800" dirty="0">
                <a:solidFill>
                  <a:schemeClr val="accent6">
                    <a:lumMod val="75000"/>
                  </a:schemeClr>
                </a:solidFill>
              </a:rPr>
              <a:t>Un </a:t>
            </a:r>
            <a:r>
              <a:rPr lang="fr-FR" sz="1800" b="1" dirty="0">
                <a:solidFill>
                  <a:schemeClr val="accent6">
                    <a:lumMod val="75000"/>
                  </a:schemeClr>
                </a:solidFill>
              </a:rPr>
              <a:t>suspect, Yassin </a:t>
            </a:r>
            <a:r>
              <a:rPr lang="fr-FR" sz="1800" b="1" dirty="0" err="1">
                <a:solidFill>
                  <a:schemeClr val="accent6">
                    <a:lumMod val="75000"/>
                  </a:schemeClr>
                </a:solidFill>
              </a:rPr>
              <a:t>Salhi</a:t>
            </a:r>
            <a:r>
              <a:rPr lang="fr-FR" sz="1800" b="1" dirty="0">
                <a:solidFill>
                  <a:schemeClr val="accent6">
                    <a:lumMod val="75000"/>
                  </a:schemeClr>
                </a:solidFill>
              </a:rPr>
              <a:t>, a été interpellé</a:t>
            </a:r>
            <a:r>
              <a:rPr lang="fr-FR" sz="1800" dirty="0">
                <a:solidFill>
                  <a:schemeClr val="accent6">
                    <a:lumMod val="75000"/>
                  </a:schemeClr>
                </a:solidFill>
              </a:rPr>
              <a:t>. L'homme avait été fiché en 2006, mais la fiche n'a pas été renouvelée en 2008. Sa femme et sa sœur ont été interpellées vendredi et remises en liberté dimanche.</a:t>
            </a:r>
          </a:p>
          <a:p>
            <a:pPr algn="just"/>
            <a:r>
              <a:rPr lang="fr-FR" sz="1800" dirty="0">
                <a:solidFill>
                  <a:schemeClr val="accent6">
                    <a:lumMod val="75000"/>
                  </a:schemeClr>
                </a:solidFill>
              </a:rPr>
              <a:t>Le parquet antiterroriste s’est saisi de l’enquête.</a:t>
            </a:r>
          </a:p>
          <a:p>
            <a:pPr marL="0" indent="0" algn="just">
              <a:buNone/>
            </a:pPr>
            <a:r>
              <a:rPr lang="fr-FR" sz="1800" dirty="0">
                <a:solidFill>
                  <a:schemeClr val="accent6">
                    <a:lumMod val="75000"/>
                  </a:schemeClr>
                </a:solidFill>
              </a:rPr>
              <a:t/>
            </a:r>
            <a:br>
              <a:rPr lang="fr-FR" sz="1800" dirty="0">
                <a:solidFill>
                  <a:schemeClr val="accent6">
                    <a:lumMod val="75000"/>
                  </a:schemeClr>
                </a:solidFill>
              </a:rPr>
            </a:br>
            <a:r>
              <a:rPr lang="fr-FR" sz="1400" dirty="0">
                <a:solidFill>
                  <a:schemeClr val="accent6">
                    <a:lumMod val="75000"/>
                  </a:schemeClr>
                </a:solidFill>
              </a:rPr>
              <a:t>Yassin </a:t>
            </a:r>
            <a:r>
              <a:rPr lang="fr-FR" sz="1400" dirty="0" err="1">
                <a:solidFill>
                  <a:schemeClr val="accent6">
                    <a:lumMod val="75000"/>
                  </a:schemeClr>
                </a:solidFill>
              </a:rPr>
              <a:t>Salhi</a:t>
            </a:r>
            <a:r>
              <a:rPr lang="fr-FR" sz="1400" dirty="0">
                <a:solidFill>
                  <a:schemeClr val="accent6">
                    <a:lumMod val="75000"/>
                  </a:schemeClr>
                </a:solidFill>
              </a:rPr>
              <a:t> a fait l’objet, entre 2006 et 2008, </a:t>
            </a:r>
            <a:r>
              <a:rPr lang="fr-FR" sz="1400" b="1" dirty="0">
                <a:solidFill>
                  <a:schemeClr val="accent6">
                    <a:lumMod val="75000"/>
                  </a:schemeClr>
                </a:solidFill>
              </a:rPr>
              <a:t>d’une fiche « S » (pour sûreté de l’Etat) en raison de sa radicalisation. </a:t>
            </a:r>
            <a:r>
              <a:rPr lang="fr-FR" sz="1400" b="1" u="sng" dirty="0">
                <a:solidFill>
                  <a:schemeClr val="accent6">
                    <a:lumMod val="75000"/>
                  </a:schemeClr>
                </a:solidFill>
              </a:rPr>
              <a:t>Etablies par les services de renseignement, ces fiches servent à </a:t>
            </a:r>
            <a:r>
              <a:rPr lang="fr-FR" sz="1400" b="1" u="sng" dirty="0">
                <a:solidFill>
                  <a:schemeClr val="accent6">
                    <a:lumMod val="75000"/>
                  </a:schemeClr>
                </a:solidFill>
                <a:hlinkClick r:id="rId2" tooltip="Conjugaison du verbe répertorier"/>
              </a:rPr>
              <a:t>répertorier</a:t>
            </a:r>
            <a:r>
              <a:rPr lang="fr-FR" sz="1400" b="1" u="sng" dirty="0">
                <a:solidFill>
                  <a:schemeClr val="accent6">
                    <a:lumMod val="75000"/>
                  </a:schemeClr>
                </a:solidFill>
              </a:rPr>
              <a:t> les personnes suspectées de radicalisation</a:t>
            </a:r>
            <a:r>
              <a:rPr lang="fr-FR" sz="1400" dirty="0">
                <a:solidFill>
                  <a:schemeClr val="accent6">
                    <a:lumMod val="75000"/>
                  </a:schemeClr>
                </a:solidFill>
              </a:rPr>
              <a:t>. Elle n’avait pas été renouvelée en 2008, mais il avait attiré « ponctuellement l'attention » des autorités, entre 2011 et 2014, en raison de ses liens avec la mouvance salafiste lyonnaise, selon le procureur de la République de </a:t>
            </a:r>
            <a:r>
              <a:rPr lang="fr-FR" sz="1400" dirty="0">
                <a:solidFill>
                  <a:schemeClr val="accent6">
                    <a:lumMod val="75000"/>
                  </a:schemeClr>
                </a:solidFill>
                <a:hlinkClick r:id="rId3" tooltip="Toute l’actualité Paris"/>
              </a:rPr>
              <a:t>Paris</a:t>
            </a:r>
            <a:r>
              <a:rPr lang="fr-FR" sz="1400" dirty="0">
                <a:solidFill>
                  <a:schemeClr val="accent6">
                    <a:lumMod val="75000"/>
                  </a:schemeClr>
                </a:solidFill>
              </a:rPr>
              <a:t>, François </a:t>
            </a:r>
            <a:r>
              <a:rPr lang="fr-FR" sz="1400" dirty="0" err="1">
                <a:solidFill>
                  <a:schemeClr val="accent6">
                    <a:lumMod val="75000"/>
                  </a:schemeClr>
                </a:solidFill>
              </a:rPr>
              <a:t>Molins</a:t>
            </a:r>
            <a:r>
              <a:rPr lang="fr-FR" sz="1400" dirty="0">
                <a:solidFill>
                  <a:schemeClr val="accent6">
                    <a:lumMod val="75000"/>
                  </a:schemeClr>
                </a:solidFill>
              </a:rPr>
              <a:t>. </a:t>
            </a:r>
            <a:r>
              <a:rPr lang="fr-FR" sz="1400" b="1" u="sng" dirty="0">
                <a:solidFill>
                  <a:schemeClr val="accent6">
                    <a:lumMod val="75000"/>
                  </a:schemeClr>
                </a:solidFill>
              </a:rPr>
              <a:t>Yassin </a:t>
            </a:r>
            <a:r>
              <a:rPr lang="fr-FR" sz="1400" b="1" u="sng" dirty="0" err="1">
                <a:solidFill>
                  <a:schemeClr val="accent6">
                    <a:lumMod val="75000"/>
                  </a:schemeClr>
                </a:solidFill>
              </a:rPr>
              <a:t>Salhi</a:t>
            </a:r>
            <a:r>
              <a:rPr lang="fr-FR" sz="1400" b="1" u="sng" dirty="0">
                <a:solidFill>
                  <a:schemeClr val="accent6">
                    <a:lumMod val="75000"/>
                  </a:schemeClr>
                </a:solidFill>
              </a:rPr>
              <a:t> n’avait pas de casier judiciaire</a:t>
            </a:r>
            <a:r>
              <a:rPr lang="fr-FR" sz="1400" dirty="0" smtClean="0">
                <a:solidFill>
                  <a:schemeClr val="accent6">
                    <a:lumMod val="75000"/>
                  </a:schemeClr>
                </a:solidFill>
              </a:rPr>
              <a:t>.</a:t>
            </a:r>
          </a:p>
          <a:p>
            <a:pPr marL="0" indent="0" algn="just">
              <a:buNone/>
            </a:pPr>
            <a:r>
              <a:rPr lang="fr-FR" sz="1400" dirty="0">
                <a:solidFill>
                  <a:schemeClr val="accent6">
                    <a:lumMod val="75000"/>
                  </a:schemeClr>
                </a:solidFill>
              </a:rPr>
              <a:t/>
            </a:r>
            <a:br>
              <a:rPr lang="fr-FR" sz="1400" dirty="0">
                <a:solidFill>
                  <a:schemeClr val="accent6">
                    <a:lumMod val="75000"/>
                  </a:schemeClr>
                </a:solidFill>
              </a:rPr>
            </a:br>
            <a:endParaRPr lang="fr-FR" sz="1800" dirty="0">
              <a:solidFill>
                <a:schemeClr val="accent6">
                  <a:lumMod val="75000"/>
                </a:schemeClr>
              </a:solidFill>
            </a:endParaRPr>
          </a:p>
        </p:txBody>
      </p:sp>
      <p:sp>
        <p:nvSpPr>
          <p:cNvPr id="4" name="Espace réservé de la date 3"/>
          <p:cNvSpPr>
            <a:spLocks noGrp="1"/>
          </p:cNvSpPr>
          <p:nvPr>
            <p:ph type="dt" sz="half" idx="10"/>
          </p:nvPr>
        </p:nvSpPr>
        <p:spPr/>
        <p:txBody>
          <a:bodyPr/>
          <a:lstStyle/>
          <a:p>
            <a:pPr>
              <a:defRPr/>
            </a:pPr>
            <a:r>
              <a:rPr lang="fr-FR" smtClean="0">
                <a:solidFill>
                  <a:srgbClr val="000000"/>
                </a:solidFill>
              </a:rPr>
              <a:t>22/09/ 2017</a:t>
            </a:r>
            <a:endParaRPr lang="fr-FR" dirty="0">
              <a:solidFill>
                <a:srgbClr val="000000"/>
              </a:solidFill>
            </a:endParaRPr>
          </a:p>
        </p:txBody>
      </p:sp>
      <p:sp>
        <p:nvSpPr>
          <p:cNvPr id="5" name="Espace réservé du pied de page 4"/>
          <p:cNvSpPr>
            <a:spLocks noGrp="1"/>
          </p:cNvSpPr>
          <p:nvPr>
            <p:ph type="ftr" sz="quarter" idx="11"/>
          </p:nvPr>
        </p:nvSpPr>
        <p:spPr/>
        <p:txBody>
          <a:bodyPr/>
          <a:lstStyle/>
          <a:p>
            <a:pPr>
              <a:defRPr/>
            </a:pPr>
            <a:r>
              <a:rPr lang="nn-NO" smtClean="0">
                <a:solidFill>
                  <a:srgbClr val="000000"/>
                </a:solidFill>
              </a:rPr>
              <a:t>Assemblée générale de l'ACSTMD</a:t>
            </a:r>
            <a:endParaRPr lang="fr-FR" dirty="0">
              <a:solidFill>
                <a:srgbClr val="000000"/>
              </a:solidFill>
            </a:endParaRPr>
          </a:p>
        </p:txBody>
      </p:sp>
      <p:sp>
        <p:nvSpPr>
          <p:cNvPr id="6" name="Espace réservé du numéro de diapositive 5"/>
          <p:cNvSpPr>
            <a:spLocks noGrp="1"/>
          </p:cNvSpPr>
          <p:nvPr>
            <p:ph type="sldNum" sz="quarter" idx="12"/>
          </p:nvPr>
        </p:nvSpPr>
        <p:spPr/>
        <p:txBody>
          <a:bodyPr/>
          <a:lstStyle/>
          <a:p>
            <a:fld id="{4AB8C930-5EE3-45D8-8055-B6EAC894C0B9}" type="slidenum">
              <a:rPr lang="fr-FR" altLang="fr-FR" smtClean="0">
                <a:solidFill>
                  <a:srgbClr val="000000"/>
                </a:solidFill>
              </a:rPr>
              <a:pPr/>
              <a:t>2</a:t>
            </a:fld>
            <a:endParaRPr lang="fr-FR" altLang="fr-FR">
              <a:solidFill>
                <a:srgbClr val="000000"/>
              </a:solidFill>
            </a:endParaRPr>
          </a:p>
        </p:txBody>
      </p:sp>
    </p:spTree>
    <p:extLst>
      <p:ext uri="{BB962C8B-B14F-4D97-AF65-F5344CB8AC3E}">
        <p14:creationId xmlns:p14="http://schemas.microsoft.com/office/powerpoint/2010/main" val="3744604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b="1" dirty="0" smtClean="0">
                <a:solidFill>
                  <a:schemeClr val="accent6">
                    <a:lumMod val="75000"/>
                  </a:schemeClr>
                </a:solidFill>
              </a:rPr>
              <a:t>3/04/2016</a:t>
            </a:r>
            <a:br>
              <a:rPr lang="fr-FR" sz="2400" b="1" dirty="0" smtClean="0">
                <a:solidFill>
                  <a:schemeClr val="accent6">
                    <a:lumMod val="75000"/>
                  </a:schemeClr>
                </a:solidFill>
              </a:rPr>
            </a:br>
            <a:r>
              <a:rPr lang="fr-FR" sz="2400" b="1" dirty="0" smtClean="0">
                <a:solidFill>
                  <a:schemeClr val="accent6">
                    <a:lumMod val="75000"/>
                  </a:schemeClr>
                </a:solidFill>
              </a:rPr>
              <a:t>Explosion </a:t>
            </a:r>
            <a:r>
              <a:rPr lang="fr-FR" sz="2400" b="1" dirty="0">
                <a:solidFill>
                  <a:schemeClr val="accent6">
                    <a:lumMod val="75000"/>
                  </a:schemeClr>
                </a:solidFill>
              </a:rPr>
              <a:t>de cinq citernes à Bassens : des morceaux de métal retrouvés à 800 mètres</a:t>
            </a:r>
            <a:br>
              <a:rPr lang="fr-FR" sz="2400" b="1" dirty="0">
                <a:solidFill>
                  <a:schemeClr val="accent6">
                    <a:lumMod val="75000"/>
                  </a:schemeClr>
                </a:solidFill>
              </a:rPr>
            </a:br>
            <a:endParaRPr lang="fr-FR" sz="2400" dirty="0">
              <a:solidFill>
                <a:schemeClr val="accent6">
                  <a:lumMod val="75000"/>
                </a:schemeClr>
              </a:solidFill>
            </a:endParaRPr>
          </a:p>
        </p:txBody>
      </p:sp>
      <p:pic>
        <p:nvPicPr>
          <p:cNvPr id="7" name="Espace réservé du contenu 6"/>
          <p:cNvPicPr>
            <a:picLocks noGrp="1" noChangeAspect="1"/>
          </p:cNvPicPr>
          <p:nvPr>
            <p:ph idx="1"/>
          </p:nvPr>
        </p:nvPicPr>
        <p:blipFill>
          <a:blip r:embed="rId2"/>
          <a:stretch>
            <a:fillRect/>
          </a:stretch>
        </p:blipFill>
        <p:spPr>
          <a:xfrm>
            <a:off x="457200" y="1343662"/>
            <a:ext cx="4114800" cy="2057400"/>
          </a:xfrm>
          <a:prstGeom prst="rect">
            <a:avLst/>
          </a:prstGeom>
        </p:spPr>
      </p:pic>
      <p:sp>
        <p:nvSpPr>
          <p:cNvPr id="4" name="Espace réservé de la date 3"/>
          <p:cNvSpPr>
            <a:spLocks noGrp="1"/>
          </p:cNvSpPr>
          <p:nvPr>
            <p:ph type="dt" sz="half" idx="10"/>
          </p:nvPr>
        </p:nvSpPr>
        <p:spPr/>
        <p:txBody>
          <a:bodyPr/>
          <a:lstStyle/>
          <a:p>
            <a:pPr>
              <a:defRPr/>
            </a:pPr>
            <a:r>
              <a:rPr lang="fr-FR" smtClean="0">
                <a:solidFill>
                  <a:srgbClr val="000000"/>
                </a:solidFill>
              </a:rPr>
              <a:t>22/09/ 2017</a:t>
            </a:r>
            <a:endParaRPr lang="fr-FR">
              <a:solidFill>
                <a:srgbClr val="000000"/>
              </a:solidFill>
            </a:endParaRPr>
          </a:p>
        </p:txBody>
      </p:sp>
      <p:sp>
        <p:nvSpPr>
          <p:cNvPr id="5" name="Espace réservé du pied de page 4"/>
          <p:cNvSpPr>
            <a:spLocks noGrp="1"/>
          </p:cNvSpPr>
          <p:nvPr>
            <p:ph type="ftr" sz="quarter" idx="11"/>
          </p:nvPr>
        </p:nvSpPr>
        <p:spPr/>
        <p:txBody>
          <a:bodyPr/>
          <a:lstStyle/>
          <a:p>
            <a:pPr>
              <a:defRPr/>
            </a:pPr>
            <a:r>
              <a:rPr lang="nn-NO" smtClean="0">
                <a:solidFill>
                  <a:srgbClr val="000000"/>
                </a:solidFill>
              </a:rPr>
              <a:t>Assemblée générale de l'ACSTMD</a:t>
            </a:r>
            <a:endParaRPr lang="fr-FR" dirty="0">
              <a:solidFill>
                <a:srgbClr val="000000"/>
              </a:solidFill>
            </a:endParaRPr>
          </a:p>
        </p:txBody>
      </p:sp>
      <p:sp>
        <p:nvSpPr>
          <p:cNvPr id="6" name="Espace réservé du numéro de diapositive 5"/>
          <p:cNvSpPr>
            <a:spLocks noGrp="1"/>
          </p:cNvSpPr>
          <p:nvPr>
            <p:ph type="sldNum" sz="quarter" idx="12"/>
          </p:nvPr>
        </p:nvSpPr>
        <p:spPr/>
        <p:txBody>
          <a:bodyPr/>
          <a:lstStyle/>
          <a:p>
            <a:fld id="{4AB8C930-5EE3-45D8-8055-B6EAC894C0B9}" type="slidenum">
              <a:rPr lang="fr-FR" altLang="fr-FR" smtClean="0">
                <a:solidFill>
                  <a:srgbClr val="000000"/>
                </a:solidFill>
              </a:rPr>
              <a:pPr/>
              <a:t>3</a:t>
            </a:fld>
            <a:endParaRPr lang="fr-FR" altLang="fr-FR">
              <a:solidFill>
                <a:srgbClr val="000000"/>
              </a:solidFill>
            </a:endParaRPr>
          </a:p>
        </p:txBody>
      </p:sp>
      <p:sp>
        <p:nvSpPr>
          <p:cNvPr id="8" name="Rectangle 7"/>
          <p:cNvSpPr/>
          <p:nvPr/>
        </p:nvSpPr>
        <p:spPr>
          <a:xfrm>
            <a:off x="544476" y="4138024"/>
            <a:ext cx="8075240" cy="923330"/>
          </a:xfrm>
          <a:prstGeom prst="rect">
            <a:avLst/>
          </a:prstGeom>
        </p:spPr>
        <p:txBody>
          <a:bodyPr wrap="square">
            <a:spAutoFit/>
          </a:bodyPr>
          <a:lstStyle/>
          <a:p>
            <a:pPr algn="just" fontAlgn="base"/>
            <a:r>
              <a:rPr lang="fr-FR" b="1" dirty="0">
                <a:solidFill>
                  <a:schemeClr val="accent6">
                    <a:lumMod val="75000"/>
                  </a:schemeClr>
                </a:solidFill>
                <a:latin typeface="Open Sans"/>
              </a:rPr>
              <a:t>Suite à un incendie, cinq </a:t>
            </a:r>
            <a:r>
              <a:rPr lang="fr-FR" b="1" dirty="0" err="1">
                <a:solidFill>
                  <a:schemeClr val="accent6">
                    <a:lumMod val="75000"/>
                  </a:schemeClr>
                </a:solidFill>
                <a:latin typeface="Open Sans"/>
              </a:rPr>
              <a:t>camions-citernes</a:t>
            </a:r>
            <a:r>
              <a:rPr lang="fr-FR" b="1" dirty="0">
                <a:solidFill>
                  <a:schemeClr val="accent6">
                    <a:lumMod val="75000"/>
                  </a:schemeClr>
                </a:solidFill>
                <a:latin typeface="Open Sans"/>
              </a:rPr>
              <a:t> </a:t>
            </a:r>
            <a:r>
              <a:rPr lang="fr-FR" b="1" dirty="0" smtClean="0">
                <a:solidFill>
                  <a:schemeClr val="accent6">
                    <a:lumMod val="75000"/>
                  </a:schemeClr>
                </a:solidFill>
                <a:latin typeface="Open Sans"/>
              </a:rPr>
              <a:t>vides non nettoyées d’hydrocarbures, entreposées </a:t>
            </a:r>
            <a:r>
              <a:rPr lang="fr-FR" b="1" dirty="0">
                <a:solidFill>
                  <a:schemeClr val="accent6">
                    <a:lumMod val="75000"/>
                  </a:schemeClr>
                </a:solidFill>
                <a:latin typeface="Open Sans"/>
              </a:rPr>
              <a:t>dans un hangar de la zone industrielle de Bassens, au nord de Bordeaux, ont explosé </a:t>
            </a:r>
            <a:r>
              <a:rPr lang="fr-FR" b="1" dirty="0" smtClean="0">
                <a:solidFill>
                  <a:schemeClr val="accent6">
                    <a:lumMod val="75000"/>
                  </a:schemeClr>
                </a:solidFill>
                <a:latin typeface="Open Sans"/>
              </a:rPr>
              <a:t>dimanche </a:t>
            </a:r>
            <a:r>
              <a:rPr lang="fr-FR" b="1" dirty="0">
                <a:solidFill>
                  <a:schemeClr val="accent6">
                    <a:lumMod val="75000"/>
                  </a:schemeClr>
                </a:solidFill>
                <a:latin typeface="Open Sans"/>
              </a:rPr>
              <a:t>matin</a:t>
            </a:r>
          </a:p>
        </p:txBody>
      </p:sp>
      <p:pic>
        <p:nvPicPr>
          <p:cNvPr id="9" name="Image 8"/>
          <p:cNvPicPr>
            <a:picLocks noChangeAspect="1"/>
          </p:cNvPicPr>
          <p:nvPr/>
        </p:nvPicPr>
        <p:blipFill>
          <a:blip r:embed="rId3"/>
          <a:stretch>
            <a:fillRect/>
          </a:stretch>
        </p:blipFill>
        <p:spPr>
          <a:xfrm>
            <a:off x="4783932" y="1533790"/>
            <a:ext cx="3531914" cy="2193319"/>
          </a:xfrm>
          <a:prstGeom prst="rect">
            <a:avLst/>
          </a:prstGeom>
        </p:spPr>
      </p:pic>
      <p:sp>
        <p:nvSpPr>
          <p:cNvPr id="10" name="Rectangle 9"/>
          <p:cNvSpPr/>
          <p:nvPr/>
        </p:nvSpPr>
        <p:spPr>
          <a:xfrm>
            <a:off x="544476" y="3834747"/>
            <a:ext cx="8336036" cy="276999"/>
          </a:xfrm>
          <a:prstGeom prst="rect">
            <a:avLst/>
          </a:prstGeom>
        </p:spPr>
        <p:txBody>
          <a:bodyPr wrap="square">
            <a:spAutoFit/>
          </a:bodyPr>
          <a:lstStyle/>
          <a:p>
            <a:r>
              <a:rPr lang="fr-FR" sz="1200" i="1" dirty="0">
                <a:solidFill>
                  <a:srgbClr val="000000"/>
                </a:solidFill>
                <a:latin typeface="Open Sans"/>
              </a:rPr>
              <a:t>Publié le </a:t>
            </a:r>
            <a:r>
              <a:rPr lang="fr-FR" sz="1200" i="1" dirty="0"/>
              <a:t>03/04/2016 à 8h54</a:t>
            </a:r>
            <a:r>
              <a:rPr lang="fr-FR" sz="1200" i="1" dirty="0">
                <a:solidFill>
                  <a:srgbClr val="000000"/>
                </a:solidFill>
                <a:latin typeface="Open Sans"/>
              </a:rPr>
              <a:t>. Mis à jour </a:t>
            </a:r>
            <a:r>
              <a:rPr lang="fr-FR" sz="1200" i="1" dirty="0"/>
              <a:t>à 22h08</a:t>
            </a:r>
            <a:r>
              <a:rPr lang="fr-FR" sz="1200" i="1" dirty="0">
                <a:solidFill>
                  <a:srgbClr val="000000"/>
                </a:solidFill>
                <a:latin typeface="Open Sans"/>
              </a:rPr>
              <a:t> par </a:t>
            </a:r>
            <a:r>
              <a:rPr lang="fr-FR" sz="1200" b="1" i="1" dirty="0">
                <a:solidFill>
                  <a:srgbClr val="000000"/>
                </a:solidFill>
                <a:latin typeface="inherit"/>
              </a:rPr>
              <a:t>SudOuest.fr avec J.-P. C. et J.-P. T.</a:t>
            </a:r>
            <a:r>
              <a:rPr lang="fr-FR" sz="1200" i="1" dirty="0">
                <a:solidFill>
                  <a:srgbClr val="000000"/>
                </a:solidFill>
                <a:latin typeface="Open Sans"/>
              </a:rPr>
              <a:t>.</a:t>
            </a:r>
            <a:endParaRPr lang="fr-FR" sz="1200" i="1" dirty="0"/>
          </a:p>
        </p:txBody>
      </p:sp>
      <p:sp>
        <p:nvSpPr>
          <p:cNvPr id="11" name="ZoneTexte 10"/>
          <p:cNvSpPr txBox="1"/>
          <p:nvPr/>
        </p:nvSpPr>
        <p:spPr>
          <a:xfrm>
            <a:off x="544476" y="5137346"/>
            <a:ext cx="8075240" cy="1169551"/>
          </a:xfrm>
          <a:prstGeom prst="rect">
            <a:avLst/>
          </a:prstGeom>
          <a:noFill/>
        </p:spPr>
        <p:txBody>
          <a:bodyPr wrap="square" rtlCol="0">
            <a:spAutoFit/>
          </a:bodyPr>
          <a:lstStyle/>
          <a:p>
            <a:pPr algn="just" fontAlgn="base"/>
            <a:r>
              <a:rPr lang="fr-FR" sz="1400" dirty="0" smtClean="0">
                <a:solidFill>
                  <a:schemeClr val="accent6">
                    <a:lumMod val="75000"/>
                  </a:schemeClr>
                </a:solidFill>
              </a:rPr>
              <a:t>Le 18/04 </a:t>
            </a:r>
            <a:r>
              <a:rPr lang="fr-FR" sz="1400" b="1" dirty="0" smtClean="0"/>
              <a:t>Explosion </a:t>
            </a:r>
            <a:r>
              <a:rPr lang="fr-FR" sz="1400" b="1" dirty="0"/>
              <a:t>de Bassens : une information judiciaire a été </a:t>
            </a:r>
            <a:r>
              <a:rPr lang="fr-FR" sz="1400" b="1" dirty="0" smtClean="0"/>
              <a:t>ouverte </a:t>
            </a:r>
            <a:r>
              <a:rPr lang="fr-FR" sz="1400" cap="all" dirty="0" smtClean="0">
                <a:hlinkClick r:id="rId4"/>
              </a:rPr>
              <a:t>A </a:t>
            </a:r>
            <a:r>
              <a:rPr lang="fr-FR" sz="1400" cap="all" dirty="0">
                <a:hlinkClick r:id="rId4"/>
              </a:rPr>
              <a:t>LA UNE</a:t>
            </a:r>
            <a:r>
              <a:rPr lang="fr-FR" sz="1400" dirty="0"/>
              <a:t> </a:t>
            </a:r>
            <a:r>
              <a:rPr lang="fr-FR" sz="1400" cap="all" dirty="0">
                <a:hlinkClick r:id="rId5"/>
              </a:rPr>
              <a:t>BASSENS</a:t>
            </a:r>
            <a:endParaRPr lang="fr-FR" sz="1400" dirty="0"/>
          </a:p>
          <a:p>
            <a:pPr algn="just" fontAlgn="base"/>
            <a:r>
              <a:rPr lang="fr-FR" sz="1400" dirty="0"/>
              <a:t> </a:t>
            </a:r>
            <a:r>
              <a:rPr lang="fr-FR" sz="1200" i="1" dirty="0" smtClean="0"/>
              <a:t>article Publié </a:t>
            </a:r>
            <a:r>
              <a:rPr lang="fr-FR" sz="1200" i="1" dirty="0"/>
              <a:t>le 18/04/2016 à 7h59 par Jean-Michel </a:t>
            </a:r>
            <a:r>
              <a:rPr lang="fr-FR" sz="1200" i="1" dirty="0" err="1"/>
              <a:t>Desplos</a:t>
            </a:r>
            <a:endParaRPr lang="fr-FR" sz="1200" i="1" dirty="0" smtClean="0">
              <a:solidFill>
                <a:schemeClr val="accent6">
                  <a:lumMod val="75000"/>
                </a:schemeClr>
              </a:solidFill>
            </a:endParaRPr>
          </a:p>
          <a:p>
            <a:pPr algn="just"/>
            <a:r>
              <a:rPr lang="fr-FR" sz="1400" dirty="0" smtClean="0">
                <a:solidFill>
                  <a:schemeClr val="accent6">
                    <a:lumMod val="75000"/>
                  </a:schemeClr>
                </a:solidFill>
              </a:rPr>
              <a:t>« Les </a:t>
            </a:r>
            <a:r>
              <a:rPr lang="fr-FR" sz="1400" dirty="0">
                <a:solidFill>
                  <a:schemeClr val="accent6">
                    <a:lumMod val="75000"/>
                  </a:schemeClr>
                </a:solidFill>
              </a:rPr>
              <a:t>policiers envisagent la piste accidentelle mais travaillent aussi sur la </a:t>
            </a:r>
            <a:r>
              <a:rPr lang="fr-FR" sz="1400" dirty="0" smtClean="0">
                <a:solidFill>
                  <a:schemeClr val="accent6">
                    <a:lumMod val="75000"/>
                  </a:schemeClr>
                </a:solidFill>
              </a:rPr>
              <a:t>possibilité d’un </a:t>
            </a:r>
            <a:r>
              <a:rPr lang="fr-FR" sz="1400" dirty="0">
                <a:solidFill>
                  <a:schemeClr val="accent6">
                    <a:lumMod val="75000"/>
                  </a:schemeClr>
                </a:solidFill>
              </a:rPr>
              <a:t>acte criminel qui n’a rien de terroriste, comme cela a été confirmé </a:t>
            </a:r>
            <a:r>
              <a:rPr lang="fr-FR" sz="1400" dirty="0" smtClean="0">
                <a:solidFill>
                  <a:schemeClr val="accent6">
                    <a:lumMod val="75000"/>
                  </a:schemeClr>
                </a:solidFill>
              </a:rPr>
              <a:t>au </a:t>
            </a:r>
            <a:r>
              <a:rPr lang="fr-FR" sz="1400" dirty="0">
                <a:solidFill>
                  <a:schemeClr val="accent6">
                    <a:lumMod val="75000"/>
                  </a:schemeClr>
                </a:solidFill>
              </a:rPr>
              <a:t>ministre de l’Intérieur lors de sa venue à Bordeaux, le lendemain des faits</a:t>
            </a:r>
            <a:r>
              <a:rPr lang="fr-FR" sz="1400" dirty="0" smtClean="0">
                <a:solidFill>
                  <a:schemeClr val="accent6">
                    <a:lumMod val="75000"/>
                  </a:schemeClr>
                </a:solidFill>
              </a:rPr>
              <a:t>. »</a:t>
            </a:r>
            <a:endParaRPr lang="fr-FR" sz="1400" dirty="0">
              <a:solidFill>
                <a:schemeClr val="accent6">
                  <a:lumMod val="75000"/>
                </a:schemeClr>
              </a:solidFill>
            </a:endParaRPr>
          </a:p>
        </p:txBody>
      </p:sp>
    </p:spTree>
    <p:extLst>
      <p:ext uri="{BB962C8B-B14F-4D97-AF65-F5344CB8AC3E}">
        <p14:creationId xmlns:p14="http://schemas.microsoft.com/office/powerpoint/2010/main" val="1920870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3744515"/>
            <a:ext cx="8229600" cy="5001419"/>
          </a:xfrm>
        </p:spPr>
        <p:txBody>
          <a:bodyPr/>
          <a:lstStyle/>
          <a:p>
            <a:pPr marL="0" indent="0" algn="just">
              <a:buNone/>
            </a:pPr>
            <a:r>
              <a:rPr lang="fr-FR" sz="1800" dirty="0" smtClean="0">
                <a:solidFill>
                  <a:schemeClr val="accent6">
                    <a:lumMod val="75000"/>
                  </a:schemeClr>
                </a:solidFill>
              </a:rPr>
              <a:t>« Aucune </a:t>
            </a:r>
            <a:r>
              <a:rPr lang="fr-FR" sz="1800" dirty="0">
                <a:solidFill>
                  <a:schemeClr val="accent6">
                    <a:lumMod val="75000"/>
                  </a:schemeClr>
                </a:solidFill>
              </a:rPr>
              <a:t>piste n'était privilégiée samedi en fin de journée après l'incendie d'un centre de stockage de bouteilles de gaz dans une zone isolée du Vaucluse qui a provoqué une série d'explosions spectaculaires dans la nuit de vendredi à samedi, sans faire de victime, a-t-on appris auprès du parquet</a:t>
            </a:r>
            <a:r>
              <a:rPr lang="fr-FR" sz="1800" dirty="0" smtClean="0">
                <a:solidFill>
                  <a:schemeClr val="accent6">
                    <a:lumMod val="75000"/>
                  </a:schemeClr>
                </a:solidFill>
              </a:rPr>
              <a:t>.</a:t>
            </a:r>
          </a:p>
          <a:p>
            <a:pPr marL="0" indent="0" algn="just">
              <a:buNone/>
            </a:pPr>
            <a:r>
              <a:rPr lang="fr-FR" sz="1800" dirty="0" smtClean="0">
                <a:solidFill>
                  <a:schemeClr val="accent6">
                    <a:lumMod val="75000"/>
                  </a:schemeClr>
                </a:solidFill>
              </a:rPr>
              <a:t>"Au </a:t>
            </a:r>
            <a:r>
              <a:rPr lang="fr-FR" sz="1800" dirty="0">
                <a:solidFill>
                  <a:schemeClr val="accent6">
                    <a:lumMod val="75000"/>
                  </a:schemeClr>
                </a:solidFill>
              </a:rPr>
              <a:t>regard des premières investigations diligentées, rien ne permet de privilégier une hypothèse d'enquête au détriment d'une autre, qu'il s'agisse d'un accident industriel ou d'un acte malveillant", a indiqué dans un communiqué le procureur de la République de Carpentras, Pierre </a:t>
            </a:r>
            <a:r>
              <a:rPr lang="fr-FR" sz="1800" dirty="0" err="1">
                <a:solidFill>
                  <a:schemeClr val="accent6">
                    <a:lumMod val="75000"/>
                  </a:schemeClr>
                </a:solidFill>
              </a:rPr>
              <a:t>Gagnoud</a:t>
            </a:r>
            <a:r>
              <a:rPr lang="fr-FR" sz="1800" dirty="0" smtClean="0">
                <a:solidFill>
                  <a:schemeClr val="accent6">
                    <a:lumMod val="75000"/>
                  </a:schemeClr>
                </a:solidFill>
              </a:rPr>
              <a:t>. »</a:t>
            </a:r>
            <a:endParaRPr lang="fr-FR" sz="1800" dirty="0">
              <a:solidFill>
                <a:schemeClr val="accent6">
                  <a:lumMod val="75000"/>
                </a:schemeClr>
              </a:solidFill>
            </a:endParaRPr>
          </a:p>
          <a:p>
            <a:endParaRPr lang="fr-FR" sz="1800" dirty="0">
              <a:solidFill>
                <a:schemeClr val="accent6">
                  <a:lumMod val="75000"/>
                </a:schemeClr>
              </a:solidFill>
            </a:endParaRPr>
          </a:p>
        </p:txBody>
      </p:sp>
      <p:sp>
        <p:nvSpPr>
          <p:cNvPr id="3" name="Espace réservé de la date 2"/>
          <p:cNvSpPr>
            <a:spLocks noGrp="1"/>
          </p:cNvSpPr>
          <p:nvPr>
            <p:ph type="dt" sz="half" idx="10"/>
          </p:nvPr>
        </p:nvSpPr>
        <p:spPr/>
        <p:txBody>
          <a:bodyPr/>
          <a:lstStyle/>
          <a:p>
            <a:pPr>
              <a:defRPr/>
            </a:pPr>
            <a:r>
              <a:rPr lang="fr-FR" smtClean="0">
                <a:solidFill>
                  <a:srgbClr val="000000"/>
                </a:solidFill>
              </a:rPr>
              <a:t>22/09/ 2017</a:t>
            </a:r>
            <a:endParaRPr lang="fr-FR">
              <a:solidFill>
                <a:srgbClr val="000000"/>
              </a:solidFill>
            </a:endParaRPr>
          </a:p>
        </p:txBody>
      </p:sp>
      <p:sp>
        <p:nvSpPr>
          <p:cNvPr id="4" name="Espace réservé du pied de page 3"/>
          <p:cNvSpPr>
            <a:spLocks noGrp="1"/>
          </p:cNvSpPr>
          <p:nvPr>
            <p:ph type="ftr" sz="quarter" idx="11"/>
          </p:nvPr>
        </p:nvSpPr>
        <p:spPr/>
        <p:txBody>
          <a:bodyPr/>
          <a:lstStyle/>
          <a:p>
            <a:pPr>
              <a:defRPr/>
            </a:pPr>
            <a:r>
              <a:rPr lang="nn-NO" smtClean="0">
                <a:solidFill>
                  <a:srgbClr val="000000"/>
                </a:solidFill>
              </a:rPr>
              <a:t>Assemblée générale de l'ACSTMD</a:t>
            </a:r>
            <a:endParaRPr lang="fr-FR">
              <a:solidFill>
                <a:srgbClr val="000000"/>
              </a:solidFill>
            </a:endParaRPr>
          </a:p>
        </p:txBody>
      </p:sp>
      <p:sp>
        <p:nvSpPr>
          <p:cNvPr id="5" name="Espace réservé du numéro de diapositive 4"/>
          <p:cNvSpPr>
            <a:spLocks noGrp="1"/>
          </p:cNvSpPr>
          <p:nvPr>
            <p:ph type="sldNum" sz="quarter" idx="12"/>
          </p:nvPr>
        </p:nvSpPr>
        <p:spPr/>
        <p:txBody>
          <a:bodyPr/>
          <a:lstStyle/>
          <a:p>
            <a:fld id="{DCC3763E-4BA2-4D08-BCAD-2C06F039E0DE}" type="slidenum">
              <a:rPr lang="fr-FR" altLang="fr-FR" smtClean="0">
                <a:solidFill>
                  <a:srgbClr val="000000"/>
                </a:solidFill>
              </a:rPr>
              <a:pPr/>
              <a:t>4</a:t>
            </a:fld>
            <a:endParaRPr lang="fr-FR" altLang="fr-FR">
              <a:solidFill>
                <a:srgbClr val="000000"/>
              </a:solidFill>
            </a:endParaRPr>
          </a:p>
        </p:txBody>
      </p:sp>
      <p:sp>
        <p:nvSpPr>
          <p:cNvPr id="6" name="Rectangle 5"/>
          <p:cNvSpPr/>
          <p:nvPr/>
        </p:nvSpPr>
        <p:spPr>
          <a:xfrm>
            <a:off x="573688" y="1344414"/>
            <a:ext cx="8113112" cy="646331"/>
          </a:xfrm>
          <a:prstGeom prst="rect">
            <a:avLst/>
          </a:prstGeom>
        </p:spPr>
        <p:txBody>
          <a:bodyPr wrap="square">
            <a:spAutoFit/>
          </a:bodyPr>
          <a:lstStyle/>
          <a:p>
            <a:r>
              <a:rPr lang="fr-FR" sz="1200" i="1" dirty="0">
                <a:solidFill>
                  <a:srgbClr val="666666"/>
                </a:solidFill>
                <a:latin typeface="Arial" panose="020B0604020202020204" pitchFamily="34" charset="0"/>
              </a:rPr>
              <a:t>Publié le 18/02/2017 à 03:28, Mis à jour le 18/02/2017 à 18:24</a:t>
            </a:r>
          </a:p>
          <a:p>
            <a:r>
              <a:rPr lang="fr-FR" sz="1200" i="1" dirty="0" smtClean="0">
                <a:solidFill>
                  <a:srgbClr val="323232"/>
                </a:solidFill>
                <a:latin typeface="oswald_light"/>
              </a:rPr>
              <a:t>Faits divers</a:t>
            </a:r>
            <a:r>
              <a:rPr lang="fr-FR" sz="1200" i="1" dirty="0"/>
              <a:t>© 2017 AFP</a:t>
            </a:r>
            <a:endParaRPr lang="fr-FR" sz="1200" dirty="0"/>
          </a:p>
          <a:p>
            <a:endParaRPr lang="fr-FR" sz="1200" b="0" i="1" dirty="0">
              <a:solidFill>
                <a:srgbClr val="323232"/>
              </a:solidFill>
              <a:effectLst/>
              <a:latin typeface="oswald_light"/>
            </a:endParaRPr>
          </a:p>
        </p:txBody>
      </p:sp>
      <p:sp>
        <p:nvSpPr>
          <p:cNvPr id="7" name="Titre 1"/>
          <p:cNvSpPr txBox="1">
            <a:spLocks/>
          </p:cNvSpPr>
          <p:nvPr/>
        </p:nvSpPr>
        <p:spPr bwMode="auto">
          <a:xfrm>
            <a:off x="597694" y="11663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fr-FR" sz="2400" b="1" kern="0" dirty="0" smtClean="0">
                <a:solidFill>
                  <a:schemeClr val="accent6">
                    <a:lumMod val="75000"/>
                  </a:schemeClr>
                </a:solidFill>
              </a:rPr>
              <a:t>18/02/2017</a:t>
            </a:r>
            <a:br>
              <a:rPr lang="fr-FR" sz="2400" b="1" kern="0" dirty="0" smtClean="0">
                <a:solidFill>
                  <a:schemeClr val="accent6">
                    <a:lumMod val="75000"/>
                  </a:schemeClr>
                </a:solidFill>
              </a:rPr>
            </a:br>
            <a:r>
              <a:rPr lang="fr-FR" sz="2400" b="1" dirty="0">
                <a:solidFill>
                  <a:schemeClr val="accent6">
                    <a:lumMod val="75000"/>
                  </a:schemeClr>
                </a:solidFill>
                <a:latin typeface="+mj-lt"/>
                <a:cs typeface="+mj-cs"/>
              </a:rPr>
              <a:t>Vaucluse: série d'explosions dans un site de stockage de gaz, aucune piste privilégiée</a:t>
            </a:r>
          </a:p>
          <a:p>
            <a:pPr marL="0" indent="0">
              <a:buNone/>
            </a:pPr>
            <a:endParaRPr lang="fr-FR" sz="2400" kern="0" dirty="0">
              <a:solidFill>
                <a:schemeClr val="accent6">
                  <a:lumMod val="75000"/>
                </a:schemeClr>
              </a:solidFill>
            </a:endParaRPr>
          </a:p>
        </p:txBody>
      </p:sp>
      <p:pic>
        <p:nvPicPr>
          <p:cNvPr id="8" name="Image 7"/>
          <p:cNvPicPr>
            <a:picLocks noChangeAspect="1"/>
          </p:cNvPicPr>
          <p:nvPr/>
        </p:nvPicPr>
        <p:blipFill>
          <a:blip r:embed="rId2"/>
          <a:stretch>
            <a:fillRect/>
          </a:stretch>
        </p:blipFill>
        <p:spPr>
          <a:xfrm>
            <a:off x="3203848" y="1720055"/>
            <a:ext cx="3865842" cy="2081607"/>
          </a:xfrm>
          <a:prstGeom prst="rect">
            <a:avLst/>
          </a:prstGeom>
        </p:spPr>
      </p:pic>
    </p:spTree>
    <p:extLst>
      <p:ext uri="{BB962C8B-B14F-4D97-AF65-F5344CB8AC3E}">
        <p14:creationId xmlns:p14="http://schemas.microsoft.com/office/powerpoint/2010/main" val="3890156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803845"/>
            <a:ext cx="8229600" cy="4929411"/>
          </a:xfrm>
        </p:spPr>
        <p:txBody>
          <a:bodyPr/>
          <a:lstStyle/>
          <a:p>
            <a:pPr algn="just"/>
            <a:r>
              <a:rPr lang="fr-FR" sz="1600" dirty="0" smtClean="0">
                <a:solidFill>
                  <a:schemeClr val="accent6">
                    <a:lumMod val="75000"/>
                  </a:schemeClr>
                </a:solidFill>
              </a:rPr>
              <a:t>Suite à l’évènement de Saint Quentin </a:t>
            </a:r>
            <a:r>
              <a:rPr lang="fr-FR" sz="1600" dirty="0" err="1" smtClean="0">
                <a:solidFill>
                  <a:schemeClr val="accent6">
                    <a:lumMod val="75000"/>
                  </a:schemeClr>
                </a:solidFill>
              </a:rPr>
              <a:t>Fallavier</a:t>
            </a:r>
            <a:r>
              <a:rPr lang="fr-FR" sz="1600" dirty="0" smtClean="0">
                <a:solidFill>
                  <a:schemeClr val="accent6">
                    <a:lumMod val="75000"/>
                  </a:schemeClr>
                </a:solidFill>
              </a:rPr>
              <a:t>, le Ministère de l’écologie a réalisé une enquête sur l’organisation de la sûreté des sites Seveso et a élaboré un guide sûreté à leur attention disponible début juillet 2016,</a:t>
            </a:r>
          </a:p>
          <a:p>
            <a:pPr algn="just"/>
            <a:endParaRPr lang="fr-FR" sz="1600" dirty="0" smtClean="0">
              <a:solidFill>
                <a:schemeClr val="accent6">
                  <a:lumMod val="75000"/>
                </a:schemeClr>
              </a:solidFill>
            </a:endParaRPr>
          </a:p>
          <a:p>
            <a:pPr algn="just"/>
            <a:r>
              <a:rPr lang="fr-FR" sz="1600" dirty="0" smtClean="0">
                <a:solidFill>
                  <a:schemeClr val="accent6">
                    <a:lumMod val="75000"/>
                  </a:schemeClr>
                </a:solidFill>
              </a:rPr>
              <a:t>Dans ce guide, il est fait mention de se reporter au guide  sûreté du CIFMD pour l’organisation des transports de marchandises dangereuses,</a:t>
            </a:r>
          </a:p>
          <a:p>
            <a:pPr algn="just"/>
            <a:endParaRPr lang="fr-FR" sz="1600" dirty="0" smtClean="0">
              <a:solidFill>
                <a:schemeClr val="accent6">
                  <a:lumMod val="75000"/>
                </a:schemeClr>
              </a:solidFill>
            </a:endParaRPr>
          </a:p>
          <a:p>
            <a:pPr algn="just"/>
            <a:r>
              <a:rPr lang="fr-FR" sz="1600" dirty="0" smtClean="0">
                <a:solidFill>
                  <a:schemeClr val="accent6">
                    <a:lumMod val="75000"/>
                  </a:schemeClr>
                </a:solidFill>
              </a:rPr>
              <a:t>Le guide </a:t>
            </a:r>
            <a:r>
              <a:rPr lang="fr-FR" sz="1600" dirty="0">
                <a:solidFill>
                  <a:schemeClr val="accent6">
                    <a:lumMod val="75000"/>
                  </a:schemeClr>
                </a:solidFill>
              </a:rPr>
              <a:t>sûreté du </a:t>
            </a:r>
            <a:r>
              <a:rPr lang="fr-FR" sz="1600" dirty="0" smtClean="0">
                <a:solidFill>
                  <a:schemeClr val="accent6">
                    <a:lumMod val="75000"/>
                  </a:schemeClr>
                </a:solidFill>
              </a:rPr>
              <a:t>CIFMD date de 2006. En 2016, les organismes professionnels ayant contribué à sa rédaction ont demandé au CIFMD de coordonner sa révision.</a:t>
            </a:r>
          </a:p>
          <a:p>
            <a:pPr marL="0" indent="0" algn="just">
              <a:buNone/>
            </a:pPr>
            <a:endParaRPr lang="fr-FR" sz="1600" dirty="0" smtClean="0">
              <a:solidFill>
                <a:schemeClr val="accent6">
                  <a:lumMod val="75000"/>
                </a:schemeClr>
              </a:solidFill>
            </a:endParaRPr>
          </a:p>
          <a:p>
            <a:pPr marL="0" indent="0" algn="just">
              <a:buNone/>
            </a:pPr>
            <a:r>
              <a:rPr lang="fr-FR" sz="1600" dirty="0" smtClean="0">
                <a:solidFill>
                  <a:schemeClr val="accent6">
                    <a:lumMod val="75000"/>
                  </a:schemeClr>
                </a:solidFill>
              </a:rPr>
              <a:t>Par ailleurs :</a:t>
            </a:r>
            <a:endParaRPr lang="fr-FR" sz="1600" dirty="0">
              <a:solidFill>
                <a:schemeClr val="accent6">
                  <a:lumMod val="75000"/>
                </a:schemeClr>
              </a:solidFill>
            </a:endParaRPr>
          </a:p>
          <a:p>
            <a:pPr algn="just"/>
            <a:r>
              <a:rPr lang="fr-FR" sz="1600" dirty="0" smtClean="0">
                <a:solidFill>
                  <a:schemeClr val="accent6">
                    <a:lumMod val="75000"/>
                  </a:schemeClr>
                </a:solidFill>
              </a:rPr>
              <a:t>Evolution du code </a:t>
            </a:r>
            <a:r>
              <a:rPr lang="fr-FR" sz="1600" dirty="0">
                <a:solidFill>
                  <a:schemeClr val="accent6">
                    <a:lumMod val="75000"/>
                  </a:schemeClr>
                </a:solidFill>
              </a:rPr>
              <a:t>de la sécurité intérieure </a:t>
            </a:r>
            <a:r>
              <a:rPr lang="fr-FR" sz="1600" dirty="0" smtClean="0">
                <a:solidFill>
                  <a:schemeClr val="accent6">
                    <a:lumMod val="75000"/>
                  </a:schemeClr>
                </a:solidFill>
              </a:rPr>
              <a:t>relatif au recrutement de personne par </a:t>
            </a:r>
            <a:r>
              <a:rPr lang="fr-FR" sz="1600" dirty="0">
                <a:solidFill>
                  <a:schemeClr val="accent6">
                    <a:lumMod val="75000"/>
                  </a:schemeClr>
                </a:solidFill>
              </a:rPr>
              <a:t>la LOI </a:t>
            </a:r>
            <a:r>
              <a:rPr lang="fr-FR" sz="1600" dirty="0" smtClean="0">
                <a:solidFill>
                  <a:schemeClr val="accent6">
                    <a:lumMod val="75000"/>
                  </a:schemeClr>
                </a:solidFill>
              </a:rPr>
              <a:t>n°2016-339 </a:t>
            </a:r>
            <a:r>
              <a:rPr lang="fr-FR" sz="1600" dirty="0">
                <a:solidFill>
                  <a:schemeClr val="accent6">
                    <a:lumMod val="75000"/>
                  </a:schemeClr>
                </a:solidFill>
              </a:rPr>
              <a:t>du 22 mars 2016 relative à la prévention et à la lutte contre les incivilités, contre les atteintes à la sécurité publique et contre les actes terroristes dans les transports collectifs de voyageurs (1</a:t>
            </a:r>
            <a:r>
              <a:rPr lang="fr-FR" sz="1600" dirty="0" smtClean="0">
                <a:solidFill>
                  <a:schemeClr val="accent6">
                    <a:lumMod val="75000"/>
                  </a:schemeClr>
                </a:solidFill>
              </a:rPr>
              <a:t>).</a:t>
            </a:r>
          </a:p>
          <a:p>
            <a:pPr algn="just"/>
            <a:endParaRPr lang="fr-FR" sz="1600" dirty="0">
              <a:solidFill>
                <a:schemeClr val="accent6">
                  <a:lumMod val="75000"/>
                </a:schemeClr>
              </a:solidFill>
            </a:endParaRPr>
          </a:p>
          <a:p>
            <a:pPr algn="just"/>
            <a:r>
              <a:rPr lang="fr-FR" sz="1600" dirty="0" smtClean="0">
                <a:solidFill>
                  <a:schemeClr val="accent6">
                    <a:lumMod val="75000"/>
                  </a:schemeClr>
                </a:solidFill>
              </a:rPr>
              <a:t>Création en 2017, d’un groupe de travail interministériel, coordonné par la MTMD pour définir les mesures et moyens pour assurer la sûreté du stationnement temporaire d’unités de transport contenant des MD en site fermé - Projet de texte modifiant le 2.3.1 de l’annexe I de l’ATMD.</a:t>
            </a:r>
          </a:p>
          <a:p>
            <a:pPr marL="0" indent="0" algn="just">
              <a:buNone/>
            </a:pPr>
            <a:r>
              <a:rPr lang="fr-FR" sz="1800" dirty="0"/>
              <a:t/>
            </a:r>
            <a:br>
              <a:rPr lang="fr-FR" sz="1800" dirty="0"/>
            </a:br>
            <a:endParaRPr lang="fr-FR" sz="1800" dirty="0">
              <a:solidFill>
                <a:schemeClr val="accent6">
                  <a:lumMod val="75000"/>
                </a:schemeClr>
              </a:solidFill>
            </a:endParaRPr>
          </a:p>
        </p:txBody>
      </p:sp>
      <p:sp>
        <p:nvSpPr>
          <p:cNvPr id="3" name="Espace réservé de la date 2"/>
          <p:cNvSpPr>
            <a:spLocks noGrp="1"/>
          </p:cNvSpPr>
          <p:nvPr>
            <p:ph type="dt" sz="half" idx="10"/>
          </p:nvPr>
        </p:nvSpPr>
        <p:spPr/>
        <p:txBody>
          <a:bodyPr/>
          <a:lstStyle/>
          <a:p>
            <a:pPr>
              <a:defRPr/>
            </a:pPr>
            <a:r>
              <a:rPr lang="fr-FR" smtClean="0">
                <a:solidFill>
                  <a:srgbClr val="000000"/>
                </a:solidFill>
              </a:rPr>
              <a:t>22/09/ 2017</a:t>
            </a:r>
            <a:endParaRPr lang="fr-FR">
              <a:solidFill>
                <a:srgbClr val="000000"/>
              </a:solidFill>
            </a:endParaRPr>
          </a:p>
        </p:txBody>
      </p:sp>
      <p:sp>
        <p:nvSpPr>
          <p:cNvPr id="4" name="Espace réservé du pied de page 3"/>
          <p:cNvSpPr>
            <a:spLocks noGrp="1"/>
          </p:cNvSpPr>
          <p:nvPr>
            <p:ph type="ftr" sz="quarter" idx="11"/>
          </p:nvPr>
        </p:nvSpPr>
        <p:spPr/>
        <p:txBody>
          <a:bodyPr/>
          <a:lstStyle/>
          <a:p>
            <a:pPr>
              <a:defRPr/>
            </a:pPr>
            <a:r>
              <a:rPr lang="nn-NO" smtClean="0">
                <a:solidFill>
                  <a:srgbClr val="000000"/>
                </a:solidFill>
              </a:rPr>
              <a:t>Assemblée générale de l'ACSTMD</a:t>
            </a:r>
            <a:endParaRPr lang="fr-FR" dirty="0">
              <a:solidFill>
                <a:srgbClr val="000000"/>
              </a:solidFill>
            </a:endParaRPr>
          </a:p>
        </p:txBody>
      </p:sp>
      <p:sp>
        <p:nvSpPr>
          <p:cNvPr id="5" name="Espace réservé du numéro de diapositive 4"/>
          <p:cNvSpPr>
            <a:spLocks noGrp="1"/>
          </p:cNvSpPr>
          <p:nvPr>
            <p:ph type="sldNum" sz="quarter" idx="12"/>
          </p:nvPr>
        </p:nvSpPr>
        <p:spPr/>
        <p:txBody>
          <a:bodyPr/>
          <a:lstStyle/>
          <a:p>
            <a:fld id="{DCC3763E-4BA2-4D08-BCAD-2C06F039E0DE}" type="slidenum">
              <a:rPr lang="fr-FR" altLang="fr-FR" smtClean="0">
                <a:solidFill>
                  <a:srgbClr val="000000"/>
                </a:solidFill>
              </a:rPr>
              <a:pPr/>
              <a:t>5</a:t>
            </a:fld>
            <a:endParaRPr lang="fr-FR" altLang="fr-FR" dirty="0">
              <a:solidFill>
                <a:srgbClr val="000000"/>
              </a:solidFill>
            </a:endParaRPr>
          </a:p>
        </p:txBody>
      </p:sp>
      <p:sp>
        <p:nvSpPr>
          <p:cNvPr id="6" name="Titre 1"/>
          <p:cNvSpPr txBox="1">
            <a:spLocks/>
          </p:cNvSpPr>
          <p:nvPr/>
        </p:nvSpPr>
        <p:spPr bwMode="auto">
          <a:xfrm>
            <a:off x="457200" y="116632"/>
            <a:ext cx="8229600"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fr-FR" sz="2400" b="1" kern="0" dirty="0" smtClean="0">
                <a:solidFill>
                  <a:schemeClr val="accent6">
                    <a:lumMod val="75000"/>
                  </a:schemeClr>
                </a:solidFill>
              </a:rPr>
              <a:t>Les conséquences</a:t>
            </a:r>
            <a:endParaRPr lang="fr-FR" sz="2400" kern="0" dirty="0">
              <a:solidFill>
                <a:schemeClr val="accent6">
                  <a:lumMod val="75000"/>
                </a:schemeClr>
              </a:solidFill>
            </a:endParaRPr>
          </a:p>
        </p:txBody>
      </p:sp>
    </p:spTree>
    <p:extLst>
      <p:ext uri="{BB962C8B-B14F-4D97-AF65-F5344CB8AC3E}">
        <p14:creationId xmlns:p14="http://schemas.microsoft.com/office/powerpoint/2010/main" val="878755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457200" y="389732"/>
            <a:ext cx="8229600" cy="1143000"/>
          </a:xfrm>
        </p:spPr>
        <p:txBody>
          <a:bodyPr/>
          <a:lstStyle/>
          <a:p>
            <a:r>
              <a:rPr lang="fr-FR" sz="2800" kern="1200" dirty="0" smtClean="0">
                <a:solidFill>
                  <a:srgbClr val="1F497D"/>
                </a:solidFill>
                <a:latin typeface="Calibri"/>
                <a:ea typeface="+mj-ea"/>
              </a:rPr>
              <a:t>Problématique du recrutement et du suivi des salariés</a:t>
            </a:r>
            <a:br>
              <a:rPr lang="fr-FR" sz="2800" kern="1200" dirty="0" smtClean="0">
                <a:solidFill>
                  <a:srgbClr val="1F497D"/>
                </a:solidFill>
                <a:latin typeface="Calibri"/>
                <a:ea typeface="+mj-ea"/>
              </a:rPr>
            </a:br>
            <a:r>
              <a:rPr lang="fr-FR" sz="2800" kern="1200" dirty="0" smtClean="0">
                <a:solidFill>
                  <a:srgbClr val="1F497D"/>
                </a:solidFill>
                <a:latin typeface="Calibri"/>
                <a:ea typeface="+mj-ea"/>
              </a:rPr>
              <a:t>C</a:t>
            </a:r>
            <a:r>
              <a:rPr lang="fr-FR" sz="2000" dirty="0" smtClean="0">
                <a:solidFill>
                  <a:schemeClr val="accent6">
                    <a:lumMod val="75000"/>
                  </a:schemeClr>
                </a:solidFill>
              </a:rPr>
              <a:t>ode </a:t>
            </a:r>
            <a:r>
              <a:rPr lang="fr-FR" sz="2000" dirty="0">
                <a:solidFill>
                  <a:schemeClr val="accent6">
                    <a:lumMod val="75000"/>
                  </a:schemeClr>
                </a:solidFill>
              </a:rPr>
              <a:t>de la sécurité intérieure</a:t>
            </a:r>
            <a:r>
              <a:rPr lang="fr-FR" sz="1100" dirty="0" smtClean="0">
                <a:solidFill>
                  <a:schemeClr val="accent6">
                    <a:lumMod val="75000"/>
                  </a:schemeClr>
                </a:solidFill>
              </a:rPr>
              <a:t/>
            </a:r>
            <a:br>
              <a:rPr lang="fr-FR" sz="1100" dirty="0" smtClean="0">
                <a:solidFill>
                  <a:schemeClr val="accent6">
                    <a:lumMod val="75000"/>
                  </a:schemeClr>
                </a:solidFill>
              </a:rPr>
            </a:br>
            <a:r>
              <a:rPr lang="fr-FR" sz="1100" dirty="0"/>
              <a:t/>
            </a:r>
            <a:br>
              <a:rPr lang="fr-FR" sz="1100" dirty="0"/>
            </a:br>
            <a:r>
              <a:rPr lang="fr-FR" sz="2000" dirty="0"/>
              <a:t/>
            </a:r>
            <a:br>
              <a:rPr lang="fr-FR" sz="2000" dirty="0"/>
            </a:br>
            <a:endParaRPr lang="fr-FR" altLang="fr-FR" sz="2000" dirty="0" smtClean="0">
              <a:solidFill>
                <a:schemeClr val="accent6">
                  <a:lumMod val="75000"/>
                </a:schemeClr>
              </a:solidFill>
              <a:ea typeface="ＭＳ Ｐゴシック" pitchFamily="34" charset="-128"/>
            </a:endParaRPr>
          </a:p>
        </p:txBody>
      </p:sp>
      <p:sp>
        <p:nvSpPr>
          <p:cNvPr id="3075" name="Espace réservé du contenu 2"/>
          <p:cNvSpPr>
            <a:spLocks noGrp="1"/>
          </p:cNvSpPr>
          <p:nvPr>
            <p:ph idx="1"/>
          </p:nvPr>
        </p:nvSpPr>
        <p:spPr>
          <a:xfrm>
            <a:off x="468313" y="1412875"/>
            <a:ext cx="8229600" cy="4525963"/>
          </a:xfrm>
        </p:spPr>
        <p:txBody>
          <a:bodyPr rtlCol="0">
            <a:normAutofit/>
          </a:bodyPr>
          <a:lstStyle/>
          <a:p>
            <a:pPr marL="0" indent="0" algn="just" fontAlgn="auto">
              <a:spcAft>
                <a:spcPts val="0"/>
              </a:spcAft>
              <a:buFontTx/>
              <a:buNone/>
              <a:defRPr/>
            </a:pPr>
            <a:endParaRPr lang="fr-FR" sz="2000" dirty="0" smtClean="0">
              <a:solidFill>
                <a:srgbClr val="3333FF"/>
              </a:solidFill>
              <a:ea typeface="ＭＳ Ｐゴシック" charset="0"/>
            </a:endParaRPr>
          </a:p>
          <a:p>
            <a:pPr algn="just" fontAlgn="auto">
              <a:spcAft>
                <a:spcPts val="0"/>
              </a:spcAft>
              <a:buFont typeface="Arial" pitchFamily="34" charset="0"/>
              <a:buChar char="•"/>
              <a:defRPr/>
            </a:pPr>
            <a:endParaRPr lang="fr-FR" sz="2000" dirty="0" smtClean="0">
              <a:ea typeface="ＭＳ Ｐゴシック" charset="0"/>
            </a:endParaRPr>
          </a:p>
          <a:p>
            <a:pPr marL="0" indent="0" fontAlgn="auto">
              <a:spcAft>
                <a:spcPts val="0"/>
              </a:spcAft>
              <a:buFontTx/>
              <a:buNone/>
              <a:defRPr/>
            </a:pPr>
            <a:endParaRPr lang="fr-FR" sz="2000" dirty="0" smtClean="0">
              <a:ea typeface="ＭＳ Ｐゴシック" charset="0"/>
            </a:endParaRPr>
          </a:p>
        </p:txBody>
      </p:sp>
      <p:sp>
        <p:nvSpPr>
          <p:cNvPr id="20484" name="Espace réservé du pied de page 3"/>
          <p:cNvSpPr>
            <a:spLocks noGrp="1"/>
          </p:cNvSpPr>
          <p:nvPr>
            <p:ph type="ftr" sz="quarter" idx="11"/>
          </p:nvPr>
        </p:nvSpPr>
        <p:spPr>
          <a:xfrm>
            <a:off x="1331913" y="6237288"/>
            <a:ext cx="6624637"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fr-FR" altLang="fr-FR" dirty="0" smtClean="0">
                <a:solidFill>
                  <a:schemeClr val="accent2"/>
                </a:solidFill>
                <a:cs typeface="Arial" panose="020B0604020202020204" pitchFamily="34" charset="0"/>
              </a:rPr>
              <a:t>Assemblée générale de l'ACSTMD</a:t>
            </a:r>
            <a:endParaRPr lang="fr-FR" altLang="fr-FR" dirty="0">
              <a:solidFill>
                <a:schemeClr val="accent2"/>
              </a:solidFill>
              <a:cs typeface="Arial" panose="020B0604020202020204" pitchFamily="34" charset="0"/>
            </a:endParaRPr>
          </a:p>
        </p:txBody>
      </p:sp>
      <p:sp>
        <p:nvSpPr>
          <p:cNvPr id="20485" name="Espace réservé du numéro de diapositive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A557D72-D5F6-4C9E-ABBD-50EDE86F4401}" type="slidenum">
              <a:rPr lang="fr-FR" altLang="fr-FR">
                <a:solidFill>
                  <a:schemeClr val="accent2"/>
                </a:solidFill>
                <a:cs typeface="Arial" panose="020B0604020202020204" pitchFamily="34" charset="0"/>
              </a:rPr>
              <a:pPr/>
              <a:t>6</a:t>
            </a:fld>
            <a:endParaRPr lang="fr-FR" altLang="fr-FR" dirty="0">
              <a:solidFill>
                <a:schemeClr val="accent2"/>
              </a:solidFill>
              <a:cs typeface="Arial" panose="020B0604020202020204" pitchFamily="34" charset="0"/>
            </a:endParaRPr>
          </a:p>
        </p:txBody>
      </p:sp>
      <p:pic>
        <p:nvPicPr>
          <p:cNvPr id="2048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1114425"/>
            <a:ext cx="7489825"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8" name="ZoneTexte 8"/>
          <p:cNvSpPr txBox="1">
            <a:spLocks noChangeArrowheads="1"/>
          </p:cNvSpPr>
          <p:nvPr/>
        </p:nvSpPr>
        <p:spPr bwMode="auto">
          <a:xfrm>
            <a:off x="1331913" y="5734050"/>
            <a:ext cx="7127875" cy="368300"/>
          </a:xfrm>
          <a:prstGeom prst="rect">
            <a:avLst/>
          </a:prstGeom>
          <a:noFill/>
          <a:ln w="952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buFont typeface="Wingdings" panose="05000000000000000000" pitchFamily="2" charset="2"/>
              <a:buChar char="Ø"/>
            </a:pPr>
            <a:r>
              <a:rPr lang="fr-FR" altLang="fr-FR" dirty="0" smtClean="0"/>
              <a:t>Parution </a:t>
            </a:r>
            <a:r>
              <a:rPr lang="fr-FR" altLang="fr-FR" dirty="0"/>
              <a:t>du décret en conseil </a:t>
            </a:r>
            <a:r>
              <a:rPr lang="fr-FR" altLang="fr-FR" dirty="0" smtClean="0"/>
              <a:t>d’état le 3 mai 2017</a:t>
            </a:r>
            <a:endParaRPr lang="fr-FR" altLang="fr-FR" dirty="0"/>
          </a:p>
        </p:txBody>
      </p:sp>
      <p:sp>
        <p:nvSpPr>
          <p:cNvPr id="2" name="Espace réservé de la date 1"/>
          <p:cNvSpPr>
            <a:spLocks noGrp="1"/>
          </p:cNvSpPr>
          <p:nvPr>
            <p:ph type="dt" sz="half" idx="10"/>
          </p:nvPr>
        </p:nvSpPr>
        <p:spPr/>
        <p:txBody>
          <a:bodyPr/>
          <a:lstStyle/>
          <a:p>
            <a:pPr>
              <a:defRPr/>
            </a:pPr>
            <a:r>
              <a:rPr lang="fr-FR" smtClean="0">
                <a:solidFill>
                  <a:srgbClr val="000000"/>
                </a:solidFill>
              </a:rPr>
              <a:t>22/09/ 2017</a:t>
            </a:r>
            <a:endParaRPr lang="fr-FR">
              <a:solidFill>
                <a:srgbClr val="000000"/>
              </a:solidFill>
            </a:endParaRPr>
          </a:p>
        </p:txBody>
      </p:sp>
    </p:spTree>
    <p:extLst>
      <p:ext uri="{BB962C8B-B14F-4D97-AF65-F5344CB8AC3E}">
        <p14:creationId xmlns:p14="http://schemas.microsoft.com/office/powerpoint/2010/main" val="3611586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373063" y="160338"/>
            <a:ext cx="8229600" cy="5851525"/>
          </a:xfrm>
        </p:spPr>
        <p:txBody>
          <a:bodyPr/>
          <a:lstStyle/>
          <a:p>
            <a:pPr marL="0" indent="0" algn="ctr">
              <a:buFontTx/>
              <a:buNone/>
              <a:defRPr/>
            </a:pPr>
            <a:r>
              <a:rPr lang="fr-FR" dirty="0" smtClean="0">
                <a:solidFill>
                  <a:schemeClr val="accent6"/>
                </a:solidFill>
                <a:effectLst>
                  <a:outerShdw blurRad="38100" dist="38100" dir="2700000" algn="tl">
                    <a:srgbClr val="000000"/>
                  </a:outerShdw>
                </a:effectLst>
                <a:ea typeface="ＭＳ Ｐゴシック" pitchFamily="34" charset="-128"/>
              </a:rPr>
              <a:t>Révision </a:t>
            </a:r>
            <a:r>
              <a:rPr lang="fr-FR" dirty="0">
                <a:solidFill>
                  <a:schemeClr val="accent6"/>
                </a:solidFill>
                <a:effectLst>
                  <a:outerShdw blurRad="38100" dist="38100" dir="2700000" algn="tl">
                    <a:srgbClr val="000000"/>
                  </a:outerShdw>
                </a:effectLst>
                <a:ea typeface="ＭＳ Ｐゴシック" pitchFamily="34" charset="-128"/>
              </a:rPr>
              <a:t>2017 du guide sûreté du CIFMD</a:t>
            </a:r>
          </a:p>
          <a:p>
            <a:pPr marL="0" indent="0" algn="ctr">
              <a:buFontTx/>
              <a:buNone/>
              <a:defRPr/>
            </a:pPr>
            <a:r>
              <a:rPr lang="fr-FR" altLang="fr-FR" sz="2400" dirty="0">
                <a:solidFill>
                  <a:schemeClr val="accent6"/>
                </a:solidFill>
                <a:ea typeface="ＭＳ Ｐゴシック" panose="020B0600070205080204" pitchFamily="34" charset="-128"/>
              </a:rPr>
              <a:t>Plus qu’une révision une </a:t>
            </a:r>
            <a:r>
              <a:rPr lang="fr-FR" altLang="fr-FR" sz="2400" dirty="0" smtClean="0">
                <a:solidFill>
                  <a:schemeClr val="accent6"/>
                </a:solidFill>
                <a:ea typeface="ＭＳ Ｐゴシック" panose="020B0600070205080204" pitchFamily="34" charset="-128"/>
              </a:rPr>
              <a:t>refonte</a:t>
            </a:r>
          </a:p>
          <a:p>
            <a:pPr marL="0" indent="0" algn="ctr">
              <a:buFontTx/>
              <a:buNone/>
              <a:defRPr/>
            </a:pPr>
            <a:endParaRPr lang="fr-FR" altLang="fr-FR" sz="2400" dirty="0">
              <a:solidFill>
                <a:schemeClr val="accent6"/>
              </a:solidFill>
              <a:ea typeface="ＭＳ Ｐゴシック" panose="020B0600070205080204" pitchFamily="34" charset="-128"/>
            </a:endParaRPr>
          </a:p>
          <a:p>
            <a:pPr>
              <a:buFont typeface="Wingdings" pitchFamily="2" charset="2"/>
              <a:buChar char="q"/>
              <a:defRPr/>
            </a:pPr>
            <a:r>
              <a:rPr lang="fr-FR" altLang="fr-FR" sz="1800" dirty="0">
                <a:solidFill>
                  <a:schemeClr val="accent6"/>
                </a:solidFill>
                <a:ea typeface="ＭＳ Ｐゴシック" panose="020B0600070205080204" pitchFamily="34" charset="-128"/>
              </a:rPr>
              <a:t>Participants au groupe de travail</a:t>
            </a:r>
          </a:p>
          <a:p>
            <a:pPr marL="0" indent="0">
              <a:buFontTx/>
              <a:buNone/>
              <a:defRPr/>
            </a:pPr>
            <a:endParaRPr lang="fr-FR" altLang="fr-FR" sz="1800" dirty="0">
              <a:solidFill>
                <a:srgbClr val="3333FF"/>
              </a:solidFill>
              <a:ea typeface="ＭＳ Ｐゴシック" panose="020B0600070205080204" pitchFamily="34" charset="-128"/>
            </a:endParaRPr>
          </a:p>
          <a:p>
            <a:pPr marL="0" indent="0">
              <a:buFontTx/>
              <a:buNone/>
              <a:defRPr/>
            </a:pPr>
            <a:endParaRPr lang="fr-FR" altLang="fr-FR" sz="1800" dirty="0">
              <a:solidFill>
                <a:srgbClr val="3333FF"/>
              </a:solidFill>
              <a:ea typeface="ＭＳ Ｐゴシック" panose="020B0600070205080204" pitchFamily="34" charset="-128"/>
            </a:endParaRPr>
          </a:p>
          <a:p>
            <a:pPr marL="0" indent="0">
              <a:buFontTx/>
              <a:buNone/>
              <a:defRPr/>
            </a:pPr>
            <a:endParaRPr lang="fr-FR" altLang="fr-FR" sz="1800" dirty="0">
              <a:solidFill>
                <a:srgbClr val="3333FF"/>
              </a:solidFill>
              <a:ea typeface="ＭＳ Ｐゴシック" panose="020B0600070205080204" pitchFamily="34" charset="-128"/>
            </a:endParaRPr>
          </a:p>
          <a:p>
            <a:pPr marL="0" indent="0">
              <a:buFontTx/>
              <a:buNone/>
              <a:defRPr/>
            </a:pPr>
            <a:endParaRPr lang="fr-FR" altLang="fr-FR" sz="1800" dirty="0">
              <a:solidFill>
                <a:srgbClr val="3333FF"/>
              </a:solidFill>
              <a:ea typeface="ＭＳ Ｐゴシック" panose="020B0600070205080204" pitchFamily="34" charset="-128"/>
            </a:endParaRPr>
          </a:p>
          <a:p>
            <a:pPr marL="0" indent="0">
              <a:buFontTx/>
              <a:buNone/>
              <a:defRPr/>
            </a:pPr>
            <a:endParaRPr lang="fr-FR" altLang="fr-FR" sz="1800" dirty="0">
              <a:solidFill>
                <a:srgbClr val="3333FF"/>
              </a:solidFill>
              <a:ea typeface="ＭＳ Ｐゴシック" panose="020B0600070205080204" pitchFamily="34" charset="-128"/>
            </a:endParaRPr>
          </a:p>
          <a:p>
            <a:pPr marL="0" indent="0">
              <a:buFontTx/>
              <a:buNone/>
              <a:defRPr/>
            </a:pPr>
            <a:endParaRPr lang="fr-FR" altLang="fr-FR" sz="1800" dirty="0">
              <a:solidFill>
                <a:srgbClr val="3333FF"/>
              </a:solidFill>
              <a:ea typeface="ＭＳ Ｐゴシック" panose="020B0600070205080204" pitchFamily="34" charset="-128"/>
            </a:endParaRPr>
          </a:p>
          <a:p>
            <a:pPr marL="0" indent="0">
              <a:buFontTx/>
              <a:buNone/>
              <a:defRPr/>
            </a:pPr>
            <a:endParaRPr lang="fr-FR" altLang="fr-FR" sz="1800" dirty="0">
              <a:solidFill>
                <a:srgbClr val="3333FF"/>
              </a:solidFill>
              <a:ea typeface="ＭＳ Ｐゴシック" panose="020B0600070205080204" pitchFamily="34" charset="-128"/>
            </a:endParaRPr>
          </a:p>
          <a:p>
            <a:pPr marL="0" indent="0">
              <a:buFontTx/>
              <a:buNone/>
              <a:defRPr/>
            </a:pPr>
            <a:endParaRPr lang="fr-FR" altLang="fr-FR" sz="1800" dirty="0">
              <a:solidFill>
                <a:srgbClr val="3333FF"/>
              </a:solidFill>
              <a:ea typeface="ＭＳ Ｐゴシック" panose="020B0600070205080204" pitchFamily="34" charset="-128"/>
            </a:endParaRPr>
          </a:p>
          <a:p>
            <a:pPr marL="0" indent="0">
              <a:buFontTx/>
              <a:buNone/>
              <a:defRPr/>
            </a:pPr>
            <a:endParaRPr lang="fr-FR" altLang="fr-FR" sz="1800" dirty="0">
              <a:solidFill>
                <a:srgbClr val="3333FF"/>
              </a:solidFill>
              <a:ea typeface="ＭＳ Ｐゴシック" panose="020B0600070205080204" pitchFamily="34" charset="-128"/>
            </a:endParaRPr>
          </a:p>
          <a:p>
            <a:pPr>
              <a:buFont typeface="Wingdings" pitchFamily="2" charset="2"/>
              <a:buChar char="q"/>
              <a:defRPr/>
            </a:pPr>
            <a:r>
              <a:rPr lang="fr-FR" altLang="fr-FR" sz="1800" dirty="0">
                <a:solidFill>
                  <a:schemeClr val="accent6"/>
                </a:solidFill>
                <a:ea typeface="ＭＳ Ｐゴシック" panose="020B0600070205080204" pitchFamily="34" charset="-128"/>
              </a:rPr>
              <a:t>Planification des réunions</a:t>
            </a:r>
          </a:p>
          <a:p>
            <a:pPr marL="0" indent="0">
              <a:buFontTx/>
              <a:buNone/>
              <a:defRPr/>
            </a:pPr>
            <a:r>
              <a:rPr lang="fr-FR" altLang="fr-FR" sz="1800" dirty="0" smtClean="0">
                <a:solidFill>
                  <a:schemeClr val="accent6"/>
                </a:solidFill>
                <a:ea typeface="ＭＳ Ｐゴシック" panose="020B0600070205080204" pitchFamily="34" charset="-128"/>
              </a:rPr>
              <a:t>Plusieurs </a:t>
            </a:r>
            <a:r>
              <a:rPr lang="fr-FR" altLang="fr-FR" sz="1800" dirty="0">
                <a:solidFill>
                  <a:schemeClr val="accent6"/>
                </a:solidFill>
                <a:ea typeface="ＭＳ Ｐゴシック" panose="020B0600070205080204" pitchFamily="34" charset="-128"/>
              </a:rPr>
              <a:t>réunions </a:t>
            </a:r>
            <a:r>
              <a:rPr lang="fr-FR" altLang="fr-FR" sz="1800" dirty="0" smtClean="0">
                <a:solidFill>
                  <a:schemeClr val="accent6"/>
                </a:solidFill>
                <a:ea typeface="ＭＳ Ｐゴシック" panose="020B0600070205080204" pitchFamily="34" charset="-128"/>
              </a:rPr>
              <a:t>ont été </a:t>
            </a:r>
            <a:r>
              <a:rPr lang="fr-FR" altLang="fr-FR" sz="1800" dirty="0">
                <a:solidFill>
                  <a:schemeClr val="accent6"/>
                </a:solidFill>
                <a:ea typeface="ＭＳ Ｐゴシック" panose="020B0600070205080204" pitchFamily="34" charset="-128"/>
              </a:rPr>
              <a:t>programmées </a:t>
            </a:r>
            <a:r>
              <a:rPr lang="fr-FR" altLang="fr-FR" sz="1800" dirty="0" smtClean="0">
                <a:solidFill>
                  <a:schemeClr val="accent6"/>
                </a:solidFill>
                <a:ea typeface="ＭＳ Ｐゴシック" panose="020B0600070205080204" pitchFamily="34" charset="-128"/>
              </a:rPr>
              <a:t>en 2017 pour que le guide soit finalisé en décembre 2017</a:t>
            </a:r>
            <a:endParaRPr lang="fr-FR" sz="1800" dirty="0">
              <a:solidFill>
                <a:schemeClr val="accent6"/>
              </a:solidFill>
              <a:effectLst>
                <a:outerShdw blurRad="38100" dist="38100" dir="2700000" algn="tl">
                  <a:srgbClr val="000000"/>
                </a:outerShdw>
              </a:effectLst>
              <a:ea typeface="ＭＳ Ｐゴシック" pitchFamily="34" charset="-128"/>
            </a:endParaRPr>
          </a:p>
        </p:txBody>
      </p:sp>
      <p:sp>
        <p:nvSpPr>
          <p:cNvPr id="32771" name="Espace réservé du pied de page 2"/>
          <p:cNvSpPr>
            <a:spLocks noGrp="1"/>
          </p:cNvSpPr>
          <p:nvPr>
            <p:ph type="ftr" sz="quarter" idx="11"/>
          </p:nvPr>
        </p:nvSpPr>
        <p:spPr>
          <a:xfrm>
            <a:off x="2555875" y="6245225"/>
            <a:ext cx="424815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a:defRPr sz="28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000">
                <a:solidFill>
                  <a:schemeClr val="tx1"/>
                </a:solidFill>
                <a:latin typeface="Arial" pitchFamily="34" charset="0"/>
                <a:ea typeface="ＭＳ Ｐゴシック" pitchFamily="34" charset="-128"/>
              </a:defRPr>
            </a:lvl4pPr>
            <a:lvl5pPr>
              <a:defRPr sz="2000">
                <a:solidFill>
                  <a:schemeClr val="tx1"/>
                </a:solidFill>
                <a:latin typeface="Arial" pitchFamily="34" charset="0"/>
                <a:ea typeface="ＭＳ Ｐゴシック" pitchFamily="34" charset="-128"/>
              </a:defRPr>
            </a:lvl5pPr>
            <a:lvl6pPr eaLnBrk="0" hangingPunct="0">
              <a:defRPr sz="2000">
                <a:solidFill>
                  <a:schemeClr val="tx1"/>
                </a:solidFill>
                <a:latin typeface="Arial" pitchFamily="34" charset="0"/>
                <a:ea typeface="ＭＳ Ｐゴシック" pitchFamily="34" charset="-128"/>
              </a:defRPr>
            </a:lvl6pPr>
            <a:lvl7pPr eaLnBrk="0" hangingPunct="0">
              <a:defRPr sz="2000">
                <a:solidFill>
                  <a:schemeClr val="tx1"/>
                </a:solidFill>
                <a:latin typeface="Arial" pitchFamily="34" charset="0"/>
                <a:ea typeface="ＭＳ Ｐゴシック" pitchFamily="34" charset="-128"/>
              </a:defRPr>
            </a:lvl7pPr>
            <a:lvl8pPr eaLnBrk="0" hangingPunct="0">
              <a:defRPr sz="2000">
                <a:solidFill>
                  <a:schemeClr val="tx1"/>
                </a:solidFill>
                <a:latin typeface="Arial" pitchFamily="34" charset="0"/>
                <a:ea typeface="ＭＳ Ｐゴシック" pitchFamily="34" charset="-128"/>
              </a:defRPr>
            </a:lvl8pPr>
            <a:lvl9pPr eaLnBrk="0" hangingPunct="0">
              <a:defRPr sz="2000">
                <a:solidFill>
                  <a:schemeClr val="tx1"/>
                </a:solidFill>
                <a:latin typeface="Arial" pitchFamily="34" charset="0"/>
                <a:ea typeface="ＭＳ Ｐゴシック" pitchFamily="34" charset="-128"/>
              </a:defRPr>
            </a:lvl9pPr>
          </a:lstStyle>
          <a:p>
            <a:pPr>
              <a:defRPr/>
            </a:pPr>
            <a:r>
              <a:rPr lang="nn-NO" altLang="fr-FR" sz="1400" smtClean="0">
                <a:solidFill>
                  <a:srgbClr val="2D2D8A"/>
                </a:solidFill>
              </a:rPr>
              <a:t>Assemblée générale de l'ACSTMD</a:t>
            </a:r>
            <a:endParaRPr lang="fr-FR" altLang="fr-FR" sz="1400" dirty="0">
              <a:solidFill>
                <a:srgbClr val="2D2D8A"/>
              </a:solidFill>
            </a:endParaRPr>
          </a:p>
        </p:txBody>
      </p:sp>
      <p:sp>
        <p:nvSpPr>
          <p:cNvPr id="32772" name="Espace réservé du numéro de diapositive 2"/>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a:defRPr sz="28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000">
                <a:solidFill>
                  <a:schemeClr val="tx1"/>
                </a:solidFill>
                <a:latin typeface="Arial" pitchFamily="34" charset="0"/>
                <a:ea typeface="ＭＳ Ｐゴシック" pitchFamily="34" charset="-128"/>
              </a:defRPr>
            </a:lvl4pPr>
            <a:lvl5pPr>
              <a:defRPr sz="2000">
                <a:solidFill>
                  <a:schemeClr val="tx1"/>
                </a:solidFill>
                <a:latin typeface="Arial" pitchFamily="34" charset="0"/>
                <a:ea typeface="ＭＳ Ｐゴシック" pitchFamily="34" charset="-128"/>
              </a:defRPr>
            </a:lvl5pPr>
            <a:lvl6pPr eaLnBrk="0" hangingPunct="0">
              <a:defRPr sz="2000">
                <a:solidFill>
                  <a:schemeClr val="tx1"/>
                </a:solidFill>
                <a:latin typeface="Arial" pitchFamily="34" charset="0"/>
                <a:ea typeface="ＭＳ Ｐゴシック" pitchFamily="34" charset="-128"/>
              </a:defRPr>
            </a:lvl6pPr>
            <a:lvl7pPr eaLnBrk="0" hangingPunct="0">
              <a:defRPr sz="2000">
                <a:solidFill>
                  <a:schemeClr val="tx1"/>
                </a:solidFill>
                <a:latin typeface="Arial" pitchFamily="34" charset="0"/>
                <a:ea typeface="ＭＳ Ｐゴシック" pitchFamily="34" charset="-128"/>
              </a:defRPr>
            </a:lvl7pPr>
            <a:lvl8pPr eaLnBrk="0" hangingPunct="0">
              <a:defRPr sz="2000">
                <a:solidFill>
                  <a:schemeClr val="tx1"/>
                </a:solidFill>
                <a:latin typeface="Arial" pitchFamily="34" charset="0"/>
                <a:ea typeface="ＭＳ Ｐゴシック" pitchFamily="34" charset="-128"/>
              </a:defRPr>
            </a:lvl8pPr>
            <a:lvl9pPr eaLnBrk="0" hangingPunct="0">
              <a:defRPr sz="2000">
                <a:solidFill>
                  <a:schemeClr val="tx1"/>
                </a:solidFill>
                <a:latin typeface="Arial" pitchFamily="34" charset="0"/>
                <a:ea typeface="ＭＳ Ｐゴシック" pitchFamily="34" charset="-128"/>
              </a:defRPr>
            </a:lvl9pPr>
          </a:lstStyle>
          <a:p>
            <a:pPr>
              <a:buFontTx/>
              <a:buNone/>
              <a:defRPr/>
            </a:pPr>
            <a:r>
              <a:rPr lang="fr-FR" altLang="fr-FR" sz="1400" dirty="0" smtClean="0">
                <a:solidFill>
                  <a:srgbClr val="2D2D8A"/>
                </a:solidFill>
              </a:rPr>
              <a:t>7</a:t>
            </a:r>
            <a:endParaRPr lang="fr-FR" altLang="fr-FR" sz="1400" dirty="0">
              <a:solidFill>
                <a:srgbClr val="2D2D8A"/>
              </a:solidFill>
            </a:endParaRPr>
          </a:p>
        </p:txBody>
      </p:sp>
      <p:sp>
        <p:nvSpPr>
          <p:cNvPr id="32773" name="Espace réservé de la date 2"/>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a:defRPr sz="28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000">
                <a:solidFill>
                  <a:schemeClr val="tx1"/>
                </a:solidFill>
                <a:latin typeface="Arial" pitchFamily="34" charset="0"/>
                <a:ea typeface="ＭＳ Ｐゴシック" pitchFamily="34" charset="-128"/>
              </a:defRPr>
            </a:lvl4pPr>
            <a:lvl5pPr>
              <a:defRPr sz="2000">
                <a:solidFill>
                  <a:schemeClr val="tx1"/>
                </a:solidFill>
                <a:latin typeface="Arial" pitchFamily="34" charset="0"/>
                <a:ea typeface="ＭＳ Ｐゴシック" pitchFamily="34" charset="-128"/>
              </a:defRPr>
            </a:lvl5pPr>
            <a:lvl6pPr eaLnBrk="0" hangingPunct="0">
              <a:defRPr sz="2000">
                <a:solidFill>
                  <a:schemeClr val="tx1"/>
                </a:solidFill>
                <a:latin typeface="Arial" pitchFamily="34" charset="0"/>
                <a:ea typeface="ＭＳ Ｐゴシック" pitchFamily="34" charset="-128"/>
              </a:defRPr>
            </a:lvl6pPr>
            <a:lvl7pPr eaLnBrk="0" hangingPunct="0">
              <a:defRPr sz="2000">
                <a:solidFill>
                  <a:schemeClr val="tx1"/>
                </a:solidFill>
                <a:latin typeface="Arial" pitchFamily="34" charset="0"/>
                <a:ea typeface="ＭＳ Ｐゴシック" pitchFamily="34" charset="-128"/>
              </a:defRPr>
            </a:lvl7pPr>
            <a:lvl8pPr eaLnBrk="0" hangingPunct="0">
              <a:defRPr sz="2000">
                <a:solidFill>
                  <a:schemeClr val="tx1"/>
                </a:solidFill>
                <a:latin typeface="Arial" pitchFamily="34" charset="0"/>
                <a:ea typeface="ＭＳ Ｐゴシック" pitchFamily="34" charset="-128"/>
              </a:defRPr>
            </a:lvl8pPr>
            <a:lvl9pPr eaLnBrk="0" hangingPunct="0">
              <a:defRPr sz="2000">
                <a:solidFill>
                  <a:schemeClr val="tx1"/>
                </a:solidFill>
                <a:latin typeface="Arial" pitchFamily="34" charset="0"/>
                <a:ea typeface="ＭＳ Ｐゴシック" pitchFamily="34" charset="-128"/>
              </a:defRPr>
            </a:lvl9pPr>
          </a:lstStyle>
          <a:p>
            <a:pPr>
              <a:defRPr/>
            </a:pPr>
            <a:r>
              <a:rPr lang="fr-FR" altLang="fr-FR" sz="1400" smtClean="0">
                <a:solidFill>
                  <a:srgbClr val="2D2D8A"/>
                </a:solidFill>
              </a:rPr>
              <a:t>22/09/ 2017</a:t>
            </a:r>
            <a:endParaRPr lang="fr-FR" altLang="fr-FR" sz="1400" dirty="0">
              <a:solidFill>
                <a:srgbClr val="2D2D8A"/>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253238198"/>
              </p:ext>
            </p:extLst>
          </p:nvPr>
        </p:nvGraphicFramePr>
        <p:xfrm>
          <a:off x="899592" y="1988840"/>
          <a:ext cx="6919912" cy="2733698"/>
        </p:xfrm>
        <a:graphic>
          <a:graphicData uri="http://schemas.openxmlformats.org/drawingml/2006/table">
            <a:tbl>
              <a:tblPr firstRow="1" firstCol="1" bandRow="1">
                <a:tableStyleId>{5C22544A-7EE6-4342-B048-85BDC9FD1C3A}</a:tableStyleId>
              </a:tblPr>
              <a:tblGrid>
                <a:gridCol w="1439684">
                  <a:extLst>
                    <a:ext uri="{9D8B030D-6E8A-4147-A177-3AD203B41FA5}">
                      <a16:colId xmlns:a16="http://schemas.microsoft.com/office/drawing/2014/main" xmlns="" val="20000"/>
                    </a:ext>
                  </a:extLst>
                </a:gridCol>
                <a:gridCol w="5480228">
                  <a:extLst>
                    <a:ext uri="{9D8B030D-6E8A-4147-A177-3AD203B41FA5}">
                      <a16:colId xmlns:a16="http://schemas.microsoft.com/office/drawing/2014/main" xmlns="" val="20001"/>
                    </a:ext>
                  </a:extLst>
                </a:gridCol>
              </a:tblGrid>
              <a:tr h="179386">
                <a:tc>
                  <a:txBody>
                    <a:bodyPr/>
                    <a:lstStyle/>
                    <a:p>
                      <a:pPr algn="ctr">
                        <a:lnSpc>
                          <a:spcPct val="107000"/>
                        </a:lnSpc>
                        <a:spcAft>
                          <a:spcPts val="0"/>
                        </a:spcAft>
                      </a:pPr>
                      <a:r>
                        <a:rPr lang="fr-FR" sz="1100" dirty="0">
                          <a:effectLst/>
                          <a:latin typeface="Calibri"/>
                          <a:ea typeface="Calibri"/>
                          <a:cs typeface="Times New Roman"/>
                        </a:rPr>
                        <a:t>Organisme</a:t>
                      </a:r>
                    </a:p>
                  </a:txBody>
                  <a:tcPr marL="68577" marR="68577" marT="0" marB="0" anchor="ctr"/>
                </a:tc>
                <a:tc>
                  <a:txBody>
                    <a:bodyPr/>
                    <a:lstStyle/>
                    <a:p>
                      <a:pPr algn="ctr">
                        <a:lnSpc>
                          <a:spcPct val="107000"/>
                        </a:lnSpc>
                        <a:spcAft>
                          <a:spcPts val="0"/>
                        </a:spcAft>
                      </a:pPr>
                      <a:endParaRPr lang="fr-FR" sz="1100" dirty="0">
                        <a:effectLst/>
                        <a:latin typeface="Calibri"/>
                        <a:ea typeface="Calibri"/>
                        <a:cs typeface="Times New Roman"/>
                      </a:endParaRPr>
                    </a:p>
                  </a:txBody>
                  <a:tcPr marL="68577" marR="68577" marT="0" marB="0" anchor="ctr"/>
                </a:tc>
                <a:extLst>
                  <a:ext uri="{0D108BD9-81ED-4DB2-BD59-A6C34878D82A}">
                    <a16:rowId xmlns:a16="http://schemas.microsoft.com/office/drawing/2014/main" xmlns="" val="10000"/>
                  </a:ext>
                </a:extLst>
              </a:tr>
              <a:tr h="195705">
                <a:tc>
                  <a:txBody>
                    <a:bodyPr/>
                    <a:lstStyle/>
                    <a:p>
                      <a:pPr algn="ctr">
                        <a:lnSpc>
                          <a:spcPct val="107000"/>
                        </a:lnSpc>
                        <a:spcAft>
                          <a:spcPts val="0"/>
                        </a:spcAft>
                      </a:pPr>
                      <a:r>
                        <a:rPr lang="fr-FR" sz="1200" dirty="0">
                          <a:effectLst/>
                        </a:rPr>
                        <a:t>ACSTMD</a:t>
                      </a:r>
                      <a:endParaRPr lang="fr-FR" sz="1100" dirty="0">
                        <a:effectLst/>
                        <a:latin typeface="Calibri"/>
                        <a:ea typeface="Calibri"/>
                        <a:cs typeface="Times New Roman"/>
                      </a:endParaRPr>
                    </a:p>
                  </a:txBody>
                  <a:tcPr marL="68577" marR="68577" marT="0" marB="0" anchor="ctr"/>
                </a:tc>
                <a:tc>
                  <a:txBody>
                    <a:bodyPr/>
                    <a:lstStyle/>
                    <a:p>
                      <a:pPr algn="ctr">
                        <a:lnSpc>
                          <a:spcPct val="107000"/>
                        </a:lnSpc>
                        <a:spcAft>
                          <a:spcPts val="0"/>
                        </a:spcAft>
                      </a:pPr>
                      <a:r>
                        <a:rPr lang="fr-FR" sz="1100" dirty="0">
                          <a:effectLst/>
                          <a:latin typeface="Calibri"/>
                          <a:ea typeface="Calibri"/>
                          <a:cs typeface="Times New Roman"/>
                        </a:rPr>
                        <a:t>Association</a:t>
                      </a:r>
                      <a:r>
                        <a:rPr lang="fr-FR" sz="1100" baseline="0" dirty="0">
                          <a:effectLst/>
                          <a:latin typeface="Calibri"/>
                          <a:ea typeface="Calibri"/>
                          <a:cs typeface="Times New Roman"/>
                        </a:rPr>
                        <a:t> des conseillers à la sécurité pour le transport de marchandises dangereuses</a:t>
                      </a:r>
                      <a:endParaRPr lang="fr-FR" sz="1100" dirty="0">
                        <a:effectLst/>
                        <a:latin typeface="Calibri"/>
                        <a:ea typeface="Calibri"/>
                        <a:cs typeface="Times New Roman"/>
                      </a:endParaRPr>
                    </a:p>
                  </a:txBody>
                  <a:tcPr marL="68577" marR="68577" marT="0" marB="0" anchor="ctr"/>
                </a:tc>
                <a:extLst>
                  <a:ext uri="{0D108BD9-81ED-4DB2-BD59-A6C34878D82A}">
                    <a16:rowId xmlns:a16="http://schemas.microsoft.com/office/drawing/2014/main" xmlns="" val="10001"/>
                  </a:ext>
                </a:extLst>
              </a:tr>
              <a:tr h="195705">
                <a:tc>
                  <a:txBody>
                    <a:bodyPr/>
                    <a:lstStyle/>
                    <a:p>
                      <a:pPr algn="ctr">
                        <a:lnSpc>
                          <a:spcPct val="107000"/>
                        </a:lnSpc>
                        <a:spcAft>
                          <a:spcPts val="0"/>
                        </a:spcAft>
                      </a:pPr>
                      <a:r>
                        <a:rPr lang="fr-FR" sz="1200" dirty="0">
                          <a:effectLst/>
                        </a:rPr>
                        <a:t>ANCS</a:t>
                      </a:r>
                      <a:endParaRPr lang="fr-FR" sz="1100" dirty="0">
                        <a:effectLst/>
                        <a:latin typeface="Calibri"/>
                        <a:ea typeface="Calibri"/>
                        <a:cs typeface="Times New Roman"/>
                      </a:endParaRPr>
                    </a:p>
                  </a:txBody>
                  <a:tcPr marL="68577" marR="68577" marT="0" marB="0" anchor="ctr"/>
                </a:tc>
                <a:tc>
                  <a:txBody>
                    <a:bodyPr/>
                    <a:lstStyle/>
                    <a:p>
                      <a:pPr algn="ctr">
                        <a:lnSpc>
                          <a:spcPct val="107000"/>
                        </a:lnSpc>
                        <a:spcAft>
                          <a:spcPts val="0"/>
                        </a:spcAft>
                      </a:pPr>
                      <a:r>
                        <a:rPr lang="fr-FR" sz="1100" dirty="0">
                          <a:effectLst/>
                          <a:latin typeface="Calibri"/>
                          <a:ea typeface="Calibri"/>
                          <a:cs typeface="Times New Roman"/>
                        </a:rPr>
                        <a:t>Association nationale des conseillers à la sécurité</a:t>
                      </a:r>
                    </a:p>
                  </a:txBody>
                  <a:tcPr marL="68577" marR="68577" marT="0" marB="0" anchor="ctr"/>
                </a:tc>
                <a:extLst>
                  <a:ext uri="{0D108BD9-81ED-4DB2-BD59-A6C34878D82A}">
                    <a16:rowId xmlns:a16="http://schemas.microsoft.com/office/drawing/2014/main" xmlns="" val="10002"/>
                  </a:ext>
                </a:extLst>
              </a:tr>
              <a:tr h="195705">
                <a:tc>
                  <a:txBody>
                    <a:bodyPr/>
                    <a:lstStyle/>
                    <a:p>
                      <a:pPr algn="ctr">
                        <a:lnSpc>
                          <a:spcPct val="107000"/>
                        </a:lnSpc>
                        <a:spcAft>
                          <a:spcPts val="0"/>
                        </a:spcAft>
                      </a:pPr>
                      <a:r>
                        <a:rPr lang="en-GB" sz="1200" dirty="0">
                          <a:effectLst/>
                        </a:rPr>
                        <a:t>AFGC</a:t>
                      </a:r>
                      <a:endParaRPr lang="fr-FR" sz="1100" dirty="0">
                        <a:effectLst/>
                        <a:latin typeface="Calibri"/>
                        <a:ea typeface="Calibri"/>
                        <a:cs typeface="Times New Roman"/>
                      </a:endParaRPr>
                    </a:p>
                  </a:txBody>
                  <a:tcPr marL="68577" marR="68577" marT="0" marB="0" anchor="ctr"/>
                </a:tc>
                <a:tc>
                  <a:txBody>
                    <a:bodyPr/>
                    <a:lstStyle/>
                    <a:p>
                      <a:pPr algn="ctr">
                        <a:lnSpc>
                          <a:spcPct val="107000"/>
                        </a:lnSpc>
                        <a:spcAft>
                          <a:spcPts val="0"/>
                        </a:spcAft>
                      </a:pPr>
                      <a:r>
                        <a:rPr lang="fr-FR" sz="1100" dirty="0">
                          <a:effectLst/>
                          <a:latin typeface="Calibri"/>
                          <a:ea typeface="Calibri"/>
                          <a:cs typeface="Times New Roman"/>
                        </a:rPr>
                        <a:t>Association Française  des gaz</a:t>
                      </a:r>
                      <a:r>
                        <a:rPr lang="fr-FR" sz="1100" baseline="0" dirty="0">
                          <a:effectLst/>
                          <a:latin typeface="Calibri"/>
                          <a:ea typeface="Calibri"/>
                          <a:cs typeface="Times New Roman"/>
                        </a:rPr>
                        <a:t> comprimés</a:t>
                      </a:r>
                      <a:endParaRPr lang="fr-FR" sz="1100" dirty="0">
                        <a:effectLst/>
                        <a:latin typeface="Calibri"/>
                        <a:ea typeface="Calibri"/>
                        <a:cs typeface="Times New Roman"/>
                      </a:endParaRPr>
                    </a:p>
                  </a:txBody>
                  <a:tcPr marL="68577" marR="68577" marT="0" marB="0" anchor="ctr"/>
                </a:tc>
                <a:extLst>
                  <a:ext uri="{0D108BD9-81ED-4DB2-BD59-A6C34878D82A}">
                    <a16:rowId xmlns:a16="http://schemas.microsoft.com/office/drawing/2014/main" xmlns="" val="10003"/>
                  </a:ext>
                </a:extLst>
              </a:tr>
              <a:tr h="195705">
                <a:tc>
                  <a:txBody>
                    <a:bodyPr/>
                    <a:lstStyle/>
                    <a:p>
                      <a:pPr algn="ctr">
                        <a:lnSpc>
                          <a:spcPct val="107000"/>
                        </a:lnSpc>
                        <a:spcAft>
                          <a:spcPts val="0"/>
                        </a:spcAft>
                      </a:pPr>
                      <a:r>
                        <a:rPr lang="fr-FR" sz="1200" dirty="0">
                          <a:effectLst/>
                        </a:rPr>
                        <a:t>CAF</a:t>
                      </a:r>
                      <a:endParaRPr lang="fr-FR" sz="1100" dirty="0">
                        <a:effectLst/>
                        <a:latin typeface="Calibri"/>
                        <a:ea typeface="Calibri"/>
                        <a:cs typeface="Times New Roman"/>
                      </a:endParaRPr>
                    </a:p>
                  </a:txBody>
                  <a:tcPr marL="68577" marR="68577" marT="0" marB="0" anchor="ctr"/>
                </a:tc>
                <a:tc>
                  <a:txBody>
                    <a:bodyPr/>
                    <a:lstStyle/>
                    <a:p>
                      <a:pPr algn="ctr">
                        <a:lnSpc>
                          <a:spcPct val="107000"/>
                        </a:lnSpc>
                        <a:spcAft>
                          <a:spcPts val="0"/>
                        </a:spcAft>
                      </a:pPr>
                      <a:r>
                        <a:rPr lang="fr-FR" sz="1100" dirty="0">
                          <a:effectLst/>
                          <a:latin typeface="Calibri"/>
                          <a:ea typeface="Calibri"/>
                          <a:cs typeface="Times New Roman"/>
                        </a:rPr>
                        <a:t>Comité des armateurs fluviaux</a:t>
                      </a:r>
                    </a:p>
                  </a:txBody>
                  <a:tcPr marL="68577" marR="68577" marT="0" marB="0" anchor="ctr"/>
                </a:tc>
                <a:extLst>
                  <a:ext uri="{0D108BD9-81ED-4DB2-BD59-A6C34878D82A}">
                    <a16:rowId xmlns:a16="http://schemas.microsoft.com/office/drawing/2014/main" xmlns="" val="10004"/>
                  </a:ext>
                </a:extLst>
              </a:tr>
              <a:tr h="195705">
                <a:tc>
                  <a:txBody>
                    <a:bodyPr/>
                    <a:lstStyle/>
                    <a:p>
                      <a:pPr algn="ctr">
                        <a:lnSpc>
                          <a:spcPct val="107000"/>
                        </a:lnSpc>
                        <a:spcAft>
                          <a:spcPts val="0"/>
                        </a:spcAft>
                      </a:pPr>
                      <a:r>
                        <a:rPr lang="fr-FR" sz="1200" dirty="0">
                          <a:effectLst/>
                        </a:rPr>
                        <a:t>CFBP</a:t>
                      </a:r>
                      <a:endParaRPr lang="fr-FR" sz="1100" dirty="0">
                        <a:effectLst/>
                        <a:latin typeface="Calibri"/>
                        <a:ea typeface="Calibri"/>
                        <a:cs typeface="Times New Roman"/>
                      </a:endParaRPr>
                    </a:p>
                  </a:txBody>
                  <a:tcPr marL="68577" marR="68577" marT="0" marB="0" anchor="ctr"/>
                </a:tc>
                <a:tc>
                  <a:txBody>
                    <a:bodyPr/>
                    <a:lstStyle/>
                    <a:p>
                      <a:pPr algn="ctr">
                        <a:lnSpc>
                          <a:spcPct val="107000"/>
                        </a:lnSpc>
                        <a:spcAft>
                          <a:spcPts val="0"/>
                        </a:spcAft>
                      </a:pPr>
                      <a:r>
                        <a:rPr lang="fr-FR" sz="1100" dirty="0">
                          <a:effectLst/>
                          <a:latin typeface="Calibri"/>
                          <a:ea typeface="Calibri"/>
                          <a:cs typeface="Times New Roman"/>
                        </a:rPr>
                        <a:t>Comité français de butane et du propane</a:t>
                      </a:r>
                    </a:p>
                  </a:txBody>
                  <a:tcPr marL="68577" marR="68577" marT="0" marB="0" anchor="ctr"/>
                </a:tc>
                <a:extLst>
                  <a:ext uri="{0D108BD9-81ED-4DB2-BD59-A6C34878D82A}">
                    <a16:rowId xmlns:a16="http://schemas.microsoft.com/office/drawing/2014/main" xmlns="" val="10005"/>
                  </a:ext>
                </a:extLst>
              </a:tr>
              <a:tr h="263895">
                <a:tc>
                  <a:txBody>
                    <a:bodyPr/>
                    <a:lstStyle/>
                    <a:p>
                      <a:pPr algn="ctr">
                        <a:lnSpc>
                          <a:spcPct val="107000"/>
                        </a:lnSpc>
                        <a:spcAft>
                          <a:spcPts val="0"/>
                        </a:spcAft>
                      </a:pPr>
                      <a:r>
                        <a:rPr lang="fr-FR" sz="1200" dirty="0">
                          <a:effectLst/>
                        </a:rPr>
                        <a:t>MTMD</a:t>
                      </a:r>
                      <a:endParaRPr lang="fr-FR" sz="1100" dirty="0">
                        <a:effectLst/>
                        <a:latin typeface="Calibri"/>
                        <a:ea typeface="Calibri"/>
                        <a:cs typeface="Times New Roman"/>
                      </a:endParaRPr>
                    </a:p>
                  </a:txBody>
                  <a:tcPr marL="68577" marR="68577" marT="0" marB="0" anchor="ctr"/>
                </a:tc>
                <a:tc>
                  <a:txBody>
                    <a:bodyPr/>
                    <a:lstStyle/>
                    <a:p>
                      <a:pPr algn="ctr">
                        <a:lnSpc>
                          <a:spcPct val="107000"/>
                        </a:lnSpc>
                        <a:spcAft>
                          <a:spcPts val="0"/>
                        </a:spcAft>
                      </a:pPr>
                      <a:r>
                        <a:rPr lang="fr-FR" sz="1100" dirty="0">
                          <a:effectLst/>
                          <a:latin typeface="Calibri"/>
                          <a:ea typeface="Calibri"/>
                          <a:cs typeface="Times New Roman"/>
                        </a:rPr>
                        <a:t>Mission transport de marchandises dangereuses</a:t>
                      </a:r>
                    </a:p>
                  </a:txBody>
                  <a:tcPr marL="68577" marR="68577" marT="0" marB="0" anchor="ctr"/>
                </a:tc>
                <a:extLst>
                  <a:ext uri="{0D108BD9-81ED-4DB2-BD59-A6C34878D82A}">
                    <a16:rowId xmlns:a16="http://schemas.microsoft.com/office/drawing/2014/main" xmlns="" val="10006"/>
                  </a:ext>
                </a:extLst>
              </a:tr>
              <a:tr h="195705">
                <a:tc>
                  <a:txBody>
                    <a:bodyPr/>
                    <a:lstStyle/>
                    <a:p>
                      <a:pPr algn="ctr">
                        <a:lnSpc>
                          <a:spcPct val="107000"/>
                        </a:lnSpc>
                        <a:spcAft>
                          <a:spcPts val="0"/>
                        </a:spcAft>
                      </a:pPr>
                      <a:r>
                        <a:rPr lang="fr-FR" sz="1200" dirty="0">
                          <a:effectLst/>
                        </a:rPr>
                        <a:t>SFEPA</a:t>
                      </a:r>
                      <a:endParaRPr lang="fr-FR" sz="1100" dirty="0">
                        <a:effectLst/>
                        <a:latin typeface="Calibri"/>
                        <a:ea typeface="Calibri"/>
                        <a:cs typeface="Times New Roman"/>
                      </a:endParaRPr>
                    </a:p>
                  </a:txBody>
                  <a:tcPr marL="68577" marR="68577" marT="0" marB="0" anchor="ctr"/>
                </a:tc>
                <a:tc>
                  <a:txBody>
                    <a:bodyPr/>
                    <a:lstStyle/>
                    <a:p>
                      <a:pPr algn="ctr">
                        <a:lnSpc>
                          <a:spcPct val="107000"/>
                        </a:lnSpc>
                        <a:spcAft>
                          <a:spcPts val="0"/>
                        </a:spcAft>
                      </a:pPr>
                      <a:r>
                        <a:rPr lang="fr-FR" sz="1100" kern="1200" dirty="0">
                          <a:solidFill>
                            <a:schemeClr val="dk1"/>
                          </a:solidFill>
                          <a:effectLst/>
                          <a:latin typeface="Calibri"/>
                          <a:ea typeface="Calibri"/>
                          <a:cs typeface="Times New Roman"/>
                        </a:rPr>
                        <a:t>Syndicat des Fabricants d'Explosifs, de Pyrotechnie et d'Artifices</a:t>
                      </a:r>
                    </a:p>
                  </a:txBody>
                  <a:tcPr marL="68577" marR="68577" marT="0" marB="0" anchor="ctr"/>
                </a:tc>
                <a:extLst>
                  <a:ext uri="{0D108BD9-81ED-4DB2-BD59-A6C34878D82A}">
                    <a16:rowId xmlns:a16="http://schemas.microsoft.com/office/drawing/2014/main" xmlns="" val="10007"/>
                  </a:ext>
                </a:extLst>
              </a:tr>
              <a:tr h="333345">
                <a:tc>
                  <a:txBody>
                    <a:bodyPr/>
                    <a:lstStyle/>
                    <a:p>
                      <a:pPr algn="ctr">
                        <a:lnSpc>
                          <a:spcPct val="107000"/>
                        </a:lnSpc>
                        <a:spcAft>
                          <a:spcPts val="0"/>
                        </a:spcAft>
                      </a:pPr>
                      <a:r>
                        <a:rPr lang="fr-FR" sz="1200" dirty="0">
                          <a:effectLst/>
                        </a:rPr>
                        <a:t>UTP</a:t>
                      </a:r>
                      <a:endParaRPr lang="fr-FR" sz="1100" dirty="0">
                        <a:effectLst/>
                        <a:latin typeface="Calibri"/>
                        <a:ea typeface="Calibri"/>
                        <a:cs typeface="Times New Roman"/>
                      </a:endParaRPr>
                    </a:p>
                  </a:txBody>
                  <a:tcPr marL="68577" marR="68577" marT="0" marB="0" anchor="ctr"/>
                </a:tc>
                <a:tc>
                  <a:txBody>
                    <a:bodyPr/>
                    <a:lstStyle/>
                    <a:p>
                      <a:pPr algn="ctr">
                        <a:lnSpc>
                          <a:spcPct val="107000"/>
                        </a:lnSpc>
                        <a:spcAft>
                          <a:spcPts val="0"/>
                        </a:spcAft>
                      </a:pPr>
                      <a:r>
                        <a:rPr lang="fr-FR" sz="1100" kern="1200" dirty="0">
                          <a:solidFill>
                            <a:schemeClr val="dk1"/>
                          </a:solidFill>
                          <a:effectLst/>
                          <a:latin typeface="Calibri"/>
                          <a:ea typeface="Calibri"/>
                          <a:cs typeface="Times New Roman"/>
                        </a:rPr>
                        <a:t>Union des transports publics et ferroviaires</a:t>
                      </a:r>
                    </a:p>
                  </a:txBody>
                  <a:tcPr marL="68577" marR="68577" marT="0" marB="0" anchor="ctr"/>
                </a:tc>
                <a:extLst>
                  <a:ext uri="{0D108BD9-81ED-4DB2-BD59-A6C34878D82A}">
                    <a16:rowId xmlns:a16="http://schemas.microsoft.com/office/drawing/2014/main" xmlns="" val="10008"/>
                  </a:ext>
                </a:extLst>
              </a:tr>
              <a:tr h="195705">
                <a:tc>
                  <a:txBody>
                    <a:bodyPr/>
                    <a:lstStyle/>
                    <a:p>
                      <a:pPr algn="ctr">
                        <a:lnSpc>
                          <a:spcPct val="107000"/>
                        </a:lnSpc>
                        <a:spcAft>
                          <a:spcPts val="0"/>
                        </a:spcAft>
                      </a:pPr>
                      <a:r>
                        <a:rPr lang="fr-FR" sz="1200" dirty="0">
                          <a:effectLst/>
                        </a:rPr>
                        <a:t>TLF</a:t>
                      </a:r>
                      <a:endParaRPr lang="fr-FR" sz="1100" dirty="0">
                        <a:effectLst/>
                        <a:latin typeface="Calibri"/>
                        <a:ea typeface="Calibri"/>
                        <a:cs typeface="Times New Roman"/>
                      </a:endParaRPr>
                    </a:p>
                  </a:txBody>
                  <a:tcPr marL="68577" marR="68577" marT="0" marB="0" anchor="ctr"/>
                </a:tc>
                <a:tc>
                  <a:txBody>
                    <a:bodyPr/>
                    <a:lstStyle/>
                    <a:p>
                      <a:pPr algn="ctr">
                        <a:lnSpc>
                          <a:spcPct val="107000"/>
                        </a:lnSpc>
                        <a:spcAft>
                          <a:spcPts val="0"/>
                        </a:spcAft>
                      </a:pPr>
                      <a:r>
                        <a:rPr lang="fr-FR" sz="1100" dirty="0">
                          <a:effectLst/>
                          <a:latin typeface="Calibri"/>
                          <a:ea typeface="Calibri"/>
                          <a:cs typeface="Times New Roman"/>
                        </a:rPr>
                        <a:t>Union des entreprises  transport et logistique de  France</a:t>
                      </a:r>
                    </a:p>
                  </a:txBody>
                  <a:tcPr marL="68577" marR="68577" marT="0" marB="0" anchor="ctr"/>
                </a:tc>
                <a:extLst>
                  <a:ext uri="{0D108BD9-81ED-4DB2-BD59-A6C34878D82A}">
                    <a16:rowId xmlns:a16="http://schemas.microsoft.com/office/drawing/2014/main" xmlns="" val="10009"/>
                  </a:ext>
                </a:extLst>
              </a:tr>
              <a:tr h="195705">
                <a:tc>
                  <a:txBody>
                    <a:bodyPr/>
                    <a:lstStyle/>
                    <a:p>
                      <a:pPr algn="ctr">
                        <a:lnSpc>
                          <a:spcPct val="107000"/>
                        </a:lnSpc>
                        <a:spcAft>
                          <a:spcPts val="0"/>
                        </a:spcAft>
                      </a:pPr>
                      <a:r>
                        <a:rPr lang="fr-FR" sz="1200" dirty="0">
                          <a:effectLst/>
                        </a:rPr>
                        <a:t>UFCC</a:t>
                      </a:r>
                      <a:endParaRPr lang="fr-FR" sz="1100" dirty="0">
                        <a:effectLst/>
                        <a:latin typeface="Calibri"/>
                        <a:ea typeface="Calibri"/>
                        <a:cs typeface="Times New Roman"/>
                      </a:endParaRPr>
                    </a:p>
                  </a:txBody>
                  <a:tcPr marL="68577" marR="68577" marT="0" marB="0" anchor="ctr"/>
                </a:tc>
                <a:tc>
                  <a:txBody>
                    <a:bodyPr/>
                    <a:lstStyle/>
                    <a:p>
                      <a:pPr algn="ctr">
                        <a:lnSpc>
                          <a:spcPct val="107000"/>
                        </a:lnSpc>
                        <a:spcAft>
                          <a:spcPts val="0"/>
                        </a:spcAft>
                      </a:pPr>
                      <a:r>
                        <a:rPr lang="fr-FR" sz="1100" kern="1200" dirty="0">
                          <a:solidFill>
                            <a:schemeClr val="dk1"/>
                          </a:solidFill>
                          <a:effectLst/>
                          <a:latin typeface="Calibri"/>
                          <a:ea typeface="Calibri"/>
                          <a:cs typeface="Times New Roman"/>
                        </a:rPr>
                        <a:t>Union Française du Commerce Chimique</a:t>
                      </a:r>
                    </a:p>
                  </a:txBody>
                  <a:tcPr marL="68577" marR="68577" marT="0" marB="0" anchor="ctr"/>
                </a:tc>
                <a:extLst>
                  <a:ext uri="{0D108BD9-81ED-4DB2-BD59-A6C34878D82A}">
                    <a16:rowId xmlns:a16="http://schemas.microsoft.com/office/drawing/2014/main" xmlns="" val="10010"/>
                  </a:ext>
                </a:extLst>
              </a:tr>
              <a:tr h="195705">
                <a:tc>
                  <a:txBody>
                    <a:bodyPr/>
                    <a:lstStyle/>
                    <a:p>
                      <a:pPr algn="ctr">
                        <a:lnSpc>
                          <a:spcPct val="107000"/>
                        </a:lnSpc>
                        <a:spcAft>
                          <a:spcPts val="0"/>
                        </a:spcAft>
                      </a:pPr>
                      <a:r>
                        <a:rPr lang="de-DE" sz="1200" dirty="0">
                          <a:effectLst/>
                        </a:rPr>
                        <a:t>UFIP</a:t>
                      </a:r>
                      <a:endParaRPr lang="fr-FR" sz="1100" dirty="0">
                        <a:effectLst/>
                        <a:latin typeface="Calibri"/>
                        <a:ea typeface="Calibri"/>
                        <a:cs typeface="Times New Roman"/>
                      </a:endParaRPr>
                    </a:p>
                  </a:txBody>
                  <a:tcPr marL="68577" marR="68577" marT="0" marB="0" anchor="ctr"/>
                </a:tc>
                <a:tc>
                  <a:txBody>
                    <a:bodyPr/>
                    <a:lstStyle/>
                    <a:p>
                      <a:pPr algn="ctr">
                        <a:lnSpc>
                          <a:spcPct val="107000"/>
                        </a:lnSpc>
                        <a:spcAft>
                          <a:spcPts val="0"/>
                        </a:spcAft>
                      </a:pPr>
                      <a:r>
                        <a:rPr lang="fr-FR" sz="1100" dirty="0">
                          <a:effectLst/>
                          <a:latin typeface="Calibri"/>
                          <a:ea typeface="Calibri"/>
                          <a:cs typeface="Times New Roman"/>
                        </a:rPr>
                        <a:t>Union française des industries pétrolières</a:t>
                      </a:r>
                    </a:p>
                  </a:txBody>
                  <a:tcPr marL="68577" marR="68577" marT="0" marB="0" anchor="ctr"/>
                </a:tc>
                <a:extLst>
                  <a:ext uri="{0D108BD9-81ED-4DB2-BD59-A6C34878D82A}">
                    <a16:rowId xmlns:a16="http://schemas.microsoft.com/office/drawing/2014/main" xmlns="" val="10011"/>
                  </a:ext>
                </a:extLst>
              </a:tr>
              <a:tr h="195705">
                <a:tc>
                  <a:txBody>
                    <a:bodyPr/>
                    <a:lstStyle/>
                    <a:p>
                      <a:pPr marL="0" algn="ctr" defTabSz="914400" rtl="0" eaLnBrk="1" latinLnBrk="0" hangingPunct="1">
                        <a:lnSpc>
                          <a:spcPct val="107000"/>
                        </a:lnSpc>
                        <a:spcAft>
                          <a:spcPts val="0"/>
                        </a:spcAft>
                      </a:pPr>
                      <a:r>
                        <a:rPr lang="fr-FR" sz="1200" b="1" kern="1200" dirty="0">
                          <a:solidFill>
                            <a:schemeClr val="lt1"/>
                          </a:solidFill>
                          <a:effectLst/>
                          <a:latin typeface="+mn-lt"/>
                          <a:ea typeface="+mn-ea"/>
                          <a:cs typeface="+mn-cs"/>
                        </a:rPr>
                        <a:t>UIC</a:t>
                      </a:r>
                    </a:p>
                  </a:txBody>
                  <a:tcPr marL="68577" marR="68577" marT="0" marB="0" anchor="ctr"/>
                </a:tc>
                <a:tc>
                  <a:txBody>
                    <a:bodyPr/>
                    <a:lstStyle/>
                    <a:p>
                      <a:pPr algn="ctr">
                        <a:lnSpc>
                          <a:spcPct val="107000"/>
                        </a:lnSpc>
                        <a:spcAft>
                          <a:spcPts val="0"/>
                        </a:spcAft>
                      </a:pPr>
                      <a:r>
                        <a:rPr lang="fr-FR" sz="1100" dirty="0">
                          <a:effectLst/>
                          <a:latin typeface="Calibri"/>
                          <a:ea typeface="Calibri"/>
                          <a:cs typeface="Times New Roman"/>
                        </a:rPr>
                        <a:t>Union des industries chimiques</a:t>
                      </a:r>
                    </a:p>
                  </a:txBody>
                  <a:tcPr marL="68577" marR="68577" marT="0" marB="0" anchor="ct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3953883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313184" y="234156"/>
            <a:ext cx="8229600" cy="5851525"/>
          </a:xfrm>
        </p:spPr>
        <p:txBody>
          <a:bodyPr/>
          <a:lstStyle/>
          <a:p>
            <a:pPr marL="0" indent="0" algn="ctr">
              <a:buFontTx/>
              <a:buNone/>
              <a:defRPr/>
            </a:pPr>
            <a:r>
              <a:rPr lang="fr-FR" dirty="0" smtClean="0">
                <a:solidFill>
                  <a:schemeClr val="accent6"/>
                </a:solidFill>
                <a:effectLst>
                  <a:outerShdw blurRad="38100" dist="38100" dir="2700000" algn="tl">
                    <a:srgbClr val="000000"/>
                  </a:outerShdw>
                </a:effectLst>
                <a:ea typeface="ＭＳ Ｐゴシック" pitchFamily="34" charset="-128"/>
              </a:rPr>
              <a:t>Révision </a:t>
            </a:r>
            <a:r>
              <a:rPr lang="fr-FR" dirty="0">
                <a:solidFill>
                  <a:schemeClr val="accent6"/>
                </a:solidFill>
                <a:effectLst>
                  <a:outerShdw blurRad="38100" dist="38100" dir="2700000" algn="tl">
                    <a:srgbClr val="000000"/>
                  </a:outerShdw>
                </a:effectLst>
                <a:ea typeface="ＭＳ Ｐゴシック" pitchFamily="34" charset="-128"/>
              </a:rPr>
              <a:t>2017 du guide sûreté du CIFMD</a:t>
            </a:r>
          </a:p>
          <a:p>
            <a:pPr marL="0" indent="0">
              <a:buFontTx/>
              <a:buNone/>
              <a:defRPr/>
            </a:pPr>
            <a:endParaRPr lang="fr-FR" altLang="fr-FR" sz="1800" dirty="0">
              <a:solidFill>
                <a:srgbClr val="3333FF"/>
              </a:solidFill>
              <a:ea typeface="ＭＳ Ｐゴシック" panose="020B0600070205080204" pitchFamily="34" charset="-128"/>
            </a:endParaRPr>
          </a:p>
          <a:p>
            <a:pPr>
              <a:buFont typeface="Wingdings" pitchFamily="2" charset="2"/>
              <a:buChar char="q"/>
              <a:defRPr/>
            </a:pPr>
            <a:r>
              <a:rPr lang="fr-FR" altLang="fr-FR" sz="1800" dirty="0">
                <a:solidFill>
                  <a:schemeClr val="accent6"/>
                </a:solidFill>
                <a:ea typeface="ＭＳ Ｐゴシック" panose="020B0600070205080204" pitchFamily="34" charset="-128"/>
              </a:rPr>
              <a:t>Trame du guide en cours de développement</a:t>
            </a:r>
            <a:r>
              <a:rPr lang="fr-FR" altLang="fr-FR" sz="1800" dirty="0">
                <a:solidFill>
                  <a:srgbClr val="3333FF"/>
                </a:solidFill>
                <a:ea typeface="ＭＳ Ｐゴシック" panose="020B0600070205080204" pitchFamily="34" charset="-128"/>
              </a:rPr>
              <a:t/>
            </a:r>
            <a:br>
              <a:rPr lang="fr-FR" altLang="fr-FR" sz="1800" dirty="0">
                <a:solidFill>
                  <a:srgbClr val="3333FF"/>
                </a:solidFill>
                <a:ea typeface="ＭＳ Ｐゴシック" panose="020B0600070205080204" pitchFamily="34" charset="-128"/>
              </a:rPr>
            </a:br>
            <a:endParaRPr lang="fr-FR" sz="1800" dirty="0">
              <a:solidFill>
                <a:srgbClr val="3333FF"/>
              </a:solidFill>
              <a:effectLst>
                <a:outerShdw blurRad="38100" dist="38100" dir="2700000" algn="tl">
                  <a:srgbClr val="000000"/>
                </a:outerShdw>
              </a:effectLst>
              <a:ea typeface="ＭＳ Ｐゴシック" pitchFamily="34" charset="-128"/>
            </a:endParaRPr>
          </a:p>
        </p:txBody>
      </p:sp>
      <p:sp>
        <p:nvSpPr>
          <p:cNvPr id="32771" name="Espace réservé du pied de page 2"/>
          <p:cNvSpPr>
            <a:spLocks noGrp="1"/>
          </p:cNvSpPr>
          <p:nvPr>
            <p:ph type="ftr" sz="quarter" idx="11"/>
          </p:nvPr>
        </p:nvSpPr>
        <p:spPr>
          <a:xfrm>
            <a:off x="2555875" y="6245225"/>
            <a:ext cx="424815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a:defRPr sz="28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000">
                <a:solidFill>
                  <a:schemeClr val="tx1"/>
                </a:solidFill>
                <a:latin typeface="Arial" pitchFamily="34" charset="0"/>
                <a:ea typeface="ＭＳ Ｐゴシック" pitchFamily="34" charset="-128"/>
              </a:defRPr>
            </a:lvl4pPr>
            <a:lvl5pPr>
              <a:defRPr sz="2000">
                <a:solidFill>
                  <a:schemeClr val="tx1"/>
                </a:solidFill>
                <a:latin typeface="Arial" pitchFamily="34" charset="0"/>
                <a:ea typeface="ＭＳ Ｐゴシック" pitchFamily="34" charset="-128"/>
              </a:defRPr>
            </a:lvl5pPr>
            <a:lvl6pPr eaLnBrk="0" hangingPunct="0">
              <a:defRPr sz="2000">
                <a:solidFill>
                  <a:schemeClr val="tx1"/>
                </a:solidFill>
                <a:latin typeface="Arial" pitchFamily="34" charset="0"/>
                <a:ea typeface="ＭＳ Ｐゴシック" pitchFamily="34" charset="-128"/>
              </a:defRPr>
            </a:lvl6pPr>
            <a:lvl7pPr eaLnBrk="0" hangingPunct="0">
              <a:defRPr sz="2000">
                <a:solidFill>
                  <a:schemeClr val="tx1"/>
                </a:solidFill>
                <a:latin typeface="Arial" pitchFamily="34" charset="0"/>
                <a:ea typeface="ＭＳ Ｐゴシック" pitchFamily="34" charset="-128"/>
              </a:defRPr>
            </a:lvl7pPr>
            <a:lvl8pPr eaLnBrk="0" hangingPunct="0">
              <a:defRPr sz="2000">
                <a:solidFill>
                  <a:schemeClr val="tx1"/>
                </a:solidFill>
                <a:latin typeface="Arial" pitchFamily="34" charset="0"/>
                <a:ea typeface="ＭＳ Ｐゴシック" pitchFamily="34" charset="-128"/>
              </a:defRPr>
            </a:lvl8pPr>
            <a:lvl9pPr eaLnBrk="0" hangingPunct="0">
              <a:defRPr sz="2000">
                <a:solidFill>
                  <a:schemeClr val="tx1"/>
                </a:solidFill>
                <a:latin typeface="Arial" pitchFamily="34" charset="0"/>
                <a:ea typeface="ＭＳ Ｐゴシック" pitchFamily="34" charset="-128"/>
              </a:defRPr>
            </a:lvl9pPr>
          </a:lstStyle>
          <a:p>
            <a:pPr>
              <a:defRPr/>
            </a:pPr>
            <a:r>
              <a:rPr lang="nn-NO" altLang="fr-FR" sz="1400" smtClean="0">
                <a:solidFill>
                  <a:srgbClr val="2D2D8A"/>
                </a:solidFill>
              </a:rPr>
              <a:t>Assemblée générale de l'ACSTMD</a:t>
            </a:r>
            <a:endParaRPr lang="fr-FR" altLang="fr-FR" sz="1400" dirty="0">
              <a:solidFill>
                <a:srgbClr val="2D2D8A"/>
              </a:solidFill>
            </a:endParaRPr>
          </a:p>
        </p:txBody>
      </p:sp>
      <p:sp>
        <p:nvSpPr>
          <p:cNvPr id="32772" name="Espace réservé du numéro de diapositive 2"/>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a:defRPr sz="28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000">
                <a:solidFill>
                  <a:schemeClr val="tx1"/>
                </a:solidFill>
                <a:latin typeface="Arial" pitchFamily="34" charset="0"/>
                <a:ea typeface="ＭＳ Ｐゴシック" pitchFamily="34" charset="-128"/>
              </a:defRPr>
            </a:lvl4pPr>
            <a:lvl5pPr>
              <a:defRPr sz="2000">
                <a:solidFill>
                  <a:schemeClr val="tx1"/>
                </a:solidFill>
                <a:latin typeface="Arial" pitchFamily="34" charset="0"/>
                <a:ea typeface="ＭＳ Ｐゴシック" pitchFamily="34" charset="-128"/>
              </a:defRPr>
            </a:lvl5pPr>
            <a:lvl6pPr eaLnBrk="0" hangingPunct="0">
              <a:defRPr sz="2000">
                <a:solidFill>
                  <a:schemeClr val="tx1"/>
                </a:solidFill>
                <a:latin typeface="Arial" pitchFamily="34" charset="0"/>
                <a:ea typeface="ＭＳ Ｐゴシック" pitchFamily="34" charset="-128"/>
              </a:defRPr>
            </a:lvl6pPr>
            <a:lvl7pPr eaLnBrk="0" hangingPunct="0">
              <a:defRPr sz="2000">
                <a:solidFill>
                  <a:schemeClr val="tx1"/>
                </a:solidFill>
                <a:latin typeface="Arial" pitchFamily="34" charset="0"/>
                <a:ea typeface="ＭＳ Ｐゴシック" pitchFamily="34" charset="-128"/>
              </a:defRPr>
            </a:lvl7pPr>
            <a:lvl8pPr eaLnBrk="0" hangingPunct="0">
              <a:defRPr sz="2000">
                <a:solidFill>
                  <a:schemeClr val="tx1"/>
                </a:solidFill>
                <a:latin typeface="Arial" pitchFamily="34" charset="0"/>
                <a:ea typeface="ＭＳ Ｐゴシック" pitchFamily="34" charset="-128"/>
              </a:defRPr>
            </a:lvl8pPr>
            <a:lvl9pPr eaLnBrk="0" hangingPunct="0">
              <a:defRPr sz="2000">
                <a:solidFill>
                  <a:schemeClr val="tx1"/>
                </a:solidFill>
                <a:latin typeface="Arial" pitchFamily="34" charset="0"/>
                <a:ea typeface="ＭＳ Ｐゴシック" pitchFamily="34" charset="-128"/>
              </a:defRPr>
            </a:lvl9pPr>
          </a:lstStyle>
          <a:p>
            <a:pPr>
              <a:buFontTx/>
              <a:buNone/>
              <a:defRPr/>
            </a:pPr>
            <a:r>
              <a:rPr lang="fr-FR" altLang="fr-FR" sz="1400" dirty="0" smtClean="0">
                <a:solidFill>
                  <a:srgbClr val="2D2D8A"/>
                </a:solidFill>
              </a:rPr>
              <a:t>8</a:t>
            </a:r>
            <a:endParaRPr lang="fr-FR" altLang="fr-FR" sz="1400" dirty="0">
              <a:solidFill>
                <a:srgbClr val="2D2D8A"/>
              </a:solidFill>
            </a:endParaRPr>
          </a:p>
        </p:txBody>
      </p:sp>
      <p:sp>
        <p:nvSpPr>
          <p:cNvPr id="32773" name="Espace réservé de la date 2"/>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ea typeface="ＭＳ Ｐゴシック" pitchFamily="34" charset="-128"/>
              </a:defRPr>
            </a:lvl1pPr>
            <a:lvl2pPr>
              <a:defRPr sz="28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000">
                <a:solidFill>
                  <a:schemeClr val="tx1"/>
                </a:solidFill>
                <a:latin typeface="Arial" pitchFamily="34" charset="0"/>
                <a:ea typeface="ＭＳ Ｐゴシック" pitchFamily="34" charset="-128"/>
              </a:defRPr>
            </a:lvl4pPr>
            <a:lvl5pPr>
              <a:defRPr sz="2000">
                <a:solidFill>
                  <a:schemeClr val="tx1"/>
                </a:solidFill>
                <a:latin typeface="Arial" pitchFamily="34" charset="0"/>
                <a:ea typeface="ＭＳ Ｐゴシック" pitchFamily="34" charset="-128"/>
              </a:defRPr>
            </a:lvl5pPr>
            <a:lvl6pPr eaLnBrk="0" hangingPunct="0">
              <a:defRPr sz="2000">
                <a:solidFill>
                  <a:schemeClr val="tx1"/>
                </a:solidFill>
                <a:latin typeface="Arial" pitchFamily="34" charset="0"/>
                <a:ea typeface="ＭＳ Ｐゴシック" pitchFamily="34" charset="-128"/>
              </a:defRPr>
            </a:lvl6pPr>
            <a:lvl7pPr eaLnBrk="0" hangingPunct="0">
              <a:defRPr sz="2000">
                <a:solidFill>
                  <a:schemeClr val="tx1"/>
                </a:solidFill>
                <a:latin typeface="Arial" pitchFamily="34" charset="0"/>
                <a:ea typeface="ＭＳ Ｐゴシック" pitchFamily="34" charset="-128"/>
              </a:defRPr>
            </a:lvl7pPr>
            <a:lvl8pPr eaLnBrk="0" hangingPunct="0">
              <a:defRPr sz="2000">
                <a:solidFill>
                  <a:schemeClr val="tx1"/>
                </a:solidFill>
                <a:latin typeface="Arial" pitchFamily="34" charset="0"/>
                <a:ea typeface="ＭＳ Ｐゴシック" pitchFamily="34" charset="-128"/>
              </a:defRPr>
            </a:lvl8pPr>
            <a:lvl9pPr eaLnBrk="0" hangingPunct="0">
              <a:defRPr sz="2000">
                <a:solidFill>
                  <a:schemeClr val="tx1"/>
                </a:solidFill>
                <a:latin typeface="Arial" pitchFamily="34" charset="0"/>
                <a:ea typeface="ＭＳ Ｐゴシック" pitchFamily="34" charset="-128"/>
              </a:defRPr>
            </a:lvl9pPr>
          </a:lstStyle>
          <a:p>
            <a:pPr>
              <a:defRPr/>
            </a:pPr>
            <a:r>
              <a:rPr lang="fr-FR" altLang="fr-FR" sz="1400" smtClean="0">
                <a:solidFill>
                  <a:srgbClr val="2D2D8A"/>
                </a:solidFill>
              </a:rPr>
              <a:t>22/09/ 2017</a:t>
            </a:r>
            <a:endParaRPr lang="fr-FR" altLang="fr-FR" sz="1400" dirty="0">
              <a:solidFill>
                <a:srgbClr val="2D2D8A"/>
              </a:solidFill>
            </a:endParaRPr>
          </a:p>
        </p:txBody>
      </p:sp>
      <p:pic>
        <p:nvPicPr>
          <p:cNvPr id="4403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791620"/>
            <a:ext cx="6624736" cy="4134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7972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313" y="549275"/>
            <a:ext cx="8229600" cy="1143000"/>
          </a:xfrm>
        </p:spPr>
        <p:txBody>
          <a:bodyPr/>
          <a:lstStyle/>
          <a:p>
            <a:pPr>
              <a:defRPr/>
            </a:pPr>
            <a:r>
              <a:rPr lang="fr-FR" sz="2400" kern="1200" dirty="0" smtClean="0">
                <a:solidFill>
                  <a:srgbClr val="1F497D"/>
                </a:solidFill>
                <a:latin typeface="Calibri"/>
                <a:ea typeface="Calibri"/>
                <a:cs typeface="Times New Roman"/>
              </a:rPr>
              <a:t>Comparaison de contenu entre quelques guides sûreté d’organismes professionnels</a:t>
            </a:r>
            <a:br>
              <a:rPr lang="fr-FR" sz="2400" kern="1200" dirty="0" smtClean="0">
                <a:solidFill>
                  <a:srgbClr val="1F497D"/>
                </a:solidFill>
                <a:latin typeface="Calibri"/>
                <a:ea typeface="Calibri"/>
                <a:cs typeface="Times New Roman"/>
              </a:rPr>
            </a:br>
            <a:r>
              <a:rPr lang="fr-FR" sz="2400" kern="1200" dirty="0" smtClean="0">
                <a:solidFill>
                  <a:srgbClr val="1F497D"/>
                </a:solidFill>
                <a:latin typeface="Calibri"/>
                <a:ea typeface="Calibri"/>
                <a:cs typeface="Times New Roman"/>
              </a:rPr>
              <a:t/>
            </a:r>
            <a:br>
              <a:rPr lang="fr-FR" sz="2400" kern="1200" dirty="0" smtClean="0">
                <a:solidFill>
                  <a:srgbClr val="1F497D"/>
                </a:solidFill>
                <a:latin typeface="Calibri"/>
                <a:ea typeface="Calibri"/>
                <a:cs typeface="Times New Roman"/>
              </a:rPr>
            </a:br>
            <a:r>
              <a:rPr lang="fr-FR" sz="2400" kern="1200" dirty="0" smtClean="0">
                <a:solidFill>
                  <a:srgbClr val="1F497D"/>
                </a:solidFill>
                <a:latin typeface="Calibri"/>
                <a:ea typeface="Calibri"/>
                <a:cs typeface="Times New Roman"/>
                <a:hlinkClick r:id="rId2" action="ppaction://hlinkfile"/>
              </a:rPr>
              <a:t>Commentaire du guide du CEFIC version 2017</a:t>
            </a:r>
            <a:r>
              <a:rPr lang="fr-FR" sz="2400" kern="1200" dirty="0" smtClean="0">
                <a:solidFill>
                  <a:srgbClr val="1F497D"/>
                </a:solidFill>
                <a:latin typeface="Calibri"/>
                <a:ea typeface="Calibri"/>
                <a:cs typeface="Times New Roman"/>
              </a:rPr>
              <a:t> qui fait l’objet d’un document d’information qui a été soumis au WP15</a:t>
            </a:r>
            <a:br>
              <a:rPr lang="fr-FR" sz="2400" kern="1200" dirty="0" smtClean="0">
                <a:solidFill>
                  <a:srgbClr val="1F497D"/>
                </a:solidFill>
                <a:latin typeface="Calibri"/>
                <a:ea typeface="Calibri"/>
                <a:cs typeface="Times New Roman"/>
              </a:rPr>
            </a:br>
            <a:r>
              <a:rPr lang="fr-FR" sz="2400" kern="1200" dirty="0" smtClean="0">
                <a:solidFill>
                  <a:srgbClr val="1F497D"/>
                </a:solidFill>
                <a:latin typeface="Calibri"/>
                <a:ea typeface="Calibri"/>
                <a:cs typeface="Times New Roman"/>
              </a:rPr>
              <a:t/>
            </a:r>
            <a:br>
              <a:rPr lang="fr-FR" sz="2400" kern="1200" dirty="0" smtClean="0">
                <a:solidFill>
                  <a:srgbClr val="1F497D"/>
                </a:solidFill>
                <a:latin typeface="Calibri"/>
                <a:ea typeface="Calibri"/>
                <a:cs typeface="Times New Roman"/>
              </a:rPr>
            </a:br>
            <a:r>
              <a:rPr lang="fr-FR" sz="1400" kern="1200" dirty="0" smtClean="0">
                <a:solidFill>
                  <a:srgbClr val="1F497D"/>
                </a:solidFill>
                <a:latin typeface="Calibri"/>
                <a:ea typeface="Calibri"/>
                <a:cs typeface="Times New Roman"/>
              </a:rPr>
              <a:t>https://www.unece.org/trans/main/dgdb/wp15/wp15inf102.html</a:t>
            </a:r>
            <a:endParaRPr lang="fr-FR" sz="1400" dirty="0">
              <a:ea typeface="ＭＳ Ｐゴシック" charset="0"/>
            </a:endParaRPr>
          </a:p>
        </p:txBody>
      </p:sp>
      <p:sp>
        <p:nvSpPr>
          <p:cNvPr id="4" name="Espace réservé du pied de page 3"/>
          <p:cNvSpPr>
            <a:spLocks noGrp="1"/>
          </p:cNvSpPr>
          <p:nvPr>
            <p:ph type="ftr" sz="quarter" idx="11"/>
          </p:nvPr>
        </p:nvSpPr>
        <p:spPr>
          <a:xfrm>
            <a:off x="1042988" y="6245225"/>
            <a:ext cx="6481762" cy="476250"/>
          </a:xfrm>
        </p:spPr>
        <p:txBody>
          <a:bodyPr/>
          <a:lstStyle/>
          <a:p>
            <a:pPr>
              <a:defRPr/>
            </a:pPr>
            <a:r>
              <a:rPr lang="fr-FR" altLang="fr-FR" smtClean="0">
                <a:solidFill>
                  <a:schemeClr val="accent6"/>
                </a:solidFill>
              </a:rPr>
              <a:t>Assemblée générale de l'ACSTMD</a:t>
            </a:r>
            <a:endParaRPr lang="fr-FR" altLang="fr-FR" dirty="0">
              <a:solidFill>
                <a:schemeClr val="accent6"/>
              </a:solidFill>
            </a:endParaRPr>
          </a:p>
        </p:txBody>
      </p:sp>
      <p:sp>
        <p:nvSpPr>
          <p:cNvPr id="20484" name="Espace réservé du numéro de diapositive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48C4C6A-3BA0-4DCC-BF05-3B8E9A9CDE91}" type="slidenum">
              <a:rPr lang="fr-FR" altLang="fr-FR"/>
              <a:pPr/>
              <a:t>9</a:t>
            </a:fld>
            <a:endParaRPr lang="fr-FR" altLang="fr-FR"/>
          </a:p>
        </p:txBody>
      </p:sp>
      <p:pic>
        <p:nvPicPr>
          <p:cNvPr id="2048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2349500"/>
            <a:ext cx="8229600" cy="35131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e la date 2"/>
          <p:cNvSpPr>
            <a:spLocks noGrp="1"/>
          </p:cNvSpPr>
          <p:nvPr>
            <p:ph type="dt" sz="half" idx="10"/>
          </p:nvPr>
        </p:nvSpPr>
        <p:spPr/>
        <p:txBody>
          <a:bodyPr/>
          <a:lstStyle/>
          <a:p>
            <a:pPr>
              <a:defRPr/>
            </a:pPr>
            <a:r>
              <a:rPr lang="fr-FR" smtClean="0">
                <a:solidFill>
                  <a:srgbClr val="000000"/>
                </a:solidFill>
              </a:rPr>
              <a:t>22/09/ 2017</a:t>
            </a:r>
            <a:endParaRPr lang="fr-FR">
              <a:solidFill>
                <a:srgbClr val="000000"/>
              </a:solidFill>
            </a:endParaRPr>
          </a:p>
        </p:txBody>
      </p:sp>
    </p:spTree>
    <p:extLst>
      <p:ext uri="{BB962C8B-B14F-4D97-AF65-F5344CB8AC3E}">
        <p14:creationId xmlns:p14="http://schemas.microsoft.com/office/powerpoint/2010/main" val="460048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TotalTime>
  <Words>660</Words>
  <Application>Microsoft Office PowerPoint</Application>
  <PresentationFormat>Affichage à l'écran (4:3)</PresentationFormat>
  <Paragraphs>140</Paragraphs>
  <Slides>12</Slides>
  <Notes>4</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12</vt:i4>
      </vt:variant>
    </vt:vector>
  </HeadingPairs>
  <TitlesOfParts>
    <vt:vector size="22" baseType="lpstr">
      <vt:lpstr>MS PGothic</vt:lpstr>
      <vt:lpstr>MS PGothic</vt:lpstr>
      <vt:lpstr>Arial</vt:lpstr>
      <vt:lpstr>Calibri</vt:lpstr>
      <vt:lpstr>inherit</vt:lpstr>
      <vt:lpstr>Open Sans</vt:lpstr>
      <vt:lpstr>oswald_light</vt:lpstr>
      <vt:lpstr>Times New Roman</vt:lpstr>
      <vt:lpstr>Wingdings</vt:lpstr>
      <vt:lpstr>Modèle par défaut</vt:lpstr>
      <vt:lpstr>Révision 2017 du guide sûreté du CIFMD </vt:lpstr>
      <vt:lpstr>26/06/2015  Attentat en Isère  Le Monde.fr | 26.06.2015 à 11h11 • Mis à jour le 27.06.2015 à 13h31 </vt:lpstr>
      <vt:lpstr>3/04/2016 Explosion de cinq citernes à Bassens : des morceaux de métal retrouvés à 800 mètres </vt:lpstr>
      <vt:lpstr>Présentation PowerPoint</vt:lpstr>
      <vt:lpstr>Présentation PowerPoint</vt:lpstr>
      <vt:lpstr>Problématique du recrutement et du suivi des salariés Code de la sécurité intérieure   </vt:lpstr>
      <vt:lpstr>Présentation PowerPoint</vt:lpstr>
      <vt:lpstr>Présentation PowerPoint</vt:lpstr>
      <vt:lpstr>Comparaison de contenu entre quelques guides sûreté d’organismes professionnels  Commentaire du guide du CEFIC version 2017 qui fait l’objet d’un document d’information qui a été soumis au WP15  https://www.unece.org/trans/main/dgdb/wp15/wp15inf102.html</vt:lpstr>
      <vt:lpstr>Commentaire du guide du CEFIC version 2017</vt:lpstr>
      <vt:lpstr>Synthèse du contenu des guides</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sylvie</dc:creator>
  <cp:lastModifiedBy>Louis-Stanislas FROIDURE</cp:lastModifiedBy>
  <cp:revision>31</cp:revision>
  <dcterms:created xsi:type="dcterms:W3CDTF">2017-03-13T14:09:13Z</dcterms:created>
  <dcterms:modified xsi:type="dcterms:W3CDTF">2017-10-11T10:23:15Z</dcterms:modified>
</cp:coreProperties>
</file>