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51"/>
  </p:notesMasterIdLst>
  <p:sldIdLst>
    <p:sldId id="256" r:id="rId3"/>
    <p:sldId id="257"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7" r:id="rId24"/>
    <p:sldId id="288" r:id="rId25"/>
    <p:sldId id="289" r:id="rId26"/>
    <p:sldId id="290" r:id="rId27"/>
    <p:sldId id="291" r:id="rId28"/>
    <p:sldId id="292" r:id="rId29"/>
    <p:sldId id="320" r:id="rId30"/>
    <p:sldId id="294" r:id="rId31"/>
    <p:sldId id="295" r:id="rId32"/>
    <p:sldId id="296" r:id="rId33"/>
    <p:sldId id="297" r:id="rId34"/>
    <p:sldId id="298" r:id="rId35"/>
    <p:sldId id="300" r:id="rId36"/>
    <p:sldId id="301" r:id="rId37"/>
    <p:sldId id="302" r:id="rId38"/>
    <p:sldId id="303" r:id="rId39"/>
    <p:sldId id="304" r:id="rId40"/>
    <p:sldId id="305" r:id="rId41"/>
    <p:sldId id="306" r:id="rId42"/>
    <p:sldId id="307" r:id="rId43"/>
    <p:sldId id="308" r:id="rId44"/>
    <p:sldId id="309" r:id="rId45"/>
    <p:sldId id="310" r:id="rId46"/>
    <p:sldId id="317" r:id="rId47"/>
    <p:sldId id="318" r:id="rId48"/>
    <p:sldId id="319" r:id="rId49"/>
    <p:sldId id="263"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7D"/>
    <a:srgbClr val="E6192D"/>
    <a:srgbClr val="E3E8F1"/>
    <a:srgbClr val="E6EAF2"/>
    <a:srgbClr val="EBEEF5"/>
    <a:srgbClr val="E1E5EF"/>
    <a:srgbClr val="F0F2F7"/>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90" autoAdjust="0"/>
    <p:restoredTop sz="94660"/>
  </p:normalViewPr>
  <p:slideViewPr>
    <p:cSldViewPr>
      <p:cViewPr>
        <p:scale>
          <a:sx n="110" d="100"/>
          <a:sy n="110" d="100"/>
        </p:scale>
        <p:origin x="-514" y="230"/>
      </p:cViewPr>
      <p:guideLst>
        <p:guide orient="horz" pos="300"/>
        <p:guide pos="3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48DD22-82BA-42B5-B9C9-009480B24B7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fr-FR"/>
        </a:p>
      </dgm:t>
    </dgm:pt>
    <dgm:pt modelId="{D4EC2D15-97E7-468F-B395-512F8984383B}">
      <dgm:prSet phldrT="[Texte]" custT="1">
        <dgm:style>
          <a:lnRef idx="0">
            <a:schemeClr val="accent1"/>
          </a:lnRef>
          <a:fillRef idx="3">
            <a:schemeClr val="accent1"/>
          </a:fillRef>
          <a:effectRef idx="3">
            <a:schemeClr val="accent1"/>
          </a:effectRef>
          <a:fontRef idx="minor">
            <a:schemeClr val="lt1"/>
          </a:fontRef>
        </dgm:style>
      </dgm:prSet>
      <dgm:spPr>
        <a:solidFill>
          <a:srgbClr val="003A7D"/>
        </a:solidFill>
        <a:ln>
          <a:solidFill>
            <a:srgbClr val="003A7D"/>
          </a:solidFill>
        </a:ln>
      </dgm:spPr>
      <dgm:t>
        <a:bodyPr/>
        <a:lstStyle/>
        <a:p>
          <a:r>
            <a:rPr lang="fr-FR" sz="1100" dirty="0" smtClean="0"/>
            <a:t>Stockage</a:t>
          </a:r>
        </a:p>
        <a:p>
          <a:r>
            <a:rPr lang="fr-FR" sz="1100" dirty="0" smtClean="0"/>
            <a:t>Producteur </a:t>
          </a:r>
          <a:endParaRPr lang="fr-FR" sz="1100" dirty="0"/>
        </a:p>
      </dgm:t>
    </dgm:pt>
    <dgm:pt modelId="{D70AD417-DA59-4339-B35A-6427C1D96242}" type="parTrans" cxnId="{25281EC9-D330-4E12-B5A3-032E8A6D8E66}">
      <dgm:prSet/>
      <dgm:spPr/>
      <dgm:t>
        <a:bodyPr/>
        <a:lstStyle/>
        <a:p>
          <a:endParaRPr lang="fr-FR" sz="3600"/>
        </a:p>
      </dgm:t>
    </dgm:pt>
    <dgm:pt modelId="{7A09463B-BBEB-4FC0-A32C-451951D4DAB6}" type="sibTrans" cxnId="{25281EC9-D330-4E12-B5A3-032E8A6D8E66}">
      <dgm:prSet custT="1"/>
      <dgm:spPr/>
      <dgm:t>
        <a:bodyPr/>
        <a:lstStyle/>
        <a:p>
          <a:endParaRPr lang="fr-FR" sz="1050" dirty="0"/>
        </a:p>
      </dgm:t>
    </dgm:pt>
    <dgm:pt modelId="{F8806EF5-4390-4F71-B3E3-AB75A013F82F}">
      <dgm:prSet phldrT="[Texte]" custT="1">
        <dgm:style>
          <a:lnRef idx="0">
            <a:schemeClr val="accent1"/>
          </a:lnRef>
          <a:fillRef idx="3">
            <a:schemeClr val="accent1"/>
          </a:fillRef>
          <a:effectRef idx="3">
            <a:schemeClr val="accent1"/>
          </a:effectRef>
          <a:fontRef idx="minor">
            <a:schemeClr val="lt1"/>
          </a:fontRef>
        </dgm:style>
      </dgm:prSet>
      <dgm:spPr>
        <a:solidFill>
          <a:srgbClr val="003A7D"/>
        </a:solidFill>
        <a:ln>
          <a:solidFill>
            <a:srgbClr val="003A7D"/>
          </a:solidFill>
        </a:ln>
      </dgm:spPr>
      <dgm:t>
        <a:bodyPr/>
        <a:lstStyle/>
        <a:p>
          <a:r>
            <a:rPr lang="fr-FR" sz="1100" dirty="0" smtClean="0"/>
            <a:t>Manutention</a:t>
          </a:r>
          <a:endParaRPr lang="fr-FR" sz="1100" dirty="0"/>
        </a:p>
      </dgm:t>
    </dgm:pt>
    <dgm:pt modelId="{62BD614E-8714-4322-8548-58FC5A783ADF}" type="parTrans" cxnId="{94DCCA82-C096-4E68-ABB8-1C85D6FFE1A9}">
      <dgm:prSet/>
      <dgm:spPr/>
      <dgm:t>
        <a:bodyPr/>
        <a:lstStyle/>
        <a:p>
          <a:endParaRPr lang="fr-FR" sz="3600"/>
        </a:p>
      </dgm:t>
    </dgm:pt>
    <dgm:pt modelId="{A80E65E5-926B-4180-914E-E82B849BFBEB}" type="sibTrans" cxnId="{94DCCA82-C096-4E68-ABB8-1C85D6FFE1A9}">
      <dgm:prSet custT="1"/>
      <dgm:spPr/>
      <dgm:t>
        <a:bodyPr/>
        <a:lstStyle/>
        <a:p>
          <a:endParaRPr lang="fr-FR" sz="1050" dirty="0"/>
        </a:p>
      </dgm:t>
    </dgm:pt>
    <dgm:pt modelId="{CA60747C-F9F8-4D6D-98E2-319E581AEB04}">
      <dgm:prSet phldrT="[Texte]" custT="1">
        <dgm:style>
          <a:lnRef idx="0">
            <a:schemeClr val="accent1"/>
          </a:lnRef>
          <a:fillRef idx="3">
            <a:schemeClr val="accent1"/>
          </a:fillRef>
          <a:effectRef idx="3">
            <a:schemeClr val="accent1"/>
          </a:effectRef>
          <a:fontRef idx="minor">
            <a:schemeClr val="lt1"/>
          </a:fontRef>
        </dgm:style>
      </dgm:prSet>
      <dgm:spPr>
        <a:solidFill>
          <a:srgbClr val="003A7D"/>
        </a:solidFill>
        <a:ln>
          <a:solidFill>
            <a:srgbClr val="003A7D"/>
          </a:solidFill>
        </a:ln>
      </dgm:spPr>
      <dgm:t>
        <a:bodyPr/>
        <a:lstStyle/>
        <a:p>
          <a:r>
            <a:rPr lang="fr-FR" sz="1100" dirty="0" smtClean="0"/>
            <a:t>Transport</a:t>
          </a:r>
          <a:endParaRPr lang="fr-FR" sz="1100" dirty="0"/>
        </a:p>
      </dgm:t>
    </dgm:pt>
    <dgm:pt modelId="{2B8B926A-6E5D-416A-8035-E9F7510B7C1D}" type="parTrans" cxnId="{15F1E27B-44B6-4416-A5B5-D4D6D1FA297E}">
      <dgm:prSet/>
      <dgm:spPr/>
      <dgm:t>
        <a:bodyPr/>
        <a:lstStyle/>
        <a:p>
          <a:endParaRPr lang="fr-FR" sz="3600"/>
        </a:p>
      </dgm:t>
    </dgm:pt>
    <dgm:pt modelId="{CB21A5C3-70A3-4C71-906E-6395FA7E33F9}" type="sibTrans" cxnId="{15F1E27B-44B6-4416-A5B5-D4D6D1FA297E}">
      <dgm:prSet custT="1"/>
      <dgm:spPr/>
      <dgm:t>
        <a:bodyPr/>
        <a:lstStyle/>
        <a:p>
          <a:endParaRPr lang="fr-FR" sz="1050" dirty="0"/>
        </a:p>
      </dgm:t>
    </dgm:pt>
    <dgm:pt modelId="{945F8C64-3FA8-4129-9E8B-30D52EF39F2D}">
      <dgm:prSet custT="1">
        <dgm:style>
          <a:lnRef idx="0">
            <a:schemeClr val="accent1"/>
          </a:lnRef>
          <a:fillRef idx="3">
            <a:schemeClr val="accent1"/>
          </a:fillRef>
          <a:effectRef idx="3">
            <a:schemeClr val="accent1"/>
          </a:effectRef>
          <a:fontRef idx="minor">
            <a:schemeClr val="lt1"/>
          </a:fontRef>
        </dgm:style>
      </dgm:prSet>
      <dgm:spPr>
        <a:solidFill>
          <a:srgbClr val="003A7D"/>
        </a:solidFill>
        <a:ln>
          <a:solidFill>
            <a:srgbClr val="003A7D"/>
          </a:solidFill>
        </a:ln>
      </dgm:spPr>
      <dgm:t>
        <a:bodyPr/>
        <a:lstStyle/>
        <a:p>
          <a:r>
            <a:rPr lang="fr-FR" sz="1100" dirty="0" smtClean="0"/>
            <a:t>Manutention</a:t>
          </a:r>
          <a:endParaRPr lang="fr-FR" sz="1100" dirty="0"/>
        </a:p>
      </dgm:t>
    </dgm:pt>
    <dgm:pt modelId="{7E288D0E-57BD-4D1E-8EE7-2556CA7CC039}" type="parTrans" cxnId="{1B12953A-EB0B-4871-A856-CA566CB3F3DD}">
      <dgm:prSet/>
      <dgm:spPr/>
      <dgm:t>
        <a:bodyPr/>
        <a:lstStyle/>
        <a:p>
          <a:endParaRPr lang="fr-FR" sz="3600"/>
        </a:p>
      </dgm:t>
    </dgm:pt>
    <dgm:pt modelId="{C7C17EE3-CBE3-457E-854B-27F6058FE09A}" type="sibTrans" cxnId="{1B12953A-EB0B-4871-A856-CA566CB3F3DD}">
      <dgm:prSet custT="1"/>
      <dgm:spPr/>
      <dgm:t>
        <a:bodyPr/>
        <a:lstStyle/>
        <a:p>
          <a:endParaRPr lang="fr-FR" sz="1050" dirty="0"/>
        </a:p>
      </dgm:t>
    </dgm:pt>
    <dgm:pt modelId="{0A5F0C05-307E-44D2-B950-0886EF783168}">
      <dgm:prSet custT="1">
        <dgm:style>
          <a:lnRef idx="0">
            <a:schemeClr val="accent1"/>
          </a:lnRef>
          <a:fillRef idx="3">
            <a:schemeClr val="accent1"/>
          </a:fillRef>
          <a:effectRef idx="3">
            <a:schemeClr val="accent1"/>
          </a:effectRef>
          <a:fontRef idx="minor">
            <a:schemeClr val="lt1"/>
          </a:fontRef>
        </dgm:style>
      </dgm:prSet>
      <dgm:spPr>
        <a:solidFill>
          <a:srgbClr val="003A7D"/>
        </a:solidFill>
        <a:ln>
          <a:solidFill>
            <a:srgbClr val="003A7D"/>
          </a:solidFill>
        </a:ln>
      </dgm:spPr>
      <dgm:t>
        <a:bodyPr/>
        <a:lstStyle/>
        <a:p>
          <a:r>
            <a:rPr lang="fr-FR" sz="1100" dirty="0" smtClean="0"/>
            <a:t>Stockage</a:t>
          </a:r>
        </a:p>
        <a:p>
          <a:r>
            <a:rPr lang="fr-FR" sz="1100" dirty="0" smtClean="0"/>
            <a:t>Distributeur</a:t>
          </a:r>
          <a:endParaRPr lang="fr-FR" sz="1100" dirty="0"/>
        </a:p>
      </dgm:t>
    </dgm:pt>
    <dgm:pt modelId="{7F7C9B17-D328-4F92-9F06-931391BB6344}" type="parTrans" cxnId="{DB9CF532-6335-487D-AAF1-E3322A5BC87C}">
      <dgm:prSet/>
      <dgm:spPr/>
      <dgm:t>
        <a:bodyPr/>
        <a:lstStyle/>
        <a:p>
          <a:endParaRPr lang="fr-FR" sz="3600"/>
        </a:p>
      </dgm:t>
    </dgm:pt>
    <dgm:pt modelId="{7A714465-3286-47A7-980E-25A7E8F60CB4}" type="sibTrans" cxnId="{DB9CF532-6335-487D-AAF1-E3322A5BC87C}">
      <dgm:prSet custT="1"/>
      <dgm:spPr/>
      <dgm:t>
        <a:bodyPr/>
        <a:lstStyle/>
        <a:p>
          <a:endParaRPr lang="fr-FR" sz="1050" dirty="0"/>
        </a:p>
      </dgm:t>
    </dgm:pt>
    <dgm:pt modelId="{8A838C48-D4F2-4F42-AA18-67BE38D18B0E}">
      <dgm:prSet custT="1">
        <dgm:style>
          <a:lnRef idx="0">
            <a:schemeClr val="accent1"/>
          </a:lnRef>
          <a:fillRef idx="3">
            <a:schemeClr val="accent1"/>
          </a:fillRef>
          <a:effectRef idx="3">
            <a:schemeClr val="accent1"/>
          </a:effectRef>
          <a:fontRef idx="minor">
            <a:schemeClr val="lt1"/>
          </a:fontRef>
        </dgm:style>
      </dgm:prSet>
      <dgm:spPr>
        <a:solidFill>
          <a:srgbClr val="003A7D"/>
        </a:solidFill>
        <a:ln>
          <a:solidFill>
            <a:srgbClr val="003A7D"/>
          </a:solidFill>
        </a:ln>
      </dgm:spPr>
      <dgm:t>
        <a:bodyPr/>
        <a:lstStyle/>
        <a:p>
          <a:r>
            <a:rPr lang="fr-FR" sz="1100" dirty="0" smtClean="0"/>
            <a:t>Manutention </a:t>
          </a:r>
          <a:endParaRPr lang="fr-FR" sz="1100" dirty="0"/>
        </a:p>
      </dgm:t>
    </dgm:pt>
    <dgm:pt modelId="{6BF2B0DB-794C-4F8F-8BDE-4FEA88252BD3}" type="parTrans" cxnId="{1FC8A19A-B3EE-409F-A5A7-22DD6EA757A5}">
      <dgm:prSet/>
      <dgm:spPr/>
      <dgm:t>
        <a:bodyPr/>
        <a:lstStyle/>
        <a:p>
          <a:endParaRPr lang="fr-FR" sz="3600"/>
        </a:p>
      </dgm:t>
    </dgm:pt>
    <dgm:pt modelId="{67BDFD1D-3BF4-4F52-86C6-6F0FBAC3B52C}" type="sibTrans" cxnId="{1FC8A19A-B3EE-409F-A5A7-22DD6EA757A5}">
      <dgm:prSet custT="1"/>
      <dgm:spPr/>
      <dgm:t>
        <a:bodyPr/>
        <a:lstStyle/>
        <a:p>
          <a:endParaRPr lang="fr-FR" sz="1050" dirty="0"/>
        </a:p>
      </dgm:t>
    </dgm:pt>
    <dgm:pt modelId="{5B70009A-925C-4C40-B24E-D68CF803B2E1}">
      <dgm:prSet custT="1">
        <dgm:style>
          <a:lnRef idx="0">
            <a:schemeClr val="accent1"/>
          </a:lnRef>
          <a:fillRef idx="3">
            <a:schemeClr val="accent1"/>
          </a:fillRef>
          <a:effectRef idx="3">
            <a:schemeClr val="accent1"/>
          </a:effectRef>
          <a:fontRef idx="minor">
            <a:schemeClr val="lt1"/>
          </a:fontRef>
        </dgm:style>
      </dgm:prSet>
      <dgm:spPr>
        <a:solidFill>
          <a:srgbClr val="003A7D"/>
        </a:solidFill>
        <a:ln>
          <a:solidFill>
            <a:srgbClr val="003A7D"/>
          </a:solidFill>
        </a:ln>
      </dgm:spPr>
      <dgm:t>
        <a:bodyPr/>
        <a:lstStyle/>
        <a:p>
          <a:r>
            <a:rPr lang="fr-FR" sz="1100" dirty="0" smtClean="0"/>
            <a:t>Transport</a:t>
          </a:r>
          <a:endParaRPr lang="fr-FR" sz="1100" dirty="0"/>
        </a:p>
      </dgm:t>
    </dgm:pt>
    <dgm:pt modelId="{877B8E75-F28B-4FE1-8957-5832FC7DFBC5}" type="parTrans" cxnId="{63ACF76B-654D-4A4E-8C7A-081347EB4665}">
      <dgm:prSet/>
      <dgm:spPr/>
      <dgm:t>
        <a:bodyPr/>
        <a:lstStyle/>
        <a:p>
          <a:endParaRPr lang="fr-FR" sz="3600"/>
        </a:p>
      </dgm:t>
    </dgm:pt>
    <dgm:pt modelId="{2418FE0A-CD17-4080-A0A2-14AC1B1093DB}" type="sibTrans" cxnId="{63ACF76B-654D-4A4E-8C7A-081347EB4665}">
      <dgm:prSet custT="1"/>
      <dgm:spPr/>
      <dgm:t>
        <a:bodyPr/>
        <a:lstStyle/>
        <a:p>
          <a:endParaRPr lang="fr-FR" sz="1050" dirty="0"/>
        </a:p>
      </dgm:t>
    </dgm:pt>
    <dgm:pt modelId="{FAC007B0-9599-4087-B9CD-C33552458095}">
      <dgm:prSet custT="1">
        <dgm:style>
          <a:lnRef idx="0">
            <a:schemeClr val="accent1"/>
          </a:lnRef>
          <a:fillRef idx="3">
            <a:schemeClr val="accent1"/>
          </a:fillRef>
          <a:effectRef idx="3">
            <a:schemeClr val="accent1"/>
          </a:effectRef>
          <a:fontRef idx="minor">
            <a:schemeClr val="lt1"/>
          </a:fontRef>
        </dgm:style>
      </dgm:prSet>
      <dgm:spPr>
        <a:solidFill>
          <a:srgbClr val="003A7D"/>
        </a:solidFill>
        <a:ln>
          <a:solidFill>
            <a:srgbClr val="003A7D"/>
          </a:solidFill>
        </a:ln>
      </dgm:spPr>
      <dgm:t>
        <a:bodyPr/>
        <a:lstStyle/>
        <a:p>
          <a:r>
            <a:rPr lang="fr-FR" sz="1100" dirty="0" smtClean="0"/>
            <a:t>Manutention</a:t>
          </a:r>
          <a:endParaRPr lang="fr-FR" sz="1100" dirty="0"/>
        </a:p>
      </dgm:t>
    </dgm:pt>
    <dgm:pt modelId="{335EC86E-4676-4F78-9A2E-755DF302CE77}" type="parTrans" cxnId="{902655D7-85E1-4051-AE0A-CBA4B050AE4A}">
      <dgm:prSet/>
      <dgm:spPr/>
      <dgm:t>
        <a:bodyPr/>
        <a:lstStyle/>
        <a:p>
          <a:endParaRPr lang="fr-FR" sz="3600"/>
        </a:p>
      </dgm:t>
    </dgm:pt>
    <dgm:pt modelId="{BFD4AB72-CE07-423F-B743-8257A1B7DBC9}" type="sibTrans" cxnId="{902655D7-85E1-4051-AE0A-CBA4B050AE4A}">
      <dgm:prSet custT="1"/>
      <dgm:spPr/>
      <dgm:t>
        <a:bodyPr/>
        <a:lstStyle/>
        <a:p>
          <a:endParaRPr lang="fr-FR" sz="1050" dirty="0"/>
        </a:p>
      </dgm:t>
    </dgm:pt>
    <dgm:pt modelId="{9CC1BB8D-0FD3-4862-9F96-EFB9FE81F158}">
      <dgm:prSet custT="1">
        <dgm:style>
          <a:lnRef idx="0">
            <a:schemeClr val="accent1"/>
          </a:lnRef>
          <a:fillRef idx="3">
            <a:schemeClr val="accent1"/>
          </a:fillRef>
          <a:effectRef idx="3">
            <a:schemeClr val="accent1"/>
          </a:effectRef>
          <a:fontRef idx="minor">
            <a:schemeClr val="lt1"/>
          </a:fontRef>
        </dgm:style>
      </dgm:prSet>
      <dgm:spPr>
        <a:solidFill>
          <a:srgbClr val="003A7D"/>
        </a:solidFill>
        <a:ln>
          <a:solidFill>
            <a:srgbClr val="003A7D"/>
          </a:solidFill>
        </a:ln>
      </dgm:spPr>
      <dgm:t>
        <a:bodyPr/>
        <a:lstStyle/>
        <a:p>
          <a:r>
            <a:rPr lang="fr-FR" sz="1100" dirty="0" smtClean="0"/>
            <a:t>Client final</a:t>
          </a:r>
          <a:endParaRPr lang="fr-FR" sz="1100" dirty="0"/>
        </a:p>
      </dgm:t>
    </dgm:pt>
    <dgm:pt modelId="{1172BA15-CE97-4D92-B8BA-DDF8EA8A13AF}" type="parTrans" cxnId="{65B3C7A9-0752-4A33-9974-F7C428EB5919}">
      <dgm:prSet/>
      <dgm:spPr/>
      <dgm:t>
        <a:bodyPr/>
        <a:lstStyle/>
        <a:p>
          <a:endParaRPr lang="fr-FR" sz="3600"/>
        </a:p>
      </dgm:t>
    </dgm:pt>
    <dgm:pt modelId="{FC78B8B9-32C3-4247-815C-FE26E07657B3}" type="sibTrans" cxnId="{65B3C7A9-0752-4A33-9974-F7C428EB5919}">
      <dgm:prSet/>
      <dgm:spPr/>
      <dgm:t>
        <a:bodyPr/>
        <a:lstStyle/>
        <a:p>
          <a:endParaRPr lang="fr-FR" sz="3600"/>
        </a:p>
      </dgm:t>
    </dgm:pt>
    <dgm:pt modelId="{EA9C8A47-320D-4EC4-9941-D10AC6E896C6}">
      <dgm:prSet custT="1">
        <dgm:style>
          <a:lnRef idx="0">
            <a:schemeClr val="accent1"/>
          </a:lnRef>
          <a:fillRef idx="3">
            <a:schemeClr val="accent1"/>
          </a:fillRef>
          <a:effectRef idx="3">
            <a:schemeClr val="accent1"/>
          </a:effectRef>
          <a:fontRef idx="minor">
            <a:schemeClr val="lt1"/>
          </a:fontRef>
        </dgm:style>
      </dgm:prSet>
      <dgm:spPr>
        <a:solidFill>
          <a:srgbClr val="003A7D"/>
        </a:solidFill>
        <a:ln>
          <a:solidFill>
            <a:srgbClr val="003A7D"/>
          </a:solidFill>
        </a:ln>
      </dgm:spPr>
      <dgm:t>
        <a:bodyPr/>
        <a:lstStyle/>
        <a:p>
          <a:r>
            <a:rPr lang="fr-FR" sz="1100" dirty="0" smtClean="0"/>
            <a:t>Valorisation</a:t>
          </a:r>
          <a:endParaRPr lang="fr-FR" sz="1100" dirty="0"/>
        </a:p>
      </dgm:t>
    </dgm:pt>
    <dgm:pt modelId="{E1528B70-70BE-45F4-966F-83A51B33628B}" type="parTrans" cxnId="{E3C3B36E-C283-4320-8621-29C78445E40E}">
      <dgm:prSet/>
      <dgm:spPr/>
      <dgm:t>
        <a:bodyPr/>
        <a:lstStyle/>
        <a:p>
          <a:endParaRPr lang="fr-FR"/>
        </a:p>
      </dgm:t>
    </dgm:pt>
    <dgm:pt modelId="{B1E63D42-C7B5-4A1A-B5FB-21E2F78EA78A}" type="sibTrans" cxnId="{E3C3B36E-C283-4320-8621-29C78445E40E}">
      <dgm:prSet/>
      <dgm:spPr/>
      <dgm:t>
        <a:bodyPr/>
        <a:lstStyle/>
        <a:p>
          <a:endParaRPr lang="fr-FR"/>
        </a:p>
      </dgm:t>
    </dgm:pt>
    <dgm:pt modelId="{52BDCC68-1D68-47AF-BABA-DEC0A1DB4EB6}" type="pres">
      <dgm:prSet presAssocID="{4148DD22-82BA-42B5-B9C9-009480B24B75}" presName="Name0" presStyleCnt="0">
        <dgm:presLayoutVars>
          <dgm:dir/>
          <dgm:resizeHandles val="exact"/>
        </dgm:presLayoutVars>
      </dgm:prSet>
      <dgm:spPr/>
      <dgm:t>
        <a:bodyPr/>
        <a:lstStyle/>
        <a:p>
          <a:endParaRPr lang="fr-FR"/>
        </a:p>
      </dgm:t>
    </dgm:pt>
    <dgm:pt modelId="{C85392F4-F148-4B0A-9F83-928E6CE8D8D1}" type="pres">
      <dgm:prSet presAssocID="{D4EC2D15-97E7-468F-B395-512F8984383B}" presName="node" presStyleLbl="node1" presStyleIdx="0" presStyleCnt="10" custScaleX="1359519" custScaleY="161051" custLinFactX="84131" custLinFactNeighborX="100000" custLinFactNeighborY="-28469">
        <dgm:presLayoutVars>
          <dgm:bulletEnabled val="1"/>
        </dgm:presLayoutVars>
      </dgm:prSet>
      <dgm:spPr/>
      <dgm:t>
        <a:bodyPr/>
        <a:lstStyle/>
        <a:p>
          <a:endParaRPr lang="fr-FR"/>
        </a:p>
      </dgm:t>
    </dgm:pt>
    <dgm:pt modelId="{481AE583-855C-436C-BFC1-B635ED4FB172}" type="pres">
      <dgm:prSet presAssocID="{7A09463B-BBEB-4FC0-A32C-451951D4DAB6}" presName="sibTrans" presStyleLbl="sibTrans2D1" presStyleIdx="0" presStyleCnt="9" custScaleX="291828" custScaleY="161051"/>
      <dgm:spPr/>
      <dgm:t>
        <a:bodyPr/>
        <a:lstStyle/>
        <a:p>
          <a:endParaRPr lang="fr-FR"/>
        </a:p>
      </dgm:t>
    </dgm:pt>
    <dgm:pt modelId="{BBE44026-232C-40C6-8D05-A76965649F4A}" type="pres">
      <dgm:prSet presAssocID="{7A09463B-BBEB-4FC0-A32C-451951D4DAB6}" presName="connectorText" presStyleLbl="sibTrans2D1" presStyleIdx="0" presStyleCnt="9"/>
      <dgm:spPr/>
      <dgm:t>
        <a:bodyPr/>
        <a:lstStyle/>
        <a:p>
          <a:endParaRPr lang="fr-FR"/>
        </a:p>
      </dgm:t>
    </dgm:pt>
    <dgm:pt modelId="{D734693B-1579-44D6-828E-4EA426C8E854}" type="pres">
      <dgm:prSet presAssocID="{F8806EF5-4390-4F71-B3E3-AB75A013F82F}" presName="node" presStyleLbl="node1" presStyleIdx="1" presStyleCnt="10" custScaleX="1420890" custScaleY="161051" custLinFactX="61992" custLinFactNeighborX="100000" custLinFactNeighborY="-34190">
        <dgm:presLayoutVars>
          <dgm:bulletEnabled val="1"/>
        </dgm:presLayoutVars>
      </dgm:prSet>
      <dgm:spPr/>
      <dgm:t>
        <a:bodyPr/>
        <a:lstStyle/>
        <a:p>
          <a:endParaRPr lang="fr-FR"/>
        </a:p>
      </dgm:t>
    </dgm:pt>
    <dgm:pt modelId="{F3A8AA18-5CC6-4F7C-9DA8-9D9B7C19E1FF}" type="pres">
      <dgm:prSet presAssocID="{A80E65E5-926B-4180-914E-E82B849BFBEB}" presName="sibTrans" presStyleLbl="sibTrans2D1" presStyleIdx="1" presStyleCnt="9" custScaleX="291828" custScaleY="161051"/>
      <dgm:spPr/>
      <dgm:t>
        <a:bodyPr/>
        <a:lstStyle/>
        <a:p>
          <a:endParaRPr lang="fr-FR"/>
        </a:p>
      </dgm:t>
    </dgm:pt>
    <dgm:pt modelId="{EEE63D39-4175-4FDC-9A9C-08417108FD18}" type="pres">
      <dgm:prSet presAssocID="{A80E65E5-926B-4180-914E-E82B849BFBEB}" presName="connectorText" presStyleLbl="sibTrans2D1" presStyleIdx="1" presStyleCnt="9"/>
      <dgm:spPr/>
      <dgm:t>
        <a:bodyPr/>
        <a:lstStyle/>
        <a:p>
          <a:endParaRPr lang="fr-FR"/>
        </a:p>
      </dgm:t>
    </dgm:pt>
    <dgm:pt modelId="{F8A78F41-4110-4024-965A-6E0AD214695B}" type="pres">
      <dgm:prSet presAssocID="{CA60747C-F9F8-4D6D-98E2-319E581AEB04}" presName="node" presStyleLbl="node1" presStyleIdx="2" presStyleCnt="10" custScaleX="1229934" custScaleY="161051" custLinFactX="27636" custLinFactNeighborX="100000" custLinFactNeighborY="-28931">
        <dgm:presLayoutVars>
          <dgm:bulletEnabled val="1"/>
        </dgm:presLayoutVars>
      </dgm:prSet>
      <dgm:spPr/>
      <dgm:t>
        <a:bodyPr/>
        <a:lstStyle/>
        <a:p>
          <a:endParaRPr lang="fr-FR"/>
        </a:p>
      </dgm:t>
    </dgm:pt>
    <dgm:pt modelId="{9BD99A79-ACC9-464C-A598-68434DA4DEC6}" type="pres">
      <dgm:prSet presAssocID="{CB21A5C3-70A3-4C71-906E-6395FA7E33F9}" presName="sibTrans" presStyleLbl="sibTrans2D1" presStyleIdx="2" presStyleCnt="9" custScaleX="291828" custScaleY="161051"/>
      <dgm:spPr/>
      <dgm:t>
        <a:bodyPr/>
        <a:lstStyle/>
        <a:p>
          <a:endParaRPr lang="fr-FR"/>
        </a:p>
      </dgm:t>
    </dgm:pt>
    <dgm:pt modelId="{A13485F5-1151-4D5D-9125-3CED13E37BEF}" type="pres">
      <dgm:prSet presAssocID="{CB21A5C3-70A3-4C71-906E-6395FA7E33F9}" presName="connectorText" presStyleLbl="sibTrans2D1" presStyleIdx="2" presStyleCnt="9"/>
      <dgm:spPr/>
      <dgm:t>
        <a:bodyPr/>
        <a:lstStyle/>
        <a:p>
          <a:endParaRPr lang="fr-FR"/>
        </a:p>
      </dgm:t>
    </dgm:pt>
    <dgm:pt modelId="{D87A80C9-C663-4D29-BE91-FF45D76D284D}" type="pres">
      <dgm:prSet presAssocID="{945F8C64-3FA8-4129-9E8B-30D52EF39F2D}" presName="node" presStyleLbl="node1" presStyleIdx="3" presStyleCnt="10" custScaleX="1463407" custScaleY="161051" custLinFactX="23539" custLinFactNeighborX="100000" custLinFactNeighborY="-28931">
        <dgm:presLayoutVars>
          <dgm:bulletEnabled val="1"/>
        </dgm:presLayoutVars>
      </dgm:prSet>
      <dgm:spPr/>
      <dgm:t>
        <a:bodyPr/>
        <a:lstStyle/>
        <a:p>
          <a:endParaRPr lang="fr-FR"/>
        </a:p>
      </dgm:t>
    </dgm:pt>
    <dgm:pt modelId="{FA6BFF7B-79FA-49AA-9133-84CAF53E1914}" type="pres">
      <dgm:prSet presAssocID="{C7C17EE3-CBE3-457E-854B-27F6058FE09A}" presName="sibTrans" presStyleLbl="sibTrans2D1" presStyleIdx="3" presStyleCnt="9" custScaleX="291828" custScaleY="161051"/>
      <dgm:spPr/>
      <dgm:t>
        <a:bodyPr/>
        <a:lstStyle/>
        <a:p>
          <a:endParaRPr lang="fr-FR"/>
        </a:p>
      </dgm:t>
    </dgm:pt>
    <dgm:pt modelId="{3A7B1A64-C9D3-4429-BD2B-C563AC494AA4}" type="pres">
      <dgm:prSet presAssocID="{C7C17EE3-CBE3-457E-854B-27F6058FE09A}" presName="connectorText" presStyleLbl="sibTrans2D1" presStyleIdx="3" presStyleCnt="9"/>
      <dgm:spPr/>
      <dgm:t>
        <a:bodyPr/>
        <a:lstStyle/>
        <a:p>
          <a:endParaRPr lang="fr-FR"/>
        </a:p>
      </dgm:t>
    </dgm:pt>
    <dgm:pt modelId="{27B97CB6-CC6A-476C-A2AB-256DE6B374C7}" type="pres">
      <dgm:prSet presAssocID="{0A5F0C05-307E-44D2-B950-0886EF783168}" presName="node" presStyleLbl="node1" presStyleIdx="4" presStyleCnt="10" custScaleX="1452169" custScaleY="161051" custLinFactNeighborX="-99545" custLinFactNeighborY="-31038">
        <dgm:presLayoutVars>
          <dgm:bulletEnabled val="1"/>
        </dgm:presLayoutVars>
      </dgm:prSet>
      <dgm:spPr/>
      <dgm:t>
        <a:bodyPr/>
        <a:lstStyle/>
        <a:p>
          <a:endParaRPr lang="fr-FR"/>
        </a:p>
      </dgm:t>
    </dgm:pt>
    <dgm:pt modelId="{5D508696-F109-4CDB-8C54-6F00F29D4348}" type="pres">
      <dgm:prSet presAssocID="{7A714465-3286-47A7-980E-25A7E8F60CB4}" presName="sibTrans" presStyleLbl="sibTrans2D1" presStyleIdx="4" presStyleCnt="9" custScaleX="291829" custScaleY="161051"/>
      <dgm:spPr/>
      <dgm:t>
        <a:bodyPr/>
        <a:lstStyle/>
        <a:p>
          <a:endParaRPr lang="fr-FR"/>
        </a:p>
      </dgm:t>
    </dgm:pt>
    <dgm:pt modelId="{A5F3D22D-3FFB-422A-99D2-930EFF5F1DAC}" type="pres">
      <dgm:prSet presAssocID="{7A714465-3286-47A7-980E-25A7E8F60CB4}" presName="connectorText" presStyleLbl="sibTrans2D1" presStyleIdx="4" presStyleCnt="9"/>
      <dgm:spPr/>
      <dgm:t>
        <a:bodyPr/>
        <a:lstStyle/>
        <a:p>
          <a:endParaRPr lang="fr-FR"/>
        </a:p>
      </dgm:t>
    </dgm:pt>
    <dgm:pt modelId="{0AFC85C5-9CF5-4D1D-B2FE-9EDADD017991}" type="pres">
      <dgm:prSet presAssocID="{8A838C48-D4F2-4F42-AA18-67BE38D18B0E}" presName="node" presStyleLbl="node1" presStyleIdx="5" presStyleCnt="10" custScaleX="1536697" custScaleY="161051" custLinFactX="-2475" custLinFactNeighborX="-100000" custLinFactNeighborY="-32527">
        <dgm:presLayoutVars>
          <dgm:bulletEnabled val="1"/>
        </dgm:presLayoutVars>
      </dgm:prSet>
      <dgm:spPr/>
      <dgm:t>
        <a:bodyPr/>
        <a:lstStyle/>
        <a:p>
          <a:endParaRPr lang="fr-FR"/>
        </a:p>
      </dgm:t>
    </dgm:pt>
    <dgm:pt modelId="{243C64DB-FCDD-4CAA-B071-C1161FE76F2C}" type="pres">
      <dgm:prSet presAssocID="{67BDFD1D-3BF4-4F52-86C6-6F0FBAC3B52C}" presName="sibTrans" presStyleLbl="sibTrans2D1" presStyleIdx="5" presStyleCnt="9" custScaleX="291827" custScaleY="161051"/>
      <dgm:spPr/>
      <dgm:t>
        <a:bodyPr/>
        <a:lstStyle/>
        <a:p>
          <a:endParaRPr lang="fr-FR"/>
        </a:p>
      </dgm:t>
    </dgm:pt>
    <dgm:pt modelId="{B9E39D37-3349-4867-A9B7-5B18D92BE0A3}" type="pres">
      <dgm:prSet presAssocID="{67BDFD1D-3BF4-4F52-86C6-6F0FBAC3B52C}" presName="connectorText" presStyleLbl="sibTrans2D1" presStyleIdx="5" presStyleCnt="9"/>
      <dgm:spPr/>
      <dgm:t>
        <a:bodyPr/>
        <a:lstStyle/>
        <a:p>
          <a:endParaRPr lang="fr-FR"/>
        </a:p>
      </dgm:t>
    </dgm:pt>
    <dgm:pt modelId="{3F1E2557-FB18-4B7D-B0EE-A07AFFF1F257}" type="pres">
      <dgm:prSet presAssocID="{5B70009A-925C-4C40-B24E-D68CF803B2E1}" presName="node" presStyleLbl="node1" presStyleIdx="6" presStyleCnt="10" custScaleX="1302323" custScaleY="161051" custLinFactX="-25059" custLinFactY="-100000" custLinFactNeighborX="-100000" custLinFactNeighborY="-160525">
        <dgm:presLayoutVars>
          <dgm:bulletEnabled val="1"/>
        </dgm:presLayoutVars>
      </dgm:prSet>
      <dgm:spPr/>
      <dgm:t>
        <a:bodyPr/>
        <a:lstStyle/>
        <a:p>
          <a:endParaRPr lang="fr-FR"/>
        </a:p>
      </dgm:t>
    </dgm:pt>
    <dgm:pt modelId="{5C50D910-6076-40EE-9193-185092E57577}" type="pres">
      <dgm:prSet presAssocID="{2418FE0A-CD17-4080-A0A2-14AC1B1093DB}" presName="sibTrans" presStyleLbl="sibTrans2D1" presStyleIdx="6" presStyleCnt="9" custScaleX="291828" custScaleY="161051"/>
      <dgm:spPr/>
      <dgm:t>
        <a:bodyPr/>
        <a:lstStyle/>
        <a:p>
          <a:endParaRPr lang="fr-FR"/>
        </a:p>
      </dgm:t>
    </dgm:pt>
    <dgm:pt modelId="{1D5BA2B8-CF00-4A58-BA8A-A51A2F8D07B4}" type="pres">
      <dgm:prSet presAssocID="{2418FE0A-CD17-4080-A0A2-14AC1B1093DB}" presName="connectorText" presStyleLbl="sibTrans2D1" presStyleIdx="6" presStyleCnt="9"/>
      <dgm:spPr/>
      <dgm:t>
        <a:bodyPr/>
        <a:lstStyle/>
        <a:p>
          <a:endParaRPr lang="fr-FR"/>
        </a:p>
      </dgm:t>
    </dgm:pt>
    <dgm:pt modelId="{59EFEEEA-8044-4B8E-A65F-77299123064F}" type="pres">
      <dgm:prSet presAssocID="{FAC007B0-9599-4087-B9CD-C33552458095}" presName="node" presStyleLbl="node1" presStyleIdx="7" presStyleCnt="10" custScaleX="1553167" custScaleY="161051" custLinFactX="-39672" custLinFactY="-100000" custLinFactNeighborX="-100000" custLinFactNeighborY="-160525">
        <dgm:presLayoutVars>
          <dgm:bulletEnabled val="1"/>
        </dgm:presLayoutVars>
      </dgm:prSet>
      <dgm:spPr/>
      <dgm:t>
        <a:bodyPr/>
        <a:lstStyle/>
        <a:p>
          <a:endParaRPr lang="fr-FR"/>
        </a:p>
      </dgm:t>
    </dgm:pt>
    <dgm:pt modelId="{08256620-7A2F-49F6-8B19-44D0829DEAAC}" type="pres">
      <dgm:prSet presAssocID="{BFD4AB72-CE07-423F-B743-8257A1B7DBC9}" presName="sibTrans" presStyleLbl="sibTrans2D1" presStyleIdx="7" presStyleCnt="9" custScaleX="291828" custScaleY="161051"/>
      <dgm:spPr/>
      <dgm:t>
        <a:bodyPr/>
        <a:lstStyle/>
        <a:p>
          <a:endParaRPr lang="fr-FR"/>
        </a:p>
      </dgm:t>
    </dgm:pt>
    <dgm:pt modelId="{49F6186B-EF55-4228-A282-437C7DB7A1A2}" type="pres">
      <dgm:prSet presAssocID="{BFD4AB72-CE07-423F-B743-8257A1B7DBC9}" presName="connectorText" presStyleLbl="sibTrans2D1" presStyleIdx="7" presStyleCnt="9"/>
      <dgm:spPr/>
      <dgm:t>
        <a:bodyPr/>
        <a:lstStyle/>
        <a:p>
          <a:endParaRPr lang="fr-FR"/>
        </a:p>
      </dgm:t>
    </dgm:pt>
    <dgm:pt modelId="{97E62262-F28F-401A-A5D5-2688326F4F78}" type="pres">
      <dgm:prSet presAssocID="{9CC1BB8D-0FD3-4862-9F96-EFB9FE81F158}" presName="node" presStyleLbl="node1" presStyleIdx="8" presStyleCnt="10" custScaleX="1244590" custScaleY="161051" custLinFactX="-57542" custLinFactY="-100000" custLinFactNeighborX="-100000" custLinFactNeighborY="-160525">
        <dgm:presLayoutVars>
          <dgm:bulletEnabled val="1"/>
        </dgm:presLayoutVars>
      </dgm:prSet>
      <dgm:spPr/>
      <dgm:t>
        <a:bodyPr/>
        <a:lstStyle/>
        <a:p>
          <a:endParaRPr lang="fr-FR"/>
        </a:p>
      </dgm:t>
    </dgm:pt>
    <dgm:pt modelId="{060D53E3-DCFB-4655-B5CA-E3053FFDFF23}" type="pres">
      <dgm:prSet presAssocID="{FC78B8B9-32C3-4247-815C-FE26E07657B3}" presName="sibTrans" presStyleLbl="sibTrans2D1" presStyleIdx="8" presStyleCnt="9"/>
      <dgm:spPr/>
      <dgm:t>
        <a:bodyPr/>
        <a:lstStyle/>
        <a:p>
          <a:endParaRPr lang="fr-FR"/>
        </a:p>
      </dgm:t>
    </dgm:pt>
    <dgm:pt modelId="{DF449BC4-5A6A-49D0-A126-E57C505D124F}" type="pres">
      <dgm:prSet presAssocID="{FC78B8B9-32C3-4247-815C-FE26E07657B3}" presName="connectorText" presStyleLbl="sibTrans2D1" presStyleIdx="8" presStyleCnt="9"/>
      <dgm:spPr/>
      <dgm:t>
        <a:bodyPr/>
        <a:lstStyle/>
        <a:p>
          <a:endParaRPr lang="fr-FR"/>
        </a:p>
      </dgm:t>
    </dgm:pt>
    <dgm:pt modelId="{4EA77C66-F45D-4F47-B359-65C583F5DE73}" type="pres">
      <dgm:prSet presAssocID="{EA9C8A47-320D-4EC4-9941-D10AC6E896C6}" presName="node" presStyleLbl="node1" presStyleIdx="9" presStyleCnt="10" custScaleX="1455732" custScaleY="161051" custLinFactX="-57542" custLinFactY="-100000" custLinFactNeighborX="-100000" custLinFactNeighborY="-160525">
        <dgm:presLayoutVars>
          <dgm:bulletEnabled val="1"/>
        </dgm:presLayoutVars>
      </dgm:prSet>
      <dgm:spPr/>
      <dgm:t>
        <a:bodyPr/>
        <a:lstStyle/>
        <a:p>
          <a:endParaRPr lang="fr-FR"/>
        </a:p>
      </dgm:t>
    </dgm:pt>
  </dgm:ptLst>
  <dgm:cxnLst>
    <dgm:cxn modelId="{66651E83-2AB9-49D1-A9A6-D34C61903151}" type="presOf" srcId="{67BDFD1D-3BF4-4F52-86C6-6F0FBAC3B52C}" destId="{B9E39D37-3349-4867-A9B7-5B18D92BE0A3}" srcOrd="1" destOrd="0" presId="urn:microsoft.com/office/officeart/2005/8/layout/process1"/>
    <dgm:cxn modelId="{902655D7-85E1-4051-AE0A-CBA4B050AE4A}" srcId="{4148DD22-82BA-42B5-B9C9-009480B24B75}" destId="{FAC007B0-9599-4087-B9CD-C33552458095}" srcOrd="7" destOrd="0" parTransId="{335EC86E-4676-4F78-9A2E-755DF302CE77}" sibTransId="{BFD4AB72-CE07-423F-B743-8257A1B7DBC9}"/>
    <dgm:cxn modelId="{1D26CF2E-48A8-4CE7-BB8E-DED6B3064404}" type="presOf" srcId="{A80E65E5-926B-4180-914E-E82B849BFBEB}" destId="{F3A8AA18-5CC6-4F7C-9DA8-9D9B7C19E1FF}" srcOrd="0" destOrd="0" presId="urn:microsoft.com/office/officeart/2005/8/layout/process1"/>
    <dgm:cxn modelId="{75E55D7D-5723-4AC6-BCF3-C68EE14E3060}" type="presOf" srcId="{FC78B8B9-32C3-4247-815C-FE26E07657B3}" destId="{DF449BC4-5A6A-49D0-A126-E57C505D124F}" srcOrd="1" destOrd="0" presId="urn:microsoft.com/office/officeart/2005/8/layout/process1"/>
    <dgm:cxn modelId="{51C164BA-2E9A-4CB7-BDBC-B174A2283057}" type="presOf" srcId="{8A838C48-D4F2-4F42-AA18-67BE38D18B0E}" destId="{0AFC85C5-9CF5-4D1D-B2FE-9EDADD017991}" srcOrd="0" destOrd="0" presId="urn:microsoft.com/office/officeart/2005/8/layout/process1"/>
    <dgm:cxn modelId="{CCCA2176-515F-48FB-9C41-69B20494F6D7}" type="presOf" srcId="{EA9C8A47-320D-4EC4-9941-D10AC6E896C6}" destId="{4EA77C66-F45D-4F47-B359-65C583F5DE73}" srcOrd="0" destOrd="0" presId="urn:microsoft.com/office/officeart/2005/8/layout/process1"/>
    <dgm:cxn modelId="{C824C99E-DA53-4CD1-9996-53CB4387908A}" type="presOf" srcId="{7A714465-3286-47A7-980E-25A7E8F60CB4}" destId="{5D508696-F109-4CDB-8C54-6F00F29D4348}" srcOrd="0" destOrd="0" presId="urn:microsoft.com/office/officeart/2005/8/layout/process1"/>
    <dgm:cxn modelId="{E9C39EAB-B02F-4760-8A30-6F632FD4FE6B}" type="presOf" srcId="{2418FE0A-CD17-4080-A0A2-14AC1B1093DB}" destId="{1D5BA2B8-CF00-4A58-BA8A-A51A2F8D07B4}" srcOrd="1" destOrd="0" presId="urn:microsoft.com/office/officeart/2005/8/layout/process1"/>
    <dgm:cxn modelId="{86E9034A-D777-4F86-8FAE-27AB47085C6C}" type="presOf" srcId="{BFD4AB72-CE07-423F-B743-8257A1B7DBC9}" destId="{08256620-7A2F-49F6-8B19-44D0829DEAAC}" srcOrd="0" destOrd="0" presId="urn:microsoft.com/office/officeart/2005/8/layout/process1"/>
    <dgm:cxn modelId="{CAD939F8-4845-4719-981E-E8EF862EC30A}" type="presOf" srcId="{9CC1BB8D-0FD3-4862-9F96-EFB9FE81F158}" destId="{97E62262-F28F-401A-A5D5-2688326F4F78}" srcOrd="0" destOrd="0" presId="urn:microsoft.com/office/officeart/2005/8/layout/process1"/>
    <dgm:cxn modelId="{65B3C7A9-0752-4A33-9974-F7C428EB5919}" srcId="{4148DD22-82BA-42B5-B9C9-009480B24B75}" destId="{9CC1BB8D-0FD3-4862-9F96-EFB9FE81F158}" srcOrd="8" destOrd="0" parTransId="{1172BA15-CE97-4D92-B8BA-DDF8EA8A13AF}" sibTransId="{FC78B8B9-32C3-4247-815C-FE26E07657B3}"/>
    <dgm:cxn modelId="{63ACF76B-654D-4A4E-8C7A-081347EB4665}" srcId="{4148DD22-82BA-42B5-B9C9-009480B24B75}" destId="{5B70009A-925C-4C40-B24E-D68CF803B2E1}" srcOrd="6" destOrd="0" parTransId="{877B8E75-F28B-4FE1-8957-5832FC7DFBC5}" sibTransId="{2418FE0A-CD17-4080-A0A2-14AC1B1093DB}"/>
    <dgm:cxn modelId="{94DCCA82-C096-4E68-ABB8-1C85D6FFE1A9}" srcId="{4148DD22-82BA-42B5-B9C9-009480B24B75}" destId="{F8806EF5-4390-4F71-B3E3-AB75A013F82F}" srcOrd="1" destOrd="0" parTransId="{62BD614E-8714-4322-8548-58FC5A783ADF}" sibTransId="{A80E65E5-926B-4180-914E-E82B849BFBEB}"/>
    <dgm:cxn modelId="{0E9EA858-587C-472E-8C19-9E8486D3DDA5}" type="presOf" srcId="{C7C17EE3-CBE3-457E-854B-27F6058FE09A}" destId="{3A7B1A64-C9D3-4429-BD2B-C563AC494AA4}" srcOrd="1" destOrd="0" presId="urn:microsoft.com/office/officeart/2005/8/layout/process1"/>
    <dgm:cxn modelId="{25281EC9-D330-4E12-B5A3-032E8A6D8E66}" srcId="{4148DD22-82BA-42B5-B9C9-009480B24B75}" destId="{D4EC2D15-97E7-468F-B395-512F8984383B}" srcOrd="0" destOrd="0" parTransId="{D70AD417-DA59-4339-B35A-6427C1D96242}" sibTransId="{7A09463B-BBEB-4FC0-A32C-451951D4DAB6}"/>
    <dgm:cxn modelId="{BEAD8AD9-6DE9-4E4C-9963-A4B131C03EAF}" type="presOf" srcId="{7A09463B-BBEB-4FC0-A32C-451951D4DAB6}" destId="{BBE44026-232C-40C6-8D05-A76965649F4A}" srcOrd="1" destOrd="0" presId="urn:microsoft.com/office/officeart/2005/8/layout/process1"/>
    <dgm:cxn modelId="{E3C3B36E-C283-4320-8621-29C78445E40E}" srcId="{4148DD22-82BA-42B5-B9C9-009480B24B75}" destId="{EA9C8A47-320D-4EC4-9941-D10AC6E896C6}" srcOrd="9" destOrd="0" parTransId="{E1528B70-70BE-45F4-966F-83A51B33628B}" sibTransId="{B1E63D42-C7B5-4A1A-B5FB-21E2F78EA78A}"/>
    <dgm:cxn modelId="{A905CEAD-C043-4787-9C60-A80305BBC183}" type="presOf" srcId="{0A5F0C05-307E-44D2-B950-0886EF783168}" destId="{27B97CB6-CC6A-476C-A2AB-256DE6B374C7}" srcOrd="0" destOrd="0" presId="urn:microsoft.com/office/officeart/2005/8/layout/process1"/>
    <dgm:cxn modelId="{4288C3B1-03D2-4F4E-A140-5E40085D0E22}" type="presOf" srcId="{CB21A5C3-70A3-4C71-906E-6395FA7E33F9}" destId="{A13485F5-1151-4D5D-9125-3CED13E37BEF}" srcOrd="1" destOrd="0" presId="urn:microsoft.com/office/officeart/2005/8/layout/process1"/>
    <dgm:cxn modelId="{397E9086-737C-488F-9C37-AED1FA37D84D}" type="presOf" srcId="{945F8C64-3FA8-4129-9E8B-30D52EF39F2D}" destId="{D87A80C9-C663-4D29-BE91-FF45D76D284D}" srcOrd="0" destOrd="0" presId="urn:microsoft.com/office/officeart/2005/8/layout/process1"/>
    <dgm:cxn modelId="{BA2B02F5-5E6A-4FBD-B862-C920AFAE7359}" type="presOf" srcId="{F8806EF5-4390-4F71-B3E3-AB75A013F82F}" destId="{D734693B-1579-44D6-828E-4EA426C8E854}" srcOrd="0" destOrd="0" presId="urn:microsoft.com/office/officeart/2005/8/layout/process1"/>
    <dgm:cxn modelId="{7B31CEEF-66E7-457C-9052-63097E3B0252}" type="presOf" srcId="{4148DD22-82BA-42B5-B9C9-009480B24B75}" destId="{52BDCC68-1D68-47AF-BABA-DEC0A1DB4EB6}" srcOrd="0" destOrd="0" presId="urn:microsoft.com/office/officeart/2005/8/layout/process1"/>
    <dgm:cxn modelId="{DB9CF532-6335-487D-AAF1-E3322A5BC87C}" srcId="{4148DD22-82BA-42B5-B9C9-009480B24B75}" destId="{0A5F0C05-307E-44D2-B950-0886EF783168}" srcOrd="4" destOrd="0" parTransId="{7F7C9B17-D328-4F92-9F06-931391BB6344}" sibTransId="{7A714465-3286-47A7-980E-25A7E8F60CB4}"/>
    <dgm:cxn modelId="{66CE7326-3E37-4026-A394-904125F538ED}" type="presOf" srcId="{67BDFD1D-3BF4-4F52-86C6-6F0FBAC3B52C}" destId="{243C64DB-FCDD-4CAA-B071-C1161FE76F2C}" srcOrd="0" destOrd="0" presId="urn:microsoft.com/office/officeart/2005/8/layout/process1"/>
    <dgm:cxn modelId="{7D47A5CA-A622-40A6-BE12-392E196F5536}" type="presOf" srcId="{A80E65E5-926B-4180-914E-E82B849BFBEB}" destId="{EEE63D39-4175-4FDC-9A9C-08417108FD18}" srcOrd="1" destOrd="0" presId="urn:microsoft.com/office/officeart/2005/8/layout/process1"/>
    <dgm:cxn modelId="{1FC8A19A-B3EE-409F-A5A7-22DD6EA757A5}" srcId="{4148DD22-82BA-42B5-B9C9-009480B24B75}" destId="{8A838C48-D4F2-4F42-AA18-67BE38D18B0E}" srcOrd="5" destOrd="0" parTransId="{6BF2B0DB-794C-4F8F-8BDE-4FEA88252BD3}" sibTransId="{67BDFD1D-3BF4-4F52-86C6-6F0FBAC3B52C}"/>
    <dgm:cxn modelId="{EE6C4D00-E225-495D-B78F-EBBF17F13D39}" type="presOf" srcId="{7A714465-3286-47A7-980E-25A7E8F60CB4}" destId="{A5F3D22D-3FFB-422A-99D2-930EFF5F1DAC}" srcOrd="1" destOrd="0" presId="urn:microsoft.com/office/officeart/2005/8/layout/process1"/>
    <dgm:cxn modelId="{4AFDE58F-DE97-42AD-8ED1-22E556455DF7}" type="presOf" srcId="{FAC007B0-9599-4087-B9CD-C33552458095}" destId="{59EFEEEA-8044-4B8E-A65F-77299123064F}" srcOrd="0" destOrd="0" presId="urn:microsoft.com/office/officeart/2005/8/layout/process1"/>
    <dgm:cxn modelId="{15F1E27B-44B6-4416-A5B5-D4D6D1FA297E}" srcId="{4148DD22-82BA-42B5-B9C9-009480B24B75}" destId="{CA60747C-F9F8-4D6D-98E2-319E581AEB04}" srcOrd="2" destOrd="0" parTransId="{2B8B926A-6E5D-416A-8035-E9F7510B7C1D}" sibTransId="{CB21A5C3-70A3-4C71-906E-6395FA7E33F9}"/>
    <dgm:cxn modelId="{EEB6B738-5F66-4C48-84D3-49C43131DADE}" type="presOf" srcId="{5B70009A-925C-4C40-B24E-D68CF803B2E1}" destId="{3F1E2557-FB18-4B7D-B0EE-A07AFFF1F257}" srcOrd="0" destOrd="0" presId="urn:microsoft.com/office/officeart/2005/8/layout/process1"/>
    <dgm:cxn modelId="{58EB8867-B4CA-47E4-BDA2-1E74354E10A4}" type="presOf" srcId="{BFD4AB72-CE07-423F-B743-8257A1B7DBC9}" destId="{49F6186B-EF55-4228-A282-437C7DB7A1A2}" srcOrd="1" destOrd="0" presId="urn:microsoft.com/office/officeart/2005/8/layout/process1"/>
    <dgm:cxn modelId="{B66C7323-4B5D-4D34-84F4-773761D4AE29}" type="presOf" srcId="{CB21A5C3-70A3-4C71-906E-6395FA7E33F9}" destId="{9BD99A79-ACC9-464C-A598-68434DA4DEC6}" srcOrd="0" destOrd="0" presId="urn:microsoft.com/office/officeart/2005/8/layout/process1"/>
    <dgm:cxn modelId="{CF66456D-F083-411B-942A-812794F28E01}" type="presOf" srcId="{CA60747C-F9F8-4D6D-98E2-319E581AEB04}" destId="{F8A78F41-4110-4024-965A-6E0AD214695B}" srcOrd="0" destOrd="0" presId="urn:microsoft.com/office/officeart/2005/8/layout/process1"/>
    <dgm:cxn modelId="{449DE048-0ED9-4AFB-BF6C-886450709CFA}" type="presOf" srcId="{FC78B8B9-32C3-4247-815C-FE26E07657B3}" destId="{060D53E3-DCFB-4655-B5CA-E3053FFDFF23}" srcOrd="0" destOrd="0" presId="urn:microsoft.com/office/officeart/2005/8/layout/process1"/>
    <dgm:cxn modelId="{B7116B92-B684-4BE1-B1BF-12DB8FD7F4F5}" type="presOf" srcId="{7A09463B-BBEB-4FC0-A32C-451951D4DAB6}" destId="{481AE583-855C-436C-BFC1-B635ED4FB172}" srcOrd="0" destOrd="0" presId="urn:microsoft.com/office/officeart/2005/8/layout/process1"/>
    <dgm:cxn modelId="{1B12953A-EB0B-4871-A856-CA566CB3F3DD}" srcId="{4148DD22-82BA-42B5-B9C9-009480B24B75}" destId="{945F8C64-3FA8-4129-9E8B-30D52EF39F2D}" srcOrd="3" destOrd="0" parTransId="{7E288D0E-57BD-4D1E-8EE7-2556CA7CC039}" sibTransId="{C7C17EE3-CBE3-457E-854B-27F6058FE09A}"/>
    <dgm:cxn modelId="{A052D406-30EF-443D-8031-6C84D5543C88}" type="presOf" srcId="{C7C17EE3-CBE3-457E-854B-27F6058FE09A}" destId="{FA6BFF7B-79FA-49AA-9133-84CAF53E1914}" srcOrd="0" destOrd="0" presId="urn:microsoft.com/office/officeart/2005/8/layout/process1"/>
    <dgm:cxn modelId="{A16BDF81-253B-4D47-BC09-5C6F3C26E060}" type="presOf" srcId="{2418FE0A-CD17-4080-A0A2-14AC1B1093DB}" destId="{5C50D910-6076-40EE-9193-185092E57577}" srcOrd="0" destOrd="0" presId="urn:microsoft.com/office/officeart/2005/8/layout/process1"/>
    <dgm:cxn modelId="{A2E2AF5A-E81A-47FE-BFCB-347736C8D9DE}" type="presOf" srcId="{D4EC2D15-97E7-468F-B395-512F8984383B}" destId="{C85392F4-F148-4B0A-9F83-928E6CE8D8D1}" srcOrd="0" destOrd="0" presId="urn:microsoft.com/office/officeart/2005/8/layout/process1"/>
    <dgm:cxn modelId="{E23C70CB-0FCF-4FB3-BC89-26D83395EE96}" type="presParOf" srcId="{52BDCC68-1D68-47AF-BABA-DEC0A1DB4EB6}" destId="{C85392F4-F148-4B0A-9F83-928E6CE8D8D1}" srcOrd="0" destOrd="0" presId="urn:microsoft.com/office/officeart/2005/8/layout/process1"/>
    <dgm:cxn modelId="{29EE80C8-35FA-4E45-8CF9-960CB2275EA7}" type="presParOf" srcId="{52BDCC68-1D68-47AF-BABA-DEC0A1DB4EB6}" destId="{481AE583-855C-436C-BFC1-B635ED4FB172}" srcOrd="1" destOrd="0" presId="urn:microsoft.com/office/officeart/2005/8/layout/process1"/>
    <dgm:cxn modelId="{8DB42601-A4A1-4358-85B9-6E8030055D0B}" type="presParOf" srcId="{481AE583-855C-436C-BFC1-B635ED4FB172}" destId="{BBE44026-232C-40C6-8D05-A76965649F4A}" srcOrd="0" destOrd="0" presId="urn:microsoft.com/office/officeart/2005/8/layout/process1"/>
    <dgm:cxn modelId="{D6DC9ED2-C804-4834-AA07-60FF177F5FE6}" type="presParOf" srcId="{52BDCC68-1D68-47AF-BABA-DEC0A1DB4EB6}" destId="{D734693B-1579-44D6-828E-4EA426C8E854}" srcOrd="2" destOrd="0" presId="urn:microsoft.com/office/officeart/2005/8/layout/process1"/>
    <dgm:cxn modelId="{6EA309A6-DE19-4AC4-9AAD-C4142474874C}" type="presParOf" srcId="{52BDCC68-1D68-47AF-BABA-DEC0A1DB4EB6}" destId="{F3A8AA18-5CC6-4F7C-9DA8-9D9B7C19E1FF}" srcOrd="3" destOrd="0" presId="urn:microsoft.com/office/officeart/2005/8/layout/process1"/>
    <dgm:cxn modelId="{D902A8E1-4652-497A-85C8-BBDF80FEA465}" type="presParOf" srcId="{F3A8AA18-5CC6-4F7C-9DA8-9D9B7C19E1FF}" destId="{EEE63D39-4175-4FDC-9A9C-08417108FD18}" srcOrd="0" destOrd="0" presId="urn:microsoft.com/office/officeart/2005/8/layout/process1"/>
    <dgm:cxn modelId="{BC92AFB2-039C-49C3-A735-2D6E00826349}" type="presParOf" srcId="{52BDCC68-1D68-47AF-BABA-DEC0A1DB4EB6}" destId="{F8A78F41-4110-4024-965A-6E0AD214695B}" srcOrd="4" destOrd="0" presId="urn:microsoft.com/office/officeart/2005/8/layout/process1"/>
    <dgm:cxn modelId="{379C1ECB-3E9F-45F0-BD8A-100229129303}" type="presParOf" srcId="{52BDCC68-1D68-47AF-BABA-DEC0A1DB4EB6}" destId="{9BD99A79-ACC9-464C-A598-68434DA4DEC6}" srcOrd="5" destOrd="0" presId="urn:microsoft.com/office/officeart/2005/8/layout/process1"/>
    <dgm:cxn modelId="{792DE700-247D-4715-8B31-9311541C0098}" type="presParOf" srcId="{9BD99A79-ACC9-464C-A598-68434DA4DEC6}" destId="{A13485F5-1151-4D5D-9125-3CED13E37BEF}" srcOrd="0" destOrd="0" presId="urn:microsoft.com/office/officeart/2005/8/layout/process1"/>
    <dgm:cxn modelId="{730D158C-7890-46EB-889E-3A0F606E5BCD}" type="presParOf" srcId="{52BDCC68-1D68-47AF-BABA-DEC0A1DB4EB6}" destId="{D87A80C9-C663-4D29-BE91-FF45D76D284D}" srcOrd="6" destOrd="0" presId="urn:microsoft.com/office/officeart/2005/8/layout/process1"/>
    <dgm:cxn modelId="{3118D4AD-1E90-4E07-98ED-CAA523F9438A}" type="presParOf" srcId="{52BDCC68-1D68-47AF-BABA-DEC0A1DB4EB6}" destId="{FA6BFF7B-79FA-49AA-9133-84CAF53E1914}" srcOrd="7" destOrd="0" presId="urn:microsoft.com/office/officeart/2005/8/layout/process1"/>
    <dgm:cxn modelId="{39D65ABA-5420-470F-ADA5-C576E1294432}" type="presParOf" srcId="{FA6BFF7B-79FA-49AA-9133-84CAF53E1914}" destId="{3A7B1A64-C9D3-4429-BD2B-C563AC494AA4}" srcOrd="0" destOrd="0" presId="urn:microsoft.com/office/officeart/2005/8/layout/process1"/>
    <dgm:cxn modelId="{E5A55F5A-4920-477C-9186-91D2A5B8AD39}" type="presParOf" srcId="{52BDCC68-1D68-47AF-BABA-DEC0A1DB4EB6}" destId="{27B97CB6-CC6A-476C-A2AB-256DE6B374C7}" srcOrd="8" destOrd="0" presId="urn:microsoft.com/office/officeart/2005/8/layout/process1"/>
    <dgm:cxn modelId="{DEAA4B70-96B1-4ABA-AB11-F0C0E6A78621}" type="presParOf" srcId="{52BDCC68-1D68-47AF-BABA-DEC0A1DB4EB6}" destId="{5D508696-F109-4CDB-8C54-6F00F29D4348}" srcOrd="9" destOrd="0" presId="urn:microsoft.com/office/officeart/2005/8/layout/process1"/>
    <dgm:cxn modelId="{823365CA-B8AB-41B2-8576-4F86C0BC8E9D}" type="presParOf" srcId="{5D508696-F109-4CDB-8C54-6F00F29D4348}" destId="{A5F3D22D-3FFB-422A-99D2-930EFF5F1DAC}" srcOrd="0" destOrd="0" presId="urn:microsoft.com/office/officeart/2005/8/layout/process1"/>
    <dgm:cxn modelId="{69FC2AB0-D48B-40B7-97CE-55EA4EC692FD}" type="presParOf" srcId="{52BDCC68-1D68-47AF-BABA-DEC0A1DB4EB6}" destId="{0AFC85C5-9CF5-4D1D-B2FE-9EDADD017991}" srcOrd="10" destOrd="0" presId="urn:microsoft.com/office/officeart/2005/8/layout/process1"/>
    <dgm:cxn modelId="{0F6F56CB-7637-4EFA-B56A-48AD0A9197B3}" type="presParOf" srcId="{52BDCC68-1D68-47AF-BABA-DEC0A1DB4EB6}" destId="{243C64DB-FCDD-4CAA-B071-C1161FE76F2C}" srcOrd="11" destOrd="0" presId="urn:microsoft.com/office/officeart/2005/8/layout/process1"/>
    <dgm:cxn modelId="{A42391F2-17BE-46D2-B447-F74209BAF239}" type="presParOf" srcId="{243C64DB-FCDD-4CAA-B071-C1161FE76F2C}" destId="{B9E39D37-3349-4867-A9B7-5B18D92BE0A3}" srcOrd="0" destOrd="0" presId="urn:microsoft.com/office/officeart/2005/8/layout/process1"/>
    <dgm:cxn modelId="{E1A5858C-D294-44E2-9EFC-4A17B7CC680A}" type="presParOf" srcId="{52BDCC68-1D68-47AF-BABA-DEC0A1DB4EB6}" destId="{3F1E2557-FB18-4B7D-B0EE-A07AFFF1F257}" srcOrd="12" destOrd="0" presId="urn:microsoft.com/office/officeart/2005/8/layout/process1"/>
    <dgm:cxn modelId="{571F2148-5499-4A2F-9BDD-36ED111934ED}" type="presParOf" srcId="{52BDCC68-1D68-47AF-BABA-DEC0A1DB4EB6}" destId="{5C50D910-6076-40EE-9193-185092E57577}" srcOrd="13" destOrd="0" presId="urn:microsoft.com/office/officeart/2005/8/layout/process1"/>
    <dgm:cxn modelId="{C142DC1B-9F75-45FB-A969-5AF5FAAC82A7}" type="presParOf" srcId="{5C50D910-6076-40EE-9193-185092E57577}" destId="{1D5BA2B8-CF00-4A58-BA8A-A51A2F8D07B4}" srcOrd="0" destOrd="0" presId="urn:microsoft.com/office/officeart/2005/8/layout/process1"/>
    <dgm:cxn modelId="{37C52B6C-9C35-400C-9ED3-F188FCD764B2}" type="presParOf" srcId="{52BDCC68-1D68-47AF-BABA-DEC0A1DB4EB6}" destId="{59EFEEEA-8044-4B8E-A65F-77299123064F}" srcOrd="14" destOrd="0" presId="urn:microsoft.com/office/officeart/2005/8/layout/process1"/>
    <dgm:cxn modelId="{7502CFCA-19BF-4196-8D9A-E762AA11BB86}" type="presParOf" srcId="{52BDCC68-1D68-47AF-BABA-DEC0A1DB4EB6}" destId="{08256620-7A2F-49F6-8B19-44D0829DEAAC}" srcOrd="15" destOrd="0" presId="urn:microsoft.com/office/officeart/2005/8/layout/process1"/>
    <dgm:cxn modelId="{4D68BF50-24FA-4666-9DEB-E63B9B96D2B6}" type="presParOf" srcId="{08256620-7A2F-49F6-8B19-44D0829DEAAC}" destId="{49F6186B-EF55-4228-A282-437C7DB7A1A2}" srcOrd="0" destOrd="0" presId="urn:microsoft.com/office/officeart/2005/8/layout/process1"/>
    <dgm:cxn modelId="{D98D435B-7CF9-4B3C-BDD7-F5BA0B65EC2D}" type="presParOf" srcId="{52BDCC68-1D68-47AF-BABA-DEC0A1DB4EB6}" destId="{97E62262-F28F-401A-A5D5-2688326F4F78}" srcOrd="16" destOrd="0" presId="urn:microsoft.com/office/officeart/2005/8/layout/process1"/>
    <dgm:cxn modelId="{744E5E1C-8957-432F-9671-6C6ACCFAF9BD}" type="presParOf" srcId="{52BDCC68-1D68-47AF-BABA-DEC0A1DB4EB6}" destId="{060D53E3-DCFB-4655-B5CA-E3053FFDFF23}" srcOrd="17" destOrd="0" presId="urn:microsoft.com/office/officeart/2005/8/layout/process1"/>
    <dgm:cxn modelId="{07A0FFF0-21F8-4DF7-8EAE-8CCB7108FB88}" type="presParOf" srcId="{060D53E3-DCFB-4655-B5CA-E3053FFDFF23}" destId="{DF449BC4-5A6A-49D0-A126-E57C505D124F}" srcOrd="0" destOrd="0" presId="urn:microsoft.com/office/officeart/2005/8/layout/process1"/>
    <dgm:cxn modelId="{035062A5-0433-4AA3-8624-37F3CC2DC772}" type="presParOf" srcId="{52BDCC68-1D68-47AF-BABA-DEC0A1DB4EB6}" destId="{4EA77C66-F45D-4F47-B359-65C583F5DE73}" srcOrd="1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392F4-F148-4B0A-9F83-928E6CE8D8D1}">
      <dsp:nvSpPr>
        <dsp:cNvPr id="0" name=""/>
        <dsp:cNvSpPr/>
      </dsp:nvSpPr>
      <dsp:spPr>
        <a:xfrm>
          <a:off x="69529" y="0"/>
          <a:ext cx="863188" cy="781118"/>
        </a:xfrm>
        <a:prstGeom prst="roundRect">
          <a:avLst>
            <a:gd name="adj" fmla="val 10000"/>
          </a:avLst>
        </a:prstGeom>
        <a:solidFill>
          <a:srgbClr val="003A7D"/>
        </a:solidFill>
        <a:ln>
          <a:solidFill>
            <a:srgbClr val="003A7D"/>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Stockage</a:t>
          </a:r>
        </a:p>
        <a:p>
          <a:pPr lvl="0" algn="ctr" defTabSz="488950">
            <a:lnSpc>
              <a:spcPct val="90000"/>
            </a:lnSpc>
            <a:spcBef>
              <a:spcPct val="0"/>
            </a:spcBef>
            <a:spcAft>
              <a:spcPct val="35000"/>
            </a:spcAft>
          </a:pPr>
          <a:r>
            <a:rPr lang="fr-FR" sz="1100" kern="1200" dirty="0" smtClean="0"/>
            <a:t>Producteur </a:t>
          </a:r>
          <a:endParaRPr lang="fr-FR" sz="1100" kern="1200" dirty="0"/>
        </a:p>
      </dsp:txBody>
      <dsp:txXfrm>
        <a:off x="92407" y="22878"/>
        <a:ext cx="817432" cy="735362"/>
      </dsp:txXfrm>
    </dsp:sp>
    <dsp:sp modelId="{481AE583-855C-436C-BFC1-B635ED4FB172}">
      <dsp:nvSpPr>
        <dsp:cNvPr id="0" name=""/>
        <dsp:cNvSpPr/>
      </dsp:nvSpPr>
      <dsp:spPr>
        <a:xfrm rot="21599999">
          <a:off x="929788" y="377879"/>
          <a:ext cx="17539" cy="25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fr-FR" sz="1050" kern="1200" dirty="0"/>
        </a:p>
      </dsp:txBody>
      <dsp:txXfrm>
        <a:off x="929788" y="382951"/>
        <a:ext cx="12277" cy="15215"/>
      </dsp:txXfrm>
    </dsp:sp>
    <dsp:sp modelId="{D734693B-1579-44D6-828E-4EA426C8E854}">
      <dsp:nvSpPr>
        <dsp:cNvPr id="0" name=""/>
        <dsp:cNvSpPr/>
      </dsp:nvSpPr>
      <dsp:spPr>
        <a:xfrm>
          <a:off x="944058" y="0"/>
          <a:ext cx="902154" cy="781118"/>
        </a:xfrm>
        <a:prstGeom prst="roundRect">
          <a:avLst>
            <a:gd name="adj" fmla="val 10000"/>
          </a:avLst>
        </a:prstGeom>
        <a:solidFill>
          <a:srgbClr val="003A7D"/>
        </a:solidFill>
        <a:ln>
          <a:solidFill>
            <a:srgbClr val="003A7D"/>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Manutention</a:t>
          </a:r>
          <a:endParaRPr lang="fr-FR" sz="1100" kern="1200" dirty="0"/>
        </a:p>
      </dsp:txBody>
      <dsp:txXfrm>
        <a:off x="966936" y="22878"/>
        <a:ext cx="856398" cy="735362"/>
      </dsp:txXfrm>
    </dsp:sp>
    <dsp:sp modelId="{F3A8AA18-5CC6-4F7C-9DA8-9D9B7C19E1FF}">
      <dsp:nvSpPr>
        <dsp:cNvPr id="0" name=""/>
        <dsp:cNvSpPr/>
      </dsp:nvSpPr>
      <dsp:spPr>
        <a:xfrm>
          <a:off x="1845286" y="377879"/>
          <a:ext cx="5542" cy="25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fr-FR" sz="1050" kern="1200" dirty="0"/>
        </a:p>
      </dsp:txBody>
      <dsp:txXfrm>
        <a:off x="1845286" y="382951"/>
        <a:ext cx="3879" cy="15215"/>
      </dsp:txXfrm>
    </dsp:sp>
    <dsp:sp modelId="{F8A78F41-4110-4024-965A-6E0AD214695B}">
      <dsp:nvSpPr>
        <dsp:cNvPr id="0" name=""/>
        <dsp:cNvSpPr/>
      </dsp:nvSpPr>
      <dsp:spPr>
        <a:xfrm>
          <a:off x="1849796" y="0"/>
          <a:ext cx="780912" cy="781118"/>
        </a:xfrm>
        <a:prstGeom prst="roundRect">
          <a:avLst>
            <a:gd name="adj" fmla="val 10000"/>
          </a:avLst>
        </a:prstGeom>
        <a:solidFill>
          <a:srgbClr val="003A7D"/>
        </a:solidFill>
        <a:ln>
          <a:solidFill>
            <a:srgbClr val="003A7D"/>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Transport</a:t>
          </a:r>
          <a:endParaRPr lang="fr-FR" sz="1100" kern="1200" dirty="0"/>
        </a:p>
      </dsp:txBody>
      <dsp:txXfrm>
        <a:off x="1872668" y="22872"/>
        <a:ext cx="735168" cy="735374"/>
      </dsp:txXfrm>
    </dsp:sp>
    <dsp:sp modelId="{9BD99A79-ACC9-464C-A598-68434DA4DEC6}">
      <dsp:nvSpPr>
        <dsp:cNvPr id="0" name=""/>
        <dsp:cNvSpPr/>
      </dsp:nvSpPr>
      <dsp:spPr>
        <a:xfrm>
          <a:off x="2624819" y="377879"/>
          <a:ext cx="35257" cy="25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fr-FR" sz="1050" kern="1200" dirty="0"/>
        </a:p>
      </dsp:txBody>
      <dsp:txXfrm>
        <a:off x="2624819" y="382951"/>
        <a:ext cx="27649" cy="15215"/>
      </dsp:txXfrm>
    </dsp:sp>
    <dsp:sp modelId="{D87A80C9-C663-4D29-BE91-FF45D76D284D}">
      <dsp:nvSpPr>
        <dsp:cNvPr id="0" name=""/>
        <dsp:cNvSpPr/>
      </dsp:nvSpPr>
      <dsp:spPr>
        <a:xfrm>
          <a:off x="2653504" y="0"/>
          <a:ext cx="929149" cy="781118"/>
        </a:xfrm>
        <a:prstGeom prst="roundRect">
          <a:avLst>
            <a:gd name="adj" fmla="val 10000"/>
          </a:avLst>
        </a:prstGeom>
        <a:solidFill>
          <a:srgbClr val="003A7D"/>
        </a:solidFill>
        <a:ln>
          <a:solidFill>
            <a:srgbClr val="003A7D"/>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Manutention</a:t>
          </a:r>
          <a:endParaRPr lang="fr-FR" sz="1100" kern="1200" dirty="0"/>
        </a:p>
      </dsp:txBody>
      <dsp:txXfrm>
        <a:off x="2676382" y="22878"/>
        <a:ext cx="883393" cy="735362"/>
      </dsp:txXfrm>
    </dsp:sp>
    <dsp:sp modelId="{FA6BFF7B-79FA-49AA-9133-84CAF53E1914}">
      <dsp:nvSpPr>
        <dsp:cNvPr id="0" name=""/>
        <dsp:cNvSpPr/>
      </dsp:nvSpPr>
      <dsp:spPr>
        <a:xfrm rot="10800000">
          <a:off x="3573745" y="377879"/>
          <a:ext cx="10694" cy="25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fr-FR" sz="1050" kern="1200" dirty="0"/>
        </a:p>
      </dsp:txBody>
      <dsp:txXfrm rot="10800000">
        <a:off x="3576953" y="382951"/>
        <a:ext cx="7486" cy="15215"/>
      </dsp:txXfrm>
    </dsp:sp>
    <dsp:sp modelId="{27B97CB6-CC6A-476C-A2AB-256DE6B374C7}">
      <dsp:nvSpPr>
        <dsp:cNvPr id="0" name=""/>
        <dsp:cNvSpPr/>
      </dsp:nvSpPr>
      <dsp:spPr>
        <a:xfrm>
          <a:off x="3575739" y="0"/>
          <a:ext cx="922014" cy="781118"/>
        </a:xfrm>
        <a:prstGeom prst="roundRect">
          <a:avLst>
            <a:gd name="adj" fmla="val 10000"/>
          </a:avLst>
        </a:prstGeom>
        <a:solidFill>
          <a:srgbClr val="003A7D"/>
        </a:solidFill>
        <a:ln>
          <a:solidFill>
            <a:srgbClr val="003A7D"/>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Stockage</a:t>
          </a:r>
        </a:p>
        <a:p>
          <a:pPr lvl="0" algn="ctr" defTabSz="488950">
            <a:lnSpc>
              <a:spcPct val="90000"/>
            </a:lnSpc>
            <a:spcBef>
              <a:spcPct val="0"/>
            </a:spcBef>
            <a:spcAft>
              <a:spcPct val="35000"/>
            </a:spcAft>
          </a:pPr>
          <a:r>
            <a:rPr lang="fr-FR" sz="1100" kern="1200" dirty="0" smtClean="0"/>
            <a:t>Distributeur</a:t>
          </a:r>
          <a:endParaRPr lang="fr-FR" sz="1100" kern="1200" dirty="0"/>
        </a:p>
      </dsp:txBody>
      <dsp:txXfrm>
        <a:off x="3598617" y="22878"/>
        <a:ext cx="876258" cy="735362"/>
      </dsp:txXfrm>
    </dsp:sp>
    <dsp:sp modelId="{5D508696-F109-4CDB-8C54-6F00F29D4348}">
      <dsp:nvSpPr>
        <dsp:cNvPr id="0" name=""/>
        <dsp:cNvSpPr/>
      </dsp:nvSpPr>
      <dsp:spPr>
        <a:xfrm>
          <a:off x="4491608" y="377879"/>
          <a:ext cx="36789" cy="25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fr-FR" sz="1050" kern="1200" dirty="0"/>
        </a:p>
      </dsp:txBody>
      <dsp:txXfrm>
        <a:off x="4491608" y="382951"/>
        <a:ext cx="29181" cy="15215"/>
      </dsp:txXfrm>
    </dsp:sp>
    <dsp:sp modelId="{0AFC85C5-9CF5-4D1D-B2FE-9EDADD017991}">
      <dsp:nvSpPr>
        <dsp:cNvPr id="0" name=""/>
        <dsp:cNvSpPr/>
      </dsp:nvSpPr>
      <dsp:spPr>
        <a:xfrm>
          <a:off x="4521538" y="0"/>
          <a:ext cx="975682" cy="781118"/>
        </a:xfrm>
        <a:prstGeom prst="roundRect">
          <a:avLst>
            <a:gd name="adj" fmla="val 10000"/>
          </a:avLst>
        </a:prstGeom>
        <a:solidFill>
          <a:srgbClr val="003A7D"/>
        </a:solidFill>
        <a:ln>
          <a:solidFill>
            <a:srgbClr val="003A7D"/>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Manutention </a:t>
          </a:r>
          <a:endParaRPr lang="fr-FR" sz="1100" kern="1200" dirty="0"/>
        </a:p>
      </dsp:txBody>
      <dsp:txXfrm>
        <a:off x="4544416" y="22878"/>
        <a:ext cx="929926" cy="735362"/>
      </dsp:txXfrm>
    </dsp:sp>
    <dsp:sp modelId="{243C64DB-FCDD-4CAA-B071-C1161FE76F2C}">
      <dsp:nvSpPr>
        <dsp:cNvPr id="0" name=""/>
        <dsp:cNvSpPr/>
      </dsp:nvSpPr>
      <dsp:spPr>
        <a:xfrm>
          <a:off x="5494365" y="377879"/>
          <a:ext cx="17102" cy="25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fr-FR" sz="1050" kern="1200" dirty="0"/>
        </a:p>
      </dsp:txBody>
      <dsp:txXfrm>
        <a:off x="5494365" y="382951"/>
        <a:ext cx="11971" cy="15215"/>
      </dsp:txXfrm>
    </dsp:sp>
    <dsp:sp modelId="{3F1E2557-FB18-4B7D-B0EE-A07AFFF1F257}">
      <dsp:nvSpPr>
        <dsp:cNvPr id="0" name=""/>
        <dsp:cNvSpPr/>
      </dsp:nvSpPr>
      <dsp:spPr>
        <a:xfrm>
          <a:off x="5508279" y="0"/>
          <a:ext cx="826873" cy="781118"/>
        </a:xfrm>
        <a:prstGeom prst="roundRect">
          <a:avLst>
            <a:gd name="adj" fmla="val 10000"/>
          </a:avLst>
        </a:prstGeom>
        <a:solidFill>
          <a:srgbClr val="003A7D"/>
        </a:solidFill>
        <a:ln>
          <a:solidFill>
            <a:srgbClr val="003A7D"/>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Transport</a:t>
          </a:r>
          <a:endParaRPr lang="fr-FR" sz="1100" kern="1200" dirty="0"/>
        </a:p>
      </dsp:txBody>
      <dsp:txXfrm>
        <a:off x="5531157" y="22878"/>
        <a:ext cx="781117" cy="735362"/>
      </dsp:txXfrm>
    </dsp:sp>
    <dsp:sp modelId="{5C50D910-6076-40EE-9193-185092E57577}">
      <dsp:nvSpPr>
        <dsp:cNvPr id="0" name=""/>
        <dsp:cNvSpPr/>
      </dsp:nvSpPr>
      <dsp:spPr>
        <a:xfrm>
          <a:off x="6330988" y="377879"/>
          <a:ext cx="24930" cy="25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fr-FR" sz="1050" kern="1200" dirty="0"/>
        </a:p>
      </dsp:txBody>
      <dsp:txXfrm>
        <a:off x="6330988" y="382951"/>
        <a:ext cx="17451" cy="15215"/>
      </dsp:txXfrm>
    </dsp:sp>
    <dsp:sp modelId="{59EFEEEA-8044-4B8E-A65F-77299123064F}">
      <dsp:nvSpPr>
        <dsp:cNvPr id="0" name=""/>
        <dsp:cNvSpPr/>
      </dsp:nvSpPr>
      <dsp:spPr>
        <a:xfrm>
          <a:off x="6351271" y="0"/>
          <a:ext cx="986139" cy="781118"/>
        </a:xfrm>
        <a:prstGeom prst="roundRect">
          <a:avLst>
            <a:gd name="adj" fmla="val 10000"/>
          </a:avLst>
        </a:prstGeom>
        <a:solidFill>
          <a:srgbClr val="003A7D"/>
        </a:solidFill>
        <a:ln>
          <a:solidFill>
            <a:srgbClr val="003A7D"/>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Manutention</a:t>
          </a:r>
          <a:endParaRPr lang="fr-FR" sz="1100" kern="1200" dirty="0"/>
        </a:p>
      </dsp:txBody>
      <dsp:txXfrm>
        <a:off x="6374149" y="22878"/>
        <a:ext cx="940383" cy="735362"/>
      </dsp:txXfrm>
    </dsp:sp>
    <dsp:sp modelId="{08256620-7A2F-49F6-8B19-44D0829DEAAC}">
      <dsp:nvSpPr>
        <dsp:cNvPr id="0" name=""/>
        <dsp:cNvSpPr/>
      </dsp:nvSpPr>
      <dsp:spPr>
        <a:xfrm rot="10800000">
          <a:off x="7334006" y="377879"/>
          <a:ext cx="4088" cy="25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fr-FR" sz="1050" kern="1200" dirty="0"/>
        </a:p>
      </dsp:txBody>
      <dsp:txXfrm rot="10800000">
        <a:off x="7335232" y="382951"/>
        <a:ext cx="2862" cy="15215"/>
      </dsp:txXfrm>
    </dsp:sp>
    <dsp:sp modelId="{97E62262-F28F-401A-A5D5-2688326F4F78}">
      <dsp:nvSpPr>
        <dsp:cNvPr id="0" name=""/>
        <dsp:cNvSpPr/>
      </dsp:nvSpPr>
      <dsp:spPr>
        <a:xfrm>
          <a:off x="7334768" y="0"/>
          <a:ext cx="790217" cy="781118"/>
        </a:xfrm>
        <a:prstGeom prst="roundRect">
          <a:avLst>
            <a:gd name="adj" fmla="val 10000"/>
          </a:avLst>
        </a:prstGeom>
        <a:solidFill>
          <a:srgbClr val="003A7D"/>
        </a:solidFill>
        <a:ln>
          <a:solidFill>
            <a:srgbClr val="003A7D"/>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Client final</a:t>
          </a:r>
          <a:endParaRPr lang="fr-FR" sz="1100" kern="1200" dirty="0"/>
        </a:p>
      </dsp:txBody>
      <dsp:txXfrm>
        <a:off x="7357646" y="22878"/>
        <a:ext cx="744461" cy="735362"/>
      </dsp:txXfrm>
    </dsp:sp>
    <dsp:sp modelId="{060D53E3-DCFB-4655-B5CA-E3053FFDFF23}">
      <dsp:nvSpPr>
        <dsp:cNvPr id="0" name=""/>
        <dsp:cNvSpPr/>
      </dsp:nvSpPr>
      <dsp:spPr>
        <a:xfrm>
          <a:off x="8131335" y="382685"/>
          <a:ext cx="13460" cy="157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8131335" y="385834"/>
        <a:ext cx="9422" cy="9448"/>
      </dsp:txXfrm>
    </dsp:sp>
    <dsp:sp modelId="{4EA77C66-F45D-4F47-B359-65C583F5DE73}">
      <dsp:nvSpPr>
        <dsp:cNvPr id="0" name=""/>
        <dsp:cNvSpPr/>
      </dsp:nvSpPr>
      <dsp:spPr>
        <a:xfrm>
          <a:off x="8150382" y="0"/>
          <a:ext cx="924276" cy="781118"/>
        </a:xfrm>
        <a:prstGeom prst="roundRect">
          <a:avLst>
            <a:gd name="adj" fmla="val 10000"/>
          </a:avLst>
        </a:prstGeom>
        <a:solidFill>
          <a:srgbClr val="003A7D"/>
        </a:solidFill>
        <a:ln>
          <a:solidFill>
            <a:srgbClr val="003A7D"/>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Valorisation</a:t>
          </a:r>
          <a:endParaRPr lang="fr-FR" sz="1100" kern="1200" dirty="0"/>
        </a:p>
      </dsp:txBody>
      <dsp:txXfrm>
        <a:off x="8173260" y="22878"/>
        <a:ext cx="878520" cy="7353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573487-AF40-468B-BFCA-A33EFCB37205}" type="datetimeFigureOut">
              <a:rPr lang="fr-FR" smtClean="0"/>
              <a:t>14/09/2018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4BD73C-2FA3-49B3-BF63-CC15839A1C37}" type="slidenum">
              <a:rPr lang="fr-FR" smtClean="0"/>
              <a:t>‹N°›</a:t>
            </a:fld>
            <a:endParaRPr lang="fr-FR"/>
          </a:p>
        </p:txBody>
      </p:sp>
    </p:spTree>
    <p:extLst>
      <p:ext uri="{BB962C8B-B14F-4D97-AF65-F5344CB8AC3E}">
        <p14:creationId xmlns:p14="http://schemas.microsoft.com/office/powerpoint/2010/main" val="288292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A4BD73C-2FA3-49B3-BF63-CC15839A1C37}" type="slidenum">
              <a:rPr lang="fr-FR" smtClean="0"/>
              <a:t>31</a:t>
            </a:fld>
            <a:endParaRPr lang="fr-FR"/>
          </a:p>
        </p:txBody>
      </p:sp>
    </p:spTree>
    <p:extLst>
      <p:ext uri="{BB962C8B-B14F-4D97-AF65-F5344CB8AC3E}">
        <p14:creationId xmlns:p14="http://schemas.microsoft.com/office/powerpoint/2010/main" val="288238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A4BD73C-2FA3-49B3-BF63-CC15839A1C37}" type="slidenum">
              <a:rPr lang="fr-FR" smtClean="0"/>
              <a:t>35</a:t>
            </a:fld>
            <a:endParaRPr lang="fr-FR"/>
          </a:p>
        </p:txBody>
      </p:sp>
    </p:spTree>
    <p:extLst>
      <p:ext uri="{BB962C8B-B14F-4D97-AF65-F5344CB8AC3E}">
        <p14:creationId xmlns:p14="http://schemas.microsoft.com/office/powerpoint/2010/main" val="2056886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Users/ibook/Desktop/wetransfer-8176f6/NEW%20PPT/traitpuce.pn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Users/ibook/Desktop/wetransfer-8176f6/NEW%20PPT/traitpuce.pn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file://localhost/Users/ibook/Desktop/wetransfer-8176f6/NEW%20PPT/traitpuce.pn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file://localhost/Users/ibook/Desktop/wetransfer-8176f6/NEW%20PPT/traitpuce.png" TargetMode="External"/><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 titr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39552" y="5232455"/>
            <a:ext cx="7772400" cy="356785"/>
          </a:xfrm>
        </p:spPr>
        <p:txBody>
          <a:bodyPr lIns="0" tIns="0" rIns="0" bIns="0" anchor="t" anchorCtr="0">
            <a:noAutofit/>
          </a:bodyPr>
          <a:lstStyle>
            <a:lvl1pPr algn="l">
              <a:lnSpc>
                <a:spcPts val="2800"/>
              </a:lnSpc>
              <a:defRPr sz="2400" cap="all" baseline="0">
                <a:solidFill>
                  <a:srgbClr val="003A7D"/>
                </a:solidFill>
                <a:latin typeface="+mn-lt"/>
              </a:defRPr>
            </a:lvl1pPr>
          </a:lstStyle>
          <a:p>
            <a:r>
              <a:rPr lang="fr-FR" dirty="0" smtClean="0"/>
              <a:t>TITRE de la présentation</a:t>
            </a:r>
            <a:endParaRPr lang="en-US" dirty="0"/>
          </a:p>
        </p:txBody>
      </p:sp>
      <p:sp>
        <p:nvSpPr>
          <p:cNvPr id="7" name="Subtitle 2"/>
          <p:cNvSpPr>
            <a:spLocks noGrp="1"/>
          </p:cNvSpPr>
          <p:nvPr>
            <p:ph type="subTitle" idx="1" hasCustomPrompt="1"/>
          </p:nvPr>
        </p:nvSpPr>
        <p:spPr>
          <a:xfrm>
            <a:off x="539552" y="4725888"/>
            <a:ext cx="7296422" cy="354583"/>
          </a:xfrm>
        </p:spPr>
        <p:txBody>
          <a:bodyPr lIns="0" tIns="0" rIns="0" bIns="0" anchor="t" anchorCtr="0">
            <a:noAutofit/>
          </a:bodyPr>
          <a:lstStyle>
            <a:lvl1pPr marL="0" indent="0" algn="l">
              <a:buNone/>
              <a:defRPr sz="18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Contexte de la présentation, lieu,</a:t>
            </a:r>
            <a:r>
              <a:rPr lang="is-IS" dirty="0" smtClean="0"/>
              <a:t>…</a:t>
            </a:r>
            <a:endParaRPr lang="en-US" dirty="0"/>
          </a:p>
        </p:txBody>
      </p:sp>
      <p:sp>
        <p:nvSpPr>
          <p:cNvPr id="8" name="Date Placeholder 3"/>
          <p:cNvSpPr>
            <a:spLocks noGrp="1"/>
          </p:cNvSpPr>
          <p:nvPr>
            <p:ph type="dt" sz="half" idx="10"/>
          </p:nvPr>
        </p:nvSpPr>
        <p:spPr>
          <a:xfrm>
            <a:off x="540576" y="6402245"/>
            <a:ext cx="2133600" cy="365125"/>
          </a:xfrm>
          <a:prstGeom prst="rect">
            <a:avLst/>
          </a:prstGeom>
        </p:spPr>
        <p:txBody>
          <a:bodyPr lIns="0" tIns="0" rIns="0" bIns="0"/>
          <a:lstStyle>
            <a:lvl1pPr>
              <a:defRPr b="0" i="0">
                <a:solidFill>
                  <a:srgbClr val="003A7D"/>
                </a:solidFill>
                <a:latin typeface="Calibri"/>
              </a:defRPr>
            </a:lvl1pPr>
          </a:lstStyle>
          <a:p>
            <a:r>
              <a:rPr lang="fr-FR" dirty="0" smtClean="0"/>
              <a:t>Date</a:t>
            </a:r>
            <a:endParaRPr lang="fr-FR" dirty="0"/>
          </a:p>
        </p:txBody>
      </p:sp>
      <p:sp>
        <p:nvSpPr>
          <p:cNvPr id="9" name="Espace réservé du texte 8"/>
          <p:cNvSpPr>
            <a:spLocks noGrp="1"/>
          </p:cNvSpPr>
          <p:nvPr>
            <p:ph type="body" sz="quarter" idx="12" hasCustomPrompt="1"/>
          </p:nvPr>
        </p:nvSpPr>
        <p:spPr>
          <a:xfrm>
            <a:off x="539302" y="5733256"/>
            <a:ext cx="7772650" cy="388076"/>
          </a:xfrm>
        </p:spPr>
        <p:txBody>
          <a:bodyPr lIns="0">
            <a:normAutofit/>
          </a:bodyPr>
          <a:lstStyle>
            <a:lvl1pPr marL="0" indent="0">
              <a:buFontTx/>
              <a:buNone/>
              <a:defRPr sz="1800" cap="all" baseline="0">
                <a:solidFill>
                  <a:srgbClr val="003A7D"/>
                </a:solidFill>
              </a:defRPr>
            </a:lvl1pPr>
          </a:lstStyle>
          <a:p>
            <a:pPr lvl="0"/>
            <a:r>
              <a:rPr lang="fr-FR" dirty="0" smtClean="0"/>
              <a:t>Nom de l’intervenant</a:t>
            </a:r>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7120" y="5952245"/>
            <a:ext cx="3035360" cy="900000"/>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576" y="477838"/>
            <a:ext cx="8135112" cy="4102608"/>
          </a:xfrm>
          <a:prstGeom prst="rect">
            <a:avLst/>
          </a:prstGeom>
        </p:spPr>
      </p:pic>
    </p:spTree>
    <p:extLst>
      <p:ext uri="{BB962C8B-B14F-4D97-AF65-F5344CB8AC3E}">
        <p14:creationId xmlns:p14="http://schemas.microsoft.com/office/powerpoint/2010/main" val="42084555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B3796DB-3243-4970-8EAE-85A5941A9E04}" type="datetimeFigureOut">
              <a:rPr lang="fr-FR" smtClean="0"/>
              <a:t>14/09/2018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BBBE6396-12D4-4B62-A67C-80731CF4FD0B}" type="slidenum">
              <a:rPr lang="fr-FR" smtClean="0"/>
              <a:t>‹N°›</a:t>
            </a:fld>
            <a:endParaRPr lang="fr-FR"/>
          </a:p>
        </p:txBody>
      </p:sp>
    </p:spTree>
    <p:extLst>
      <p:ext uri="{BB962C8B-B14F-4D97-AF65-F5344CB8AC3E}">
        <p14:creationId xmlns:p14="http://schemas.microsoft.com/office/powerpoint/2010/main" val="2990164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9B3796DB-3243-4970-8EAE-85A5941A9E04}" type="datetimeFigureOut">
              <a:rPr lang="fr-FR" smtClean="0"/>
              <a:t>14/09/2018</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BBBE6396-12D4-4B62-A67C-80731CF4FD0B}" type="slidenum">
              <a:rPr lang="fr-FR" smtClean="0"/>
              <a:t>‹N°›</a:t>
            </a:fld>
            <a:endParaRPr lang="fr-FR"/>
          </a:p>
        </p:txBody>
      </p:sp>
    </p:spTree>
    <p:extLst>
      <p:ext uri="{BB962C8B-B14F-4D97-AF65-F5344CB8AC3E}">
        <p14:creationId xmlns:p14="http://schemas.microsoft.com/office/powerpoint/2010/main" val="3308427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9B3796DB-3243-4970-8EAE-85A5941A9E04}" type="datetimeFigureOut">
              <a:rPr lang="fr-FR" smtClean="0"/>
              <a:t>14/09/2018</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BBBE6396-12D4-4B62-A67C-80731CF4FD0B}" type="slidenum">
              <a:rPr lang="fr-FR" smtClean="0"/>
              <a:t>‹N°›</a:t>
            </a:fld>
            <a:endParaRPr lang="fr-FR"/>
          </a:p>
        </p:txBody>
      </p:sp>
    </p:spTree>
    <p:extLst>
      <p:ext uri="{BB962C8B-B14F-4D97-AF65-F5344CB8AC3E}">
        <p14:creationId xmlns:p14="http://schemas.microsoft.com/office/powerpoint/2010/main" val="3505408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9B3796DB-3243-4970-8EAE-85A5941A9E04}" type="datetimeFigureOut">
              <a:rPr lang="fr-FR" smtClean="0"/>
              <a:t>14/09/2018</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BBBE6396-12D4-4B62-A67C-80731CF4FD0B}" type="slidenum">
              <a:rPr lang="fr-FR" smtClean="0"/>
              <a:t>‹N°›</a:t>
            </a:fld>
            <a:endParaRPr lang="fr-FR"/>
          </a:p>
        </p:txBody>
      </p:sp>
    </p:spTree>
    <p:extLst>
      <p:ext uri="{BB962C8B-B14F-4D97-AF65-F5344CB8AC3E}">
        <p14:creationId xmlns:p14="http://schemas.microsoft.com/office/powerpoint/2010/main" val="1413845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9B3796DB-3243-4970-8EAE-85A5941A9E04}" type="datetimeFigureOut">
              <a:rPr lang="fr-FR" smtClean="0"/>
              <a:t>14/09/2018</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BBBE6396-12D4-4B62-A67C-80731CF4FD0B}" type="slidenum">
              <a:rPr lang="fr-FR" smtClean="0"/>
              <a:t>‹N°›</a:t>
            </a:fld>
            <a:endParaRPr lang="fr-FR"/>
          </a:p>
        </p:txBody>
      </p:sp>
    </p:spTree>
    <p:extLst>
      <p:ext uri="{BB962C8B-B14F-4D97-AF65-F5344CB8AC3E}">
        <p14:creationId xmlns:p14="http://schemas.microsoft.com/office/powerpoint/2010/main" val="3468430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9B3796DB-3243-4970-8EAE-85A5941A9E04}" type="datetimeFigureOut">
              <a:rPr lang="fr-FR" smtClean="0"/>
              <a:t>14/09/2018</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BBBE6396-12D4-4B62-A67C-80731CF4FD0B}" type="slidenum">
              <a:rPr lang="fr-FR" smtClean="0"/>
              <a:t>‹N°›</a:t>
            </a:fld>
            <a:endParaRPr lang="fr-FR"/>
          </a:p>
        </p:txBody>
      </p:sp>
    </p:spTree>
    <p:extLst>
      <p:ext uri="{BB962C8B-B14F-4D97-AF65-F5344CB8AC3E}">
        <p14:creationId xmlns:p14="http://schemas.microsoft.com/office/powerpoint/2010/main" val="2453949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9B3796DB-3243-4970-8EAE-85A5941A9E04}" type="datetimeFigureOut">
              <a:rPr lang="fr-FR" smtClean="0"/>
              <a:t>14/09/2018</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BBBE6396-12D4-4B62-A67C-80731CF4FD0B}" type="slidenum">
              <a:rPr lang="fr-FR" smtClean="0"/>
              <a:t>‹N°›</a:t>
            </a:fld>
            <a:endParaRPr lang="fr-FR"/>
          </a:p>
        </p:txBody>
      </p:sp>
    </p:spTree>
    <p:extLst>
      <p:ext uri="{BB962C8B-B14F-4D97-AF65-F5344CB8AC3E}">
        <p14:creationId xmlns:p14="http://schemas.microsoft.com/office/powerpoint/2010/main" val="3782336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B3796DB-3243-4970-8EAE-85A5941A9E04}" type="datetimeFigureOut">
              <a:rPr lang="fr-FR" smtClean="0"/>
              <a:t>14/09/2018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BBBE6396-12D4-4B62-A67C-80731CF4FD0B}" type="slidenum">
              <a:rPr lang="fr-FR" smtClean="0"/>
              <a:t>‹N°›</a:t>
            </a:fld>
            <a:endParaRPr lang="fr-FR"/>
          </a:p>
        </p:txBody>
      </p:sp>
    </p:spTree>
    <p:extLst>
      <p:ext uri="{BB962C8B-B14F-4D97-AF65-F5344CB8AC3E}">
        <p14:creationId xmlns:p14="http://schemas.microsoft.com/office/powerpoint/2010/main" val="4041066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B3796DB-3243-4970-8EAE-85A5941A9E04}" type="datetimeFigureOut">
              <a:rPr lang="fr-FR" smtClean="0"/>
              <a:t>14/09/2018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BBBE6396-12D4-4B62-A67C-80731CF4FD0B}" type="slidenum">
              <a:rPr lang="fr-FR" smtClean="0"/>
              <a:t>‹N°›</a:t>
            </a:fld>
            <a:endParaRPr lang="fr-FR"/>
          </a:p>
        </p:txBody>
      </p:sp>
    </p:spTree>
    <p:extLst>
      <p:ext uri="{BB962C8B-B14F-4D97-AF65-F5344CB8AC3E}">
        <p14:creationId xmlns:p14="http://schemas.microsoft.com/office/powerpoint/2010/main" val="1365907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 intercalair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331912" y="3068960"/>
            <a:ext cx="4355703" cy="576064"/>
          </a:xfrm>
        </p:spPr>
        <p:txBody>
          <a:bodyPr lIns="0" tIns="0" rIns="0" bIns="0" anchor="t" anchorCtr="0">
            <a:noAutofit/>
          </a:bodyPr>
          <a:lstStyle>
            <a:lvl1pPr algn="l">
              <a:lnSpc>
                <a:spcPct val="100000"/>
              </a:lnSpc>
              <a:defRPr sz="2000" cap="all" baseline="0">
                <a:solidFill>
                  <a:srgbClr val="003A7D"/>
                </a:solidFill>
                <a:latin typeface="+mn-lt"/>
              </a:defRPr>
            </a:lvl1pPr>
          </a:lstStyle>
          <a:p>
            <a:r>
              <a:rPr lang="fr-FR" dirty="0" smtClean="0"/>
              <a:t>TITRE de chapitre</a:t>
            </a:r>
            <a:endParaRPr lang="en-US" dirty="0"/>
          </a:p>
        </p:txBody>
      </p:sp>
      <p:cxnSp>
        <p:nvCxnSpPr>
          <p:cNvPr id="8" name="Connecteur droit 7"/>
          <p:cNvCxnSpPr/>
          <p:nvPr userDrawn="1"/>
        </p:nvCxnSpPr>
        <p:spPr>
          <a:xfrm>
            <a:off x="0" y="6094800"/>
            <a:ext cx="9144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12"/>
          </p:nvPr>
        </p:nvSpPr>
        <p:spPr>
          <a:xfrm>
            <a:off x="539750" y="6448251"/>
            <a:ext cx="503858" cy="220837"/>
          </a:xfrm>
          <a:prstGeom prst="rect">
            <a:avLst/>
          </a:prstGeom>
        </p:spPr>
        <p:txBody>
          <a:bodyPr lIns="0" tIns="0" rIns="0" bIns="0"/>
          <a:lstStyle>
            <a:lvl1pPr algn="l">
              <a:defRPr sz="1200" b="0">
                <a:solidFill>
                  <a:schemeClr val="tx2"/>
                </a:solidFill>
              </a:defRPr>
            </a:lvl1pPr>
          </a:lstStyle>
          <a:p>
            <a:fld id="{6CD2ADAA-5F34-4877-8AC9-30E1FF774256}" type="slidenum">
              <a:rPr lang="fr-FR" smtClean="0"/>
              <a:pPr/>
              <a:t>‹N°›</a:t>
            </a:fld>
            <a:endParaRPr lang="fr-FR" dirty="0"/>
          </a:p>
        </p:txBody>
      </p:sp>
      <p:sp>
        <p:nvSpPr>
          <p:cNvPr id="10" name="Footer Placeholder 4"/>
          <p:cNvSpPr>
            <a:spLocks noGrp="1"/>
          </p:cNvSpPr>
          <p:nvPr>
            <p:ph type="ftr" sz="quarter" idx="11"/>
          </p:nvPr>
        </p:nvSpPr>
        <p:spPr>
          <a:xfrm>
            <a:off x="1331913" y="6448251"/>
            <a:ext cx="3816151" cy="220837"/>
          </a:xfrm>
          <a:prstGeom prst="rect">
            <a:avLst/>
          </a:prstGeom>
        </p:spPr>
        <p:txBody>
          <a:bodyPr lIns="0" tIns="0" rIns="0" bIns="0"/>
          <a:lstStyle>
            <a:lvl1pPr algn="l">
              <a:defRPr sz="1200" b="0">
                <a:solidFill>
                  <a:schemeClr val="tx2"/>
                </a:solidFill>
              </a:defRPr>
            </a:lvl1pPr>
          </a:lstStyle>
          <a:p>
            <a:r>
              <a:rPr lang="fr-FR" dirty="0" smtClean="0"/>
              <a:t>Journée Technique de l’ACSTMD</a:t>
            </a:r>
          </a:p>
        </p:txBody>
      </p:sp>
      <p:pic>
        <p:nvPicPr>
          <p:cNvPr id="13" name="lne_lo_descripteur_rvb_14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60232" y="6093377"/>
            <a:ext cx="2191073" cy="719998"/>
          </a:xfrm>
          <a:prstGeom prst="rect">
            <a:avLst/>
          </a:prstGeom>
        </p:spPr>
      </p:pic>
      <p:sp>
        <p:nvSpPr>
          <p:cNvPr id="3" name="Espace réservé du texte 2"/>
          <p:cNvSpPr>
            <a:spLocks noGrp="1"/>
          </p:cNvSpPr>
          <p:nvPr>
            <p:ph type="body" sz="quarter" idx="13" hasCustomPrompt="1"/>
          </p:nvPr>
        </p:nvSpPr>
        <p:spPr>
          <a:xfrm>
            <a:off x="539750" y="476250"/>
            <a:ext cx="7056511" cy="719410"/>
          </a:xfrm>
        </p:spPr>
        <p:txBody>
          <a:bodyPr lIns="0" tIns="0" rIns="0" bIns="0">
            <a:normAutofit/>
          </a:bodyPr>
          <a:lstStyle>
            <a:lvl1pPr marL="0" indent="0">
              <a:lnSpc>
                <a:spcPct val="100000"/>
              </a:lnSpc>
              <a:spcBef>
                <a:spcPts val="0"/>
              </a:spcBef>
              <a:buNone/>
              <a:tabLst>
                <a:tab pos="266700" algn="l"/>
              </a:tabLst>
              <a:defRPr sz="2400" baseline="0">
                <a:solidFill>
                  <a:srgbClr val="E6192D"/>
                </a:solidFill>
                <a:latin typeface="+mn-lt"/>
              </a:defRPr>
            </a:lvl1pPr>
          </a:lstStyle>
          <a:p>
            <a:r>
              <a:rPr lang="fr-FR" dirty="0" smtClean="0">
                <a:solidFill>
                  <a:srgbClr val="E6192D"/>
                </a:solidFill>
              </a:rPr>
              <a:t>TITRE DE LA PRÉSENTATION</a:t>
            </a:r>
            <a:endParaRPr lang="en-US" dirty="0">
              <a:solidFill>
                <a:srgbClr val="E6192D"/>
              </a:solidFill>
            </a:endParaRPr>
          </a:p>
        </p:txBody>
      </p:sp>
    </p:spTree>
    <p:extLst>
      <p:ext uri="{BB962C8B-B14F-4D97-AF65-F5344CB8AC3E}">
        <p14:creationId xmlns:p14="http://schemas.microsoft.com/office/powerpoint/2010/main" val="2045625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 intérieure">
    <p:spTree>
      <p:nvGrpSpPr>
        <p:cNvPr id="1" name=""/>
        <p:cNvGrpSpPr/>
        <p:nvPr/>
      </p:nvGrpSpPr>
      <p:grpSpPr>
        <a:xfrm>
          <a:off x="0" y="0"/>
          <a:ext cx="0" cy="0"/>
          <a:chOff x="0" y="0"/>
          <a:chExt cx="0" cy="0"/>
        </a:xfrm>
      </p:grpSpPr>
      <p:sp>
        <p:nvSpPr>
          <p:cNvPr id="22" name="Title 1"/>
          <p:cNvSpPr>
            <a:spLocks noGrp="1"/>
          </p:cNvSpPr>
          <p:nvPr>
            <p:ph type="ctrTitle" hasCustomPrompt="1"/>
          </p:nvPr>
        </p:nvSpPr>
        <p:spPr>
          <a:xfrm>
            <a:off x="539749" y="476250"/>
            <a:ext cx="4968355" cy="576263"/>
          </a:xfrm>
        </p:spPr>
        <p:txBody>
          <a:bodyPr lIns="0" tIns="0" rIns="0" bIns="0" anchor="t" anchorCtr="0">
            <a:noAutofit/>
          </a:bodyPr>
          <a:lstStyle>
            <a:lvl1pPr algn="l">
              <a:lnSpc>
                <a:spcPts val="2300"/>
              </a:lnSpc>
              <a:defRPr lang="fr-FR" sz="1800" b="1" kern="1200" cap="all" baseline="0" smtClean="0">
                <a:solidFill>
                  <a:schemeClr val="tx2"/>
                </a:solidFill>
                <a:latin typeface="Arial" panose="020B0604020202020204" pitchFamily="34" charset="0"/>
                <a:ea typeface="+mj-ea"/>
                <a:cs typeface="Arial" panose="020B0604020202020204" pitchFamily="34" charset="0"/>
              </a:defRPr>
            </a:lvl1pPr>
          </a:lstStyle>
          <a:p>
            <a:r>
              <a:rPr lang="fr-FR" dirty="0" smtClean="0"/>
              <a:t>TITRE QUI PEUT S’ÉTENDRE</a:t>
            </a:r>
            <a:br>
              <a:rPr lang="fr-FR" dirty="0" smtClean="0"/>
            </a:br>
            <a:r>
              <a:rPr lang="fr-FR" dirty="0" smtClean="0"/>
              <a:t>SUR DEUX LIGNES</a:t>
            </a:r>
            <a:endParaRPr lang="fr-FR" dirty="0"/>
          </a:p>
        </p:txBody>
      </p:sp>
      <p:sp>
        <p:nvSpPr>
          <p:cNvPr id="23" name="Content Placeholder 2"/>
          <p:cNvSpPr>
            <a:spLocks noGrp="1"/>
          </p:cNvSpPr>
          <p:nvPr>
            <p:ph idx="24" hasCustomPrompt="1"/>
          </p:nvPr>
        </p:nvSpPr>
        <p:spPr>
          <a:xfrm>
            <a:off x="539749" y="1131034"/>
            <a:ext cx="4968355" cy="425758"/>
          </a:xfrm>
        </p:spPr>
        <p:txBody>
          <a:bodyPr vert="horz" wrap="square" lIns="0" tIns="45720" rIns="91440" bIns="45720" rtlCol="0">
            <a:spAutoFit/>
          </a:bodyPr>
          <a:lstStyle>
            <a:lvl1pPr marL="342900" indent="-342900">
              <a:buNone/>
              <a:defRPr lang="fr-FR" sz="2000" b="1" i="0" cap="none" baseline="0" dirty="0" smtClean="0">
                <a:solidFill>
                  <a:schemeClr val="bg1">
                    <a:lumMod val="75000"/>
                  </a:schemeClr>
                </a:solidFill>
                <a:latin typeface="Arial" panose="020B0604020202020204" pitchFamily="34" charset="0"/>
                <a:cs typeface="Arial" panose="020B0604020202020204" pitchFamily="34" charset="0"/>
              </a:defRPr>
            </a:lvl1pPr>
          </a:lstStyle>
          <a:p>
            <a:pPr marL="0" lvl="0" indent="0">
              <a:lnSpc>
                <a:spcPts val="2600"/>
              </a:lnSpc>
            </a:pPr>
            <a:r>
              <a:rPr lang="fr-FR" dirty="0" smtClean="0"/>
              <a:t>Sous-titre</a:t>
            </a:r>
          </a:p>
        </p:txBody>
      </p:sp>
      <p:pic>
        <p:nvPicPr>
          <p:cNvPr id="14" name="lne_lo_descripteur_rvb_14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60232" y="6093377"/>
            <a:ext cx="2191073" cy="719998"/>
          </a:xfrm>
          <a:prstGeom prst="rect">
            <a:avLst/>
          </a:prstGeom>
        </p:spPr>
      </p:pic>
      <p:cxnSp>
        <p:nvCxnSpPr>
          <p:cNvPr id="24" name="Connecteur droit 23"/>
          <p:cNvCxnSpPr/>
          <p:nvPr userDrawn="1"/>
        </p:nvCxnSpPr>
        <p:spPr>
          <a:xfrm>
            <a:off x="0" y="6094800"/>
            <a:ext cx="9144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5" name="Slide Number Placeholder 5"/>
          <p:cNvSpPr>
            <a:spLocks noGrp="1"/>
          </p:cNvSpPr>
          <p:nvPr>
            <p:ph type="sldNum" sz="quarter" idx="12"/>
          </p:nvPr>
        </p:nvSpPr>
        <p:spPr>
          <a:xfrm>
            <a:off x="539750" y="6448251"/>
            <a:ext cx="503858" cy="220837"/>
          </a:xfrm>
          <a:prstGeom prst="rect">
            <a:avLst/>
          </a:prstGeom>
        </p:spPr>
        <p:txBody>
          <a:bodyPr lIns="0" tIns="0" rIns="0" bIns="0"/>
          <a:lstStyle>
            <a:lvl1pPr algn="l">
              <a:defRPr sz="1200" b="0">
                <a:solidFill>
                  <a:schemeClr val="tx2"/>
                </a:solidFill>
              </a:defRPr>
            </a:lvl1pPr>
          </a:lstStyle>
          <a:p>
            <a:fld id="{6CD2ADAA-5F34-4877-8AC9-30E1FF774256}" type="slidenum">
              <a:rPr lang="fr-FR" smtClean="0"/>
              <a:pPr/>
              <a:t>‹N°›</a:t>
            </a:fld>
            <a:endParaRPr lang="fr-FR" dirty="0"/>
          </a:p>
        </p:txBody>
      </p:sp>
      <p:sp>
        <p:nvSpPr>
          <p:cNvPr id="26" name="Footer Placeholder 4"/>
          <p:cNvSpPr>
            <a:spLocks noGrp="1"/>
          </p:cNvSpPr>
          <p:nvPr>
            <p:ph type="ftr" sz="quarter" idx="11"/>
          </p:nvPr>
        </p:nvSpPr>
        <p:spPr>
          <a:xfrm>
            <a:off x="1331913" y="6448251"/>
            <a:ext cx="3816151" cy="220837"/>
          </a:xfrm>
          <a:prstGeom prst="rect">
            <a:avLst/>
          </a:prstGeom>
        </p:spPr>
        <p:txBody>
          <a:bodyPr lIns="0" tIns="0" rIns="0" bIns="0"/>
          <a:lstStyle>
            <a:lvl1pPr algn="l">
              <a:defRPr sz="1200" b="0">
                <a:solidFill>
                  <a:schemeClr val="tx2"/>
                </a:solidFill>
              </a:defRPr>
            </a:lvl1pPr>
          </a:lstStyle>
          <a:p>
            <a:r>
              <a:rPr lang="fr-FR" dirty="0" smtClean="0"/>
              <a:t>Journée Technique de l’ACSTMD</a:t>
            </a:r>
          </a:p>
        </p:txBody>
      </p:sp>
      <p:sp>
        <p:nvSpPr>
          <p:cNvPr id="3" name="Espace réservé du contenu 2"/>
          <p:cNvSpPr>
            <a:spLocks noGrp="1"/>
          </p:cNvSpPr>
          <p:nvPr>
            <p:ph sz="quarter" idx="25"/>
          </p:nvPr>
        </p:nvSpPr>
        <p:spPr>
          <a:xfrm>
            <a:off x="539552" y="1916113"/>
            <a:ext cx="8064896" cy="360045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endParaRPr lang="fr-FR" dirty="0"/>
          </a:p>
        </p:txBody>
      </p:sp>
    </p:spTree>
    <p:extLst>
      <p:ext uri="{BB962C8B-B14F-4D97-AF65-F5344CB8AC3E}">
        <p14:creationId xmlns:p14="http://schemas.microsoft.com/office/powerpoint/2010/main" val="35045771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 intérieure photos et légendes">
    <p:spTree>
      <p:nvGrpSpPr>
        <p:cNvPr id="1" name=""/>
        <p:cNvGrpSpPr/>
        <p:nvPr/>
      </p:nvGrpSpPr>
      <p:grpSpPr>
        <a:xfrm>
          <a:off x="0" y="0"/>
          <a:ext cx="0" cy="0"/>
          <a:chOff x="0" y="0"/>
          <a:chExt cx="0" cy="0"/>
        </a:xfrm>
      </p:grpSpPr>
      <p:sp>
        <p:nvSpPr>
          <p:cNvPr id="6" name="Espace réservé pour une image  8"/>
          <p:cNvSpPr>
            <a:spLocks noGrp="1"/>
          </p:cNvSpPr>
          <p:nvPr>
            <p:ph type="pic" sz="quarter" idx="17"/>
          </p:nvPr>
        </p:nvSpPr>
        <p:spPr>
          <a:xfrm>
            <a:off x="971550" y="1844824"/>
            <a:ext cx="2841700" cy="3469746"/>
          </a:xfrm>
        </p:spPr>
        <p:txBody>
          <a:bodyPr>
            <a:normAutofit/>
          </a:bodyPr>
          <a:lstStyle>
            <a:lvl1pPr marL="0" indent="0">
              <a:buNone/>
              <a:defRPr sz="1600"/>
            </a:lvl1pPr>
          </a:lstStyle>
          <a:p>
            <a:r>
              <a:rPr lang="fr-FR" dirty="0" smtClean="0"/>
              <a:t>Cliquez sur l'icône pour ajouter une image</a:t>
            </a:r>
            <a:endParaRPr lang="fr-FR" dirty="0"/>
          </a:p>
        </p:txBody>
      </p:sp>
      <p:sp>
        <p:nvSpPr>
          <p:cNvPr id="7" name="Espace réservé pour une image  8"/>
          <p:cNvSpPr>
            <a:spLocks noGrp="1"/>
          </p:cNvSpPr>
          <p:nvPr>
            <p:ph type="pic" sz="quarter" idx="18"/>
          </p:nvPr>
        </p:nvSpPr>
        <p:spPr>
          <a:xfrm>
            <a:off x="4101281" y="1858557"/>
            <a:ext cx="4575175" cy="3456013"/>
          </a:xfrm>
        </p:spPr>
        <p:txBody>
          <a:bodyPr>
            <a:normAutofit/>
          </a:bodyPr>
          <a:lstStyle>
            <a:lvl1pPr marL="0" indent="0">
              <a:buNone/>
              <a:defRPr sz="1600"/>
            </a:lvl1pPr>
          </a:lstStyle>
          <a:p>
            <a:r>
              <a:rPr lang="fr-FR" dirty="0" smtClean="0"/>
              <a:t>Cliquez sur l'icône pour ajouter une image</a:t>
            </a:r>
            <a:endParaRPr lang="fr-FR" dirty="0"/>
          </a:p>
        </p:txBody>
      </p:sp>
      <p:sp>
        <p:nvSpPr>
          <p:cNvPr id="8" name="Text Placeholder 3"/>
          <p:cNvSpPr>
            <a:spLocks noGrp="1"/>
          </p:cNvSpPr>
          <p:nvPr>
            <p:ph type="body" sz="half" idx="2" hasCustomPrompt="1"/>
          </p:nvPr>
        </p:nvSpPr>
        <p:spPr>
          <a:xfrm>
            <a:off x="971551" y="5341362"/>
            <a:ext cx="2841700" cy="307777"/>
          </a:xfrm>
        </p:spPr>
        <p:txBody>
          <a:bodyPr wrap="square" lIns="0">
            <a:spAutoFit/>
          </a:bodyPr>
          <a:lstStyle>
            <a:lvl1pPr marL="284163" indent="-284163">
              <a:spcBef>
                <a:spcPts val="0"/>
              </a:spcBef>
              <a:buSzPct val="80000"/>
              <a:buFontTx/>
              <a:buBlip>
                <a:blip r:embed="rId2" r:link="rId3"/>
              </a:buBlip>
              <a:defRPr sz="1400" b="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ajouter une légende</a:t>
            </a:r>
          </a:p>
        </p:txBody>
      </p:sp>
      <p:sp>
        <p:nvSpPr>
          <p:cNvPr id="9" name="Text Placeholder 3"/>
          <p:cNvSpPr>
            <a:spLocks noGrp="1"/>
          </p:cNvSpPr>
          <p:nvPr>
            <p:ph type="body" sz="half" idx="19" hasCustomPrompt="1"/>
          </p:nvPr>
        </p:nvSpPr>
        <p:spPr>
          <a:xfrm>
            <a:off x="4101281" y="5341362"/>
            <a:ext cx="4575175" cy="307777"/>
          </a:xfrm>
        </p:spPr>
        <p:txBody>
          <a:bodyPr wrap="square" lIns="0">
            <a:spAutoFit/>
          </a:bodyPr>
          <a:lstStyle>
            <a:lvl1pPr marL="284163" indent="-284163">
              <a:spcBef>
                <a:spcPts val="0"/>
              </a:spcBef>
              <a:buSzPct val="80000"/>
              <a:buFontTx/>
              <a:buBlip>
                <a:blip r:embed="rId2" r:link="rId3"/>
              </a:buBlip>
              <a:defRPr sz="14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ajouter une légende</a:t>
            </a:r>
          </a:p>
        </p:txBody>
      </p:sp>
      <p:sp>
        <p:nvSpPr>
          <p:cNvPr id="10" name="Title 1"/>
          <p:cNvSpPr>
            <a:spLocks noGrp="1"/>
          </p:cNvSpPr>
          <p:nvPr>
            <p:ph type="ctrTitle" hasCustomPrompt="1"/>
          </p:nvPr>
        </p:nvSpPr>
        <p:spPr>
          <a:xfrm>
            <a:off x="539749" y="476250"/>
            <a:ext cx="4968355" cy="576263"/>
          </a:xfrm>
        </p:spPr>
        <p:txBody>
          <a:bodyPr lIns="0" tIns="0" rIns="0" bIns="0" anchor="t" anchorCtr="0">
            <a:noAutofit/>
          </a:bodyPr>
          <a:lstStyle>
            <a:lvl1pPr algn="l">
              <a:lnSpc>
                <a:spcPts val="2300"/>
              </a:lnSpc>
              <a:defRPr lang="fr-FR" sz="1800" b="1" kern="1200" cap="all" baseline="0" smtClean="0">
                <a:solidFill>
                  <a:schemeClr val="tx2"/>
                </a:solidFill>
                <a:latin typeface="Arial" panose="020B0604020202020204" pitchFamily="34" charset="0"/>
                <a:ea typeface="+mj-ea"/>
                <a:cs typeface="Arial" panose="020B0604020202020204" pitchFamily="34" charset="0"/>
              </a:defRPr>
            </a:lvl1pPr>
          </a:lstStyle>
          <a:p>
            <a:r>
              <a:rPr lang="fr-FR" dirty="0" smtClean="0"/>
              <a:t>TITRE QUI PEUT S’ÉTENDRE</a:t>
            </a:r>
            <a:br>
              <a:rPr lang="fr-FR" dirty="0" smtClean="0"/>
            </a:br>
            <a:r>
              <a:rPr lang="fr-FR" dirty="0" smtClean="0"/>
              <a:t>SUR DEUX LIGNES</a:t>
            </a:r>
            <a:endParaRPr lang="fr-FR" dirty="0"/>
          </a:p>
        </p:txBody>
      </p:sp>
      <p:sp>
        <p:nvSpPr>
          <p:cNvPr id="11" name="Content Placeholder 2"/>
          <p:cNvSpPr>
            <a:spLocks noGrp="1"/>
          </p:cNvSpPr>
          <p:nvPr>
            <p:ph idx="23" hasCustomPrompt="1"/>
          </p:nvPr>
        </p:nvSpPr>
        <p:spPr>
          <a:xfrm>
            <a:off x="539749" y="1131034"/>
            <a:ext cx="4968355" cy="425758"/>
          </a:xfrm>
        </p:spPr>
        <p:txBody>
          <a:bodyPr vert="horz" wrap="square" lIns="0" tIns="45720" rIns="91440" bIns="45720" rtlCol="0">
            <a:spAutoFit/>
          </a:bodyPr>
          <a:lstStyle>
            <a:lvl1pPr marL="342900" indent="-342900">
              <a:buNone/>
              <a:defRPr lang="fr-FR" sz="2000" b="1" i="0" cap="none" baseline="0" dirty="0" smtClean="0">
                <a:solidFill>
                  <a:schemeClr val="bg1">
                    <a:lumMod val="75000"/>
                  </a:schemeClr>
                </a:solidFill>
                <a:latin typeface="Arial" panose="020B0604020202020204" pitchFamily="34" charset="0"/>
                <a:cs typeface="Arial" panose="020B0604020202020204" pitchFamily="34" charset="0"/>
              </a:defRPr>
            </a:lvl1pPr>
          </a:lstStyle>
          <a:p>
            <a:pPr marL="0" lvl="0" indent="0">
              <a:lnSpc>
                <a:spcPts val="2600"/>
              </a:lnSpc>
            </a:pPr>
            <a:r>
              <a:rPr lang="fr-FR" dirty="0" smtClean="0"/>
              <a:t>Sous-titre</a:t>
            </a:r>
          </a:p>
        </p:txBody>
      </p:sp>
      <p:pic>
        <p:nvPicPr>
          <p:cNvPr id="12" name="lne_lo_descripteur_rvb_144.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60232" y="6093377"/>
            <a:ext cx="2191073" cy="719998"/>
          </a:xfrm>
          <a:prstGeom prst="rect">
            <a:avLst/>
          </a:prstGeom>
        </p:spPr>
      </p:pic>
      <p:cxnSp>
        <p:nvCxnSpPr>
          <p:cNvPr id="13" name="Connecteur droit 12"/>
          <p:cNvCxnSpPr/>
          <p:nvPr userDrawn="1"/>
        </p:nvCxnSpPr>
        <p:spPr>
          <a:xfrm>
            <a:off x="0" y="6094800"/>
            <a:ext cx="9144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4" name="Slide Number Placeholder 5"/>
          <p:cNvSpPr>
            <a:spLocks noGrp="1"/>
          </p:cNvSpPr>
          <p:nvPr>
            <p:ph type="sldNum" sz="quarter" idx="12"/>
          </p:nvPr>
        </p:nvSpPr>
        <p:spPr>
          <a:xfrm>
            <a:off x="539750" y="6448251"/>
            <a:ext cx="503858" cy="220837"/>
          </a:xfrm>
          <a:prstGeom prst="rect">
            <a:avLst/>
          </a:prstGeom>
        </p:spPr>
        <p:txBody>
          <a:bodyPr lIns="0" tIns="0" rIns="0" bIns="0"/>
          <a:lstStyle>
            <a:lvl1pPr algn="l">
              <a:defRPr sz="1200" b="0">
                <a:solidFill>
                  <a:schemeClr val="tx2"/>
                </a:solidFill>
              </a:defRPr>
            </a:lvl1pPr>
          </a:lstStyle>
          <a:p>
            <a:fld id="{6CD2ADAA-5F34-4877-8AC9-30E1FF774256}" type="slidenum">
              <a:rPr lang="fr-FR" smtClean="0"/>
              <a:pPr/>
              <a:t>‹N°›</a:t>
            </a:fld>
            <a:endParaRPr lang="fr-FR" dirty="0"/>
          </a:p>
        </p:txBody>
      </p:sp>
      <p:sp>
        <p:nvSpPr>
          <p:cNvPr id="15" name="Footer Placeholder 4"/>
          <p:cNvSpPr>
            <a:spLocks noGrp="1"/>
          </p:cNvSpPr>
          <p:nvPr>
            <p:ph type="ftr" sz="quarter" idx="11"/>
          </p:nvPr>
        </p:nvSpPr>
        <p:spPr>
          <a:xfrm>
            <a:off x="1331913" y="6448251"/>
            <a:ext cx="3816151" cy="220837"/>
          </a:xfrm>
          <a:prstGeom prst="rect">
            <a:avLst/>
          </a:prstGeom>
        </p:spPr>
        <p:txBody>
          <a:bodyPr lIns="0" tIns="0" rIns="0" bIns="0"/>
          <a:lstStyle>
            <a:lvl1pPr algn="l">
              <a:defRPr sz="1200" b="0">
                <a:solidFill>
                  <a:schemeClr val="tx2"/>
                </a:solidFill>
              </a:defRPr>
            </a:lvl1pPr>
          </a:lstStyle>
          <a:p>
            <a:r>
              <a:rPr lang="fr-FR" dirty="0" smtClean="0"/>
              <a:t>Journée Technique de l’ACSTMD</a:t>
            </a:r>
          </a:p>
        </p:txBody>
      </p:sp>
    </p:spTree>
    <p:extLst>
      <p:ext uri="{BB962C8B-B14F-4D97-AF65-F5344CB8AC3E}">
        <p14:creationId xmlns:p14="http://schemas.microsoft.com/office/powerpoint/2010/main" val="21362390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 intérieure photo et commentaire bleu">
    <p:spTree>
      <p:nvGrpSpPr>
        <p:cNvPr id="1" name=""/>
        <p:cNvGrpSpPr/>
        <p:nvPr/>
      </p:nvGrpSpPr>
      <p:grpSpPr>
        <a:xfrm>
          <a:off x="0" y="0"/>
          <a:ext cx="0" cy="0"/>
          <a:chOff x="0" y="0"/>
          <a:chExt cx="0" cy="0"/>
        </a:xfrm>
      </p:grpSpPr>
      <p:sp>
        <p:nvSpPr>
          <p:cNvPr id="28" name="Bulle rectangulaire 5"/>
          <p:cNvSpPr/>
          <p:nvPr userDrawn="1"/>
        </p:nvSpPr>
        <p:spPr>
          <a:xfrm>
            <a:off x="5652120" y="3356992"/>
            <a:ext cx="3024336" cy="2160240"/>
          </a:xfrm>
          <a:prstGeom prst="wedgeRectCallout">
            <a:avLst>
              <a:gd name="adj1" fmla="val -9635"/>
              <a:gd name="adj2" fmla="val 65636"/>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1" name="Espace réservé pour une image  8"/>
          <p:cNvSpPr>
            <a:spLocks noGrp="1"/>
          </p:cNvSpPr>
          <p:nvPr>
            <p:ph type="pic" sz="quarter" idx="17"/>
          </p:nvPr>
        </p:nvSpPr>
        <p:spPr>
          <a:xfrm>
            <a:off x="5652120" y="476672"/>
            <a:ext cx="3024336" cy="2880320"/>
          </a:xfrm>
        </p:spPr>
        <p:txBody>
          <a:bodyPr>
            <a:normAutofit/>
          </a:bodyPr>
          <a:lstStyle>
            <a:lvl1pPr marL="0" indent="0">
              <a:buNone/>
              <a:defRPr sz="1600"/>
            </a:lvl1pPr>
          </a:lstStyle>
          <a:p>
            <a:r>
              <a:rPr lang="fr-FR" dirty="0" smtClean="0"/>
              <a:t>Cliquez sur l'icône pour ajouter une image</a:t>
            </a:r>
            <a:endParaRPr lang="fr-FR" dirty="0"/>
          </a:p>
        </p:txBody>
      </p:sp>
      <p:sp>
        <p:nvSpPr>
          <p:cNvPr id="33" name="Title 1"/>
          <p:cNvSpPr>
            <a:spLocks noGrp="1"/>
          </p:cNvSpPr>
          <p:nvPr>
            <p:ph type="ctrTitle" hasCustomPrompt="1"/>
          </p:nvPr>
        </p:nvSpPr>
        <p:spPr>
          <a:xfrm>
            <a:off x="539749" y="476250"/>
            <a:ext cx="4968355" cy="576263"/>
          </a:xfrm>
        </p:spPr>
        <p:txBody>
          <a:bodyPr lIns="0" tIns="0" rIns="0" bIns="0" anchor="t" anchorCtr="0">
            <a:noAutofit/>
          </a:bodyPr>
          <a:lstStyle>
            <a:lvl1pPr algn="l">
              <a:lnSpc>
                <a:spcPts val="2300"/>
              </a:lnSpc>
              <a:defRPr lang="fr-FR" sz="1800" b="1" kern="1200" cap="all" baseline="0" smtClean="0">
                <a:solidFill>
                  <a:schemeClr val="tx2"/>
                </a:solidFill>
                <a:latin typeface="Arial" panose="020B0604020202020204" pitchFamily="34" charset="0"/>
                <a:ea typeface="+mj-ea"/>
                <a:cs typeface="Arial" panose="020B0604020202020204" pitchFamily="34" charset="0"/>
              </a:defRPr>
            </a:lvl1pPr>
          </a:lstStyle>
          <a:p>
            <a:r>
              <a:rPr lang="fr-FR" dirty="0" smtClean="0"/>
              <a:t>TITRE QUI PEUT S’ÉTENDRE</a:t>
            </a:r>
            <a:br>
              <a:rPr lang="fr-FR" dirty="0" smtClean="0"/>
            </a:br>
            <a:r>
              <a:rPr lang="fr-FR" dirty="0" smtClean="0"/>
              <a:t>SUR DEUX LIGNES</a:t>
            </a:r>
            <a:endParaRPr lang="fr-FR" dirty="0"/>
          </a:p>
        </p:txBody>
      </p:sp>
      <p:sp>
        <p:nvSpPr>
          <p:cNvPr id="34" name="Content Placeholder 2"/>
          <p:cNvSpPr>
            <a:spLocks noGrp="1"/>
          </p:cNvSpPr>
          <p:nvPr>
            <p:ph idx="23" hasCustomPrompt="1"/>
          </p:nvPr>
        </p:nvSpPr>
        <p:spPr>
          <a:xfrm>
            <a:off x="539749" y="1131034"/>
            <a:ext cx="4968355" cy="425758"/>
          </a:xfrm>
        </p:spPr>
        <p:txBody>
          <a:bodyPr vert="horz" wrap="square" lIns="0" tIns="45720" rIns="91440" bIns="45720" rtlCol="0">
            <a:spAutoFit/>
          </a:bodyPr>
          <a:lstStyle>
            <a:lvl1pPr marL="342900" indent="-342900">
              <a:buFont typeface="Arial" panose="020B0604020202020204" pitchFamily="34" charset="0"/>
              <a:buNone/>
              <a:defRPr lang="fr-FR" sz="2000" b="1" i="0" cap="none" baseline="0" dirty="0" smtClean="0">
                <a:solidFill>
                  <a:schemeClr val="bg1">
                    <a:lumMod val="75000"/>
                  </a:schemeClr>
                </a:solidFill>
                <a:latin typeface="Arial" panose="020B0604020202020204" pitchFamily="34" charset="0"/>
                <a:cs typeface="Arial" panose="020B0604020202020204" pitchFamily="34" charset="0"/>
              </a:defRPr>
            </a:lvl1pPr>
          </a:lstStyle>
          <a:p>
            <a:pPr marL="0" lvl="0" indent="0">
              <a:lnSpc>
                <a:spcPts val="2600"/>
              </a:lnSpc>
            </a:pPr>
            <a:r>
              <a:rPr lang="fr-FR" dirty="0" smtClean="0"/>
              <a:t>Sous-titre</a:t>
            </a:r>
          </a:p>
        </p:txBody>
      </p:sp>
      <p:sp>
        <p:nvSpPr>
          <p:cNvPr id="17" name="Content Placeholder 2"/>
          <p:cNvSpPr>
            <a:spLocks noGrp="1"/>
          </p:cNvSpPr>
          <p:nvPr>
            <p:ph idx="26" hasCustomPrompt="1"/>
          </p:nvPr>
        </p:nvSpPr>
        <p:spPr>
          <a:xfrm>
            <a:off x="5796136" y="3429000"/>
            <a:ext cx="2736304" cy="523220"/>
          </a:xfrm>
        </p:spPr>
        <p:txBody>
          <a:bodyPr wrap="square" lIns="0">
            <a:spAutoFit/>
          </a:bodyPr>
          <a:lstStyle>
            <a:lvl1pPr marL="0" indent="0">
              <a:buFontTx/>
              <a:buNone/>
              <a:defRPr lang="fr-FR" sz="1400" b="0" i="0" kern="1200" cap="none" baseline="0" smtClean="0">
                <a:solidFill>
                  <a:schemeClr val="tx1"/>
                </a:solidFill>
                <a:latin typeface="Arial" panose="020B0604020202020204" pitchFamily="34" charset="0"/>
                <a:ea typeface="+mn-ea"/>
                <a:cs typeface="Arial" panose="020B0604020202020204" pitchFamily="34" charset="0"/>
              </a:defRPr>
            </a:lvl1pPr>
            <a:lvl2pPr marL="0" indent="0">
              <a:spcBef>
                <a:spcPts val="1200"/>
              </a:spcBef>
              <a:buNone/>
              <a:defRPr sz="2400" b="1" i="0" cap="all" baseline="0">
                <a:solidFill>
                  <a:schemeClr val="accent2"/>
                </a:solidFill>
              </a:defRPr>
            </a:lvl2pPr>
            <a:lvl3pPr marL="0" indent="-228600">
              <a:spcBef>
                <a:spcPts val="1080"/>
              </a:spcBef>
              <a:buSzPct val="80000"/>
              <a:buFontTx/>
              <a:buBlip>
                <a:blip r:embed="rId2" r:link="rId3"/>
              </a:buBlip>
              <a:defRPr sz="2000" b="1" i="0" baseline="0">
                <a:solidFill>
                  <a:schemeClr val="accent1"/>
                </a:solidFill>
              </a:defRPr>
            </a:lvl3pPr>
            <a:lvl4pPr marL="363600" indent="0">
              <a:spcBef>
                <a:spcPts val="480"/>
              </a:spcBef>
              <a:buNone/>
              <a:defRPr sz="2000" baseline="0"/>
            </a:lvl4pPr>
          </a:lstStyle>
          <a:p>
            <a:r>
              <a:rPr lang="fr-FR" dirty="0" smtClean="0"/>
              <a:t>Cliquez ici pour ajouter une légende ou un commentaire</a:t>
            </a:r>
            <a:endParaRPr lang="fr-FR" dirty="0"/>
          </a:p>
        </p:txBody>
      </p:sp>
      <p:pic>
        <p:nvPicPr>
          <p:cNvPr id="16" name="lne_lo_descripteur_rvb_144.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60232" y="6093377"/>
            <a:ext cx="2191073" cy="719998"/>
          </a:xfrm>
          <a:prstGeom prst="rect">
            <a:avLst/>
          </a:prstGeom>
        </p:spPr>
      </p:pic>
      <p:cxnSp>
        <p:nvCxnSpPr>
          <p:cNvPr id="18" name="Connecteur droit 17"/>
          <p:cNvCxnSpPr/>
          <p:nvPr userDrawn="1"/>
        </p:nvCxnSpPr>
        <p:spPr>
          <a:xfrm>
            <a:off x="0" y="6094800"/>
            <a:ext cx="9144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4" name="Slide Number Placeholder 5"/>
          <p:cNvSpPr>
            <a:spLocks noGrp="1"/>
          </p:cNvSpPr>
          <p:nvPr>
            <p:ph type="sldNum" sz="quarter" idx="12"/>
          </p:nvPr>
        </p:nvSpPr>
        <p:spPr>
          <a:xfrm>
            <a:off x="539750" y="6448251"/>
            <a:ext cx="503858" cy="220837"/>
          </a:xfrm>
          <a:prstGeom prst="rect">
            <a:avLst/>
          </a:prstGeom>
        </p:spPr>
        <p:txBody>
          <a:bodyPr lIns="0" tIns="0" rIns="0" bIns="0"/>
          <a:lstStyle>
            <a:lvl1pPr algn="l">
              <a:defRPr sz="1200" b="0">
                <a:solidFill>
                  <a:schemeClr val="tx2"/>
                </a:solidFill>
              </a:defRPr>
            </a:lvl1pPr>
          </a:lstStyle>
          <a:p>
            <a:fld id="{6CD2ADAA-5F34-4877-8AC9-30E1FF774256}" type="slidenum">
              <a:rPr lang="fr-FR" smtClean="0"/>
              <a:pPr/>
              <a:t>‹N°›</a:t>
            </a:fld>
            <a:endParaRPr lang="fr-FR" dirty="0"/>
          </a:p>
        </p:txBody>
      </p:sp>
      <p:sp>
        <p:nvSpPr>
          <p:cNvPr id="25" name="Footer Placeholder 4"/>
          <p:cNvSpPr>
            <a:spLocks noGrp="1"/>
          </p:cNvSpPr>
          <p:nvPr>
            <p:ph type="ftr" sz="quarter" idx="11"/>
          </p:nvPr>
        </p:nvSpPr>
        <p:spPr>
          <a:xfrm>
            <a:off x="1331913" y="6448251"/>
            <a:ext cx="3816151" cy="220837"/>
          </a:xfrm>
          <a:prstGeom prst="rect">
            <a:avLst/>
          </a:prstGeom>
        </p:spPr>
        <p:txBody>
          <a:bodyPr lIns="0" tIns="0" rIns="0" bIns="0"/>
          <a:lstStyle>
            <a:lvl1pPr algn="l">
              <a:defRPr sz="1200" b="0">
                <a:solidFill>
                  <a:schemeClr val="tx2"/>
                </a:solidFill>
              </a:defRPr>
            </a:lvl1pPr>
          </a:lstStyle>
          <a:p>
            <a:r>
              <a:rPr lang="fr-FR" dirty="0" smtClean="0"/>
              <a:t>Journée Technique de l’ACSTMD</a:t>
            </a:r>
          </a:p>
        </p:txBody>
      </p:sp>
    </p:spTree>
    <p:extLst>
      <p:ext uri="{BB962C8B-B14F-4D97-AF65-F5344CB8AC3E}">
        <p14:creationId xmlns:p14="http://schemas.microsoft.com/office/powerpoint/2010/main" val="37592273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 intérieure photo et commentaire vert">
    <p:spTree>
      <p:nvGrpSpPr>
        <p:cNvPr id="1" name=""/>
        <p:cNvGrpSpPr/>
        <p:nvPr/>
      </p:nvGrpSpPr>
      <p:grpSpPr>
        <a:xfrm>
          <a:off x="0" y="0"/>
          <a:ext cx="0" cy="0"/>
          <a:chOff x="0" y="0"/>
          <a:chExt cx="0" cy="0"/>
        </a:xfrm>
      </p:grpSpPr>
      <p:sp>
        <p:nvSpPr>
          <p:cNvPr id="22" name="Bulle rectangulaire 5"/>
          <p:cNvSpPr/>
          <p:nvPr userDrawn="1"/>
        </p:nvSpPr>
        <p:spPr>
          <a:xfrm>
            <a:off x="5652120" y="3356992"/>
            <a:ext cx="3024336" cy="2160240"/>
          </a:xfrm>
          <a:prstGeom prst="wedgeRectCallout">
            <a:avLst>
              <a:gd name="adj1" fmla="val -9635"/>
              <a:gd name="adj2" fmla="val 65636"/>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4" name="Espace réservé pour une image  8"/>
          <p:cNvSpPr>
            <a:spLocks noGrp="1"/>
          </p:cNvSpPr>
          <p:nvPr>
            <p:ph type="pic" sz="quarter" idx="17"/>
          </p:nvPr>
        </p:nvSpPr>
        <p:spPr>
          <a:xfrm>
            <a:off x="5652120" y="476672"/>
            <a:ext cx="3024336" cy="2880320"/>
          </a:xfrm>
        </p:spPr>
        <p:txBody>
          <a:bodyPr>
            <a:normAutofit/>
          </a:bodyPr>
          <a:lstStyle>
            <a:lvl1pPr marL="0" indent="0">
              <a:buNone/>
              <a:defRPr sz="1600"/>
            </a:lvl1pPr>
          </a:lstStyle>
          <a:p>
            <a:r>
              <a:rPr lang="fr-FR" dirty="0" smtClean="0"/>
              <a:t>Cliquez sur l'icône pour ajouter une image</a:t>
            </a:r>
            <a:endParaRPr lang="fr-FR" dirty="0"/>
          </a:p>
        </p:txBody>
      </p:sp>
      <p:sp>
        <p:nvSpPr>
          <p:cNvPr id="46" name="Title 1"/>
          <p:cNvSpPr>
            <a:spLocks noGrp="1"/>
          </p:cNvSpPr>
          <p:nvPr>
            <p:ph type="ctrTitle" hasCustomPrompt="1"/>
          </p:nvPr>
        </p:nvSpPr>
        <p:spPr>
          <a:xfrm>
            <a:off x="539749" y="476250"/>
            <a:ext cx="4968355" cy="576263"/>
          </a:xfrm>
        </p:spPr>
        <p:txBody>
          <a:bodyPr lIns="0" tIns="0" rIns="0" bIns="0" anchor="t" anchorCtr="0">
            <a:noAutofit/>
          </a:bodyPr>
          <a:lstStyle>
            <a:lvl1pPr algn="l">
              <a:lnSpc>
                <a:spcPts val="2300"/>
              </a:lnSpc>
              <a:defRPr lang="fr-FR" sz="1800" b="1" kern="1200" cap="all" baseline="0" smtClean="0">
                <a:solidFill>
                  <a:schemeClr val="tx2"/>
                </a:solidFill>
                <a:latin typeface="Arial" panose="020B0604020202020204" pitchFamily="34" charset="0"/>
                <a:ea typeface="+mj-ea"/>
                <a:cs typeface="Arial" panose="020B0604020202020204" pitchFamily="34" charset="0"/>
              </a:defRPr>
            </a:lvl1pPr>
          </a:lstStyle>
          <a:p>
            <a:r>
              <a:rPr lang="fr-FR" dirty="0" smtClean="0"/>
              <a:t>TITRE QUI PEUT S’ÉTENDRE</a:t>
            </a:r>
            <a:br>
              <a:rPr lang="fr-FR" dirty="0" smtClean="0"/>
            </a:br>
            <a:r>
              <a:rPr lang="fr-FR" dirty="0" smtClean="0"/>
              <a:t>SUR DEUX LIGNES</a:t>
            </a:r>
            <a:endParaRPr lang="fr-FR" dirty="0"/>
          </a:p>
        </p:txBody>
      </p:sp>
      <p:sp>
        <p:nvSpPr>
          <p:cNvPr id="47" name="Content Placeholder 2"/>
          <p:cNvSpPr>
            <a:spLocks noGrp="1"/>
          </p:cNvSpPr>
          <p:nvPr>
            <p:ph idx="23" hasCustomPrompt="1"/>
          </p:nvPr>
        </p:nvSpPr>
        <p:spPr>
          <a:xfrm>
            <a:off x="539749" y="1131034"/>
            <a:ext cx="4968355" cy="425758"/>
          </a:xfrm>
        </p:spPr>
        <p:txBody>
          <a:bodyPr vert="horz" wrap="square" lIns="0" tIns="45720" rIns="91440" bIns="45720" rtlCol="0">
            <a:spAutoFit/>
          </a:bodyPr>
          <a:lstStyle>
            <a:lvl1pPr marL="342900" indent="-342900">
              <a:buNone/>
              <a:defRPr lang="fr-FR" sz="2000" b="1" i="0" cap="none" baseline="0" dirty="0" smtClean="0">
                <a:solidFill>
                  <a:schemeClr val="bg1">
                    <a:lumMod val="75000"/>
                  </a:schemeClr>
                </a:solidFill>
                <a:latin typeface="Arial" panose="020B0604020202020204" pitchFamily="34" charset="0"/>
                <a:cs typeface="Arial" panose="020B0604020202020204" pitchFamily="34" charset="0"/>
              </a:defRPr>
            </a:lvl1pPr>
          </a:lstStyle>
          <a:p>
            <a:pPr marL="0" lvl="0" indent="0">
              <a:lnSpc>
                <a:spcPts val="2600"/>
              </a:lnSpc>
            </a:pPr>
            <a:r>
              <a:rPr lang="fr-FR" dirty="0" smtClean="0"/>
              <a:t>Sous-titre</a:t>
            </a:r>
          </a:p>
        </p:txBody>
      </p:sp>
      <p:sp>
        <p:nvSpPr>
          <p:cNvPr id="21" name="Content Placeholder 2"/>
          <p:cNvSpPr>
            <a:spLocks noGrp="1"/>
          </p:cNvSpPr>
          <p:nvPr>
            <p:ph idx="26" hasCustomPrompt="1"/>
          </p:nvPr>
        </p:nvSpPr>
        <p:spPr>
          <a:xfrm>
            <a:off x="5796136" y="3429000"/>
            <a:ext cx="2736304" cy="523220"/>
          </a:xfrm>
        </p:spPr>
        <p:txBody>
          <a:bodyPr wrap="square" lIns="0">
            <a:spAutoFit/>
          </a:bodyPr>
          <a:lstStyle>
            <a:lvl1pPr marL="0" indent="0">
              <a:buFontTx/>
              <a:buNone/>
              <a:defRPr lang="fr-FR" sz="1400" b="0" i="0" kern="1200" cap="none" baseline="0" smtClean="0">
                <a:solidFill>
                  <a:schemeClr val="tx1"/>
                </a:solidFill>
                <a:latin typeface="Arial" panose="020B0604020202020204" pitchFamily="34" charset="0"/>
                <a:ea typeface="+mn-ea"/>
                <a:cs typeface="Arial" panose="020B0604020202020204" pitchFamily="34" charset="0"/>
              </a:defRPr>
            </a:lvl1pPr>
            <a:lvl2pPr marL="0" indent="0">
              <a:spcBef>
                <a:spcPts val="1200"/>
              </a:spcBef>
              <a:buNone/>
              <a:defRPr sz="2400" b="1" i="0" cap="all" baseline="0">
                <a:solidFill>
                  <a:schemeClr val="accent2"/>
                </a:solidFill>
              </a:defRPr>
            </a:lvl2pPr>
            <a:lvl3pPr marL="0" indent="-228600">
              <a:spcBef>
                <a:spcPts val="1080"/>
              </a:spcBef>
              <a:buSzPct val="80000"/>
              <a:buFontTx/>
              <a:buBlip>
                <a:blip r:embed="rId2" r:link="rId3"/>
              </a:buBlip>
              <a:defRPr sz="2000" b="1" i="0" baseline="0">
                <a:solidFill>
                  <a:schemeClr val="accent1"/>
                </a:solidFill>
              </a:defRPr>
            </a:lvl3pPr>
            <a:lvl4pPr marL="363600" indent="0">
              <a:spcBef>
                <a:spcPts val="480"/>
              </a:spcBef>
              <a:buNone/>
              <a:defRPr sz="2000" baseline="0"/>
            </a:lvl4pPr>
          </a:lstStyle>
          <a:p>
            <a:r>
              <a:rPr lang="fr-FR" dirty="0" smtClean="0"/>
              <a:t>Cliquez ici pour ajouter une légende ou un commentaire</a:t>
            </a:r>
            <a:endParaRPr lang="fr-FR" dirty="0"/>
          </a:p>
        </p:txBody>
      </p:sp>
      <p:pic>
        <p:nvPicPr>
          <p:cNvPr id="16" name="lne_lo_descripteur_rvb_144.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60232" y="6093377"/>
            <a:ext cx="2191073" cy="719998"/>
          </a:xfrm>
          <a:prstGeom prst="rect">
            <a:avLst/>
          </a:prstGeom>
        </p:spPr>
      </p:pic>
      <p:cxnSp>
        <p:nvCxnSpPr>
          <p:cNvPr id="17" name="Connecteur droit 16"/>
          <p:cNvCxnSpPr/>
          <p:nvPr userDrawn="1"/>
        </p:nvCxnSpPr>
        <p:spPr>
          <a:xfrm>
            <a:off x="0" y="6094800"/>
            <a:ext cx="9144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8" name="Slide Number Placeholder 5"/>
          <p:cNvSpPr>
            <a:spLocks noGrp="1"/>
          </p:cNvSpPr>
          <p:nvPr>
            <p:ph type="sldNum" sz="quarter" idx="12"/>
          </p:nvPr>
        </p:nvSpPr>
        <p:spPr>
          <a:xfrm>
            <a:off x="539750" y="6448251"/>
            <a:ext cx="503858" cy="220837"/>
          </a:xfrm>
          <a:prstGeom prst="rect">
            <a:avLst/>
          </a:prstGeom>
        </p:spPr>
        <p:txBody>
          <a:bodyPr lIns="0" tIns="0" rIns="0" bIns="0"/>
          <a:lstStyle>
            <a:lvl1pPr algn="l">
              <a:defRPr sz="1200" b="0">
                <a:solidFill>
                  <a:schemeClr val="tx2"/>
                </a:solidFill>
              </a:defRPr>
            </a:lvl1pPr>
          </a:lstStyle>
          <a:p>
            <a:fld id="{6CD2ADAA-5F34-4877-8AC9-30E1FF774256}" type="slidenum">
              <a:rPr lang="fr-FR" smtClean="0"/>
              <a:pPr/>
              <a:t>‹N°›</a:t>
            </a:fld>
            <a:endParaRPr lang="fr-FR" dirty="0"/>
          </a:p>
        </p:txBody>
      </p:sp>
      <p:sp>
        <p:nvSpPr>
          <p:cNvPr id="19" name="Footer Placeholder 4"/>
          <p:cNvSpPr>
            <a:spLocks noGrp="1"/>
          </p:cNvSpPr>
          <p:nvPr>
            <p:ph type="ftr" sz="quarter" idx="11"/>
          </p:nvPr>
        </p:nvSpPr>
        <p:spPr>
          <a:xfrm>
            <a:off x="1331913" y="6448251"/>
            <a:ext cx="3816151" cy="220837"/>
          </a:xfrm>
          <a:prstGeom prst="rect">
            <a:avLst/>
          </a:prstGeom>
        </p:spPr>
        <p:txBody>
          <a:bodyPr lIns="0" tIns="0" rIns="0" bIns="0"/>
          <a:lstStyle>
            <a:lvl1pPr algn="l">
              <a:defRPr sz="1200" b="0">
                <a:solidFill>
                  <a:schemeClr val="tx2"/>
                </a:solidFill>
              </a:defRPr>
            </a:lvl1pPr>
          </a:lstStyle>
          <a:p>
            <a:r>
              <a:rPr lang="fr-FR" dirty="0" smtClean="0"/>
              <a:t>Journée Technique de l’ACSTMD</a:t>
            </a:r>
          </a:p>
        </p:txBody>
      </p:sp>
    </p:spTree>
    <p:extLst>
      <p:ext uri="{BB962C8B-B14F-4D97-AF65-F5344CB8AC3E}">
        <p14:creationId xmlns:p14="http://schemas.microsoft.com/office/powerpoint/2010/main" val="24064991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 intérieure photo et commentaire orange">
    <p:spTree>
      <p:nvGrpSpPr>
        <p:cNvPr id="1" name=""/>
        <p:cNvGrpSpPr/>
        <p:nvPr/>
      </p:nvGrpSpPr>
      <p:grpSpPr>
        <a:xfrm>
          <a:off x="0" y="0"/>
          <a:ext cx="0" cy="0"/>
          <a:chOff x="0" y="0"/>
          <a:chExt cx="0" cy="0"/>
        </a:xfrm>
      </p:grpSpPr>
      <p:sp>
        <p:nvSpPr>
          <p:cNvPr id="21" name="Bulle rectangulaire 5"/>
          <p:cNvSpPr/>
          <p:nvPr userDrawn="1"/>
        </p:nvSpPr>
        <p:spPr>
          <a:xfrm>
            <a:off x="5652120" y="3356992"/>
            <a:ext cx="3024336" cy="2160240"/>
          </a:xfrm>
          <a:prstGeom prst="wedgeRectCallout">
            <a:avLst>
              <a:gd name="adj1" fmla="val -9635"/>
              <a:gd name="adj2" fmla="val 65636"/>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 name="Espace réservé pour une image  8"/>
          <p:cNvSpPr>
            <a:spLocks noGrp="1"/>
          </p:cNvSpPr>
          <p:nvPr>
            <p:ph type="pic" sz="quarter" idx="17"/>
          </p:nvPr>
        </p:nvSpPr>
        <p:spPr>
          <a:xfrm>
            <a:off x="5652120" y="476672"/>
            <a:ext cx="3024336" cy="2880320"/>
          </a:xfrm>
          <a:prstGeom prst="rect">
            <a:avLst/>
          </a:prstGeom>
        </p:spPr>
        <p:txBody>
          <a:bodyPr>
            <a:normAutofit/>
          </a:bodyPr>
          <a:lstStyle>
            <a:lvl1pPr marL="0" indent="0">
              <a:buNone/>
              <a:defRPr sz="1600"/>
            </a:lvl1pPr>
          </a:lstStyle>
          <a:p>
            <a:r>
              <a:rPr lang="fr-FR" dirty="0" smtClean="0"/>
              <a:t>Cliquez sur l'icône pour ajouter une image</a:t>
            </a:r>
            <a:endParaRPr lang="fr-FR" dirty="0"/>
          </a:p>
        </p:txBody>
      </p:sp>
      <p:sp>
        <p:nvSpPr>
          <p:cNvPr id="44" name="Title 1"/>
          <p:cNvSpPr>
            <a:spLocks noGrp="1"/>
          </p:cNvSpPr>
          <p:nvPr>
            <p:ph type="ctrTitle" hasCustomPrompt="1"/>
          </p:nvPr>
        </p:nvSpPr>
        <p:spPr>
          <a:xfrm>
            <a:off x="539749" y="476250"/>
            <a:ext cx="4968355" cy="576263"/>
          </a:xfrm>
          <a:prstGeom prst="rect">
            <a:avLst/>
          </a:prstGeom>
        </p:spPr>
        <p:txBody>
          <a:bodyPr lIns="0" tIns="0" rIns="0" bIns="0" anchor="t" anchorCtr="0">
            <a:noAutofit/>
          </a:bodyPr>
          <a:lstStyle>
            <a:lvl1pPr algn="l">
              <a:lnSpc>
                <a:spcPts val="2300"/>
              </a:lnSpc>
              <a:defRPr lang="fr-FR" sz="1800" b="1" kern="1200" cap="all" baseline="0" smtClean="0">
                <a:solidFill>
                  <a:schemeClr val="tx2"/>
                </a:solidFill>
                <a:latin typeface="Arial" panose="020B0604020202020204" pitchFamily="34" charset="0"/>
                <a:ea typeface="+mj-ea"/>
                <a:cs typeface="Arial" panose="020B0604020202020204" pitchFamily="34" charset="0"/>
              </a:defRPr>
            </a:lvl1pPr>
          </a:lstStyle>
          <a:p>
            <a:r>
              <a:rPr lang="fr-FR" dirty="0" smtClean="0"/>
              <a:t>TITRE QUI PEUT S’ÉTENDRE</a:t>
            </a:r>
            <a:br>
              <a:rPr lang="fr-FR" dirty="0" smtClean="0"/>
            </a:br>
            <a:r>
              <a:rPr lang="fr-FR" dirty="0" smtClean="0"/>
              <a:t>SUR DEUX LIGNES</a:t>
            </a:r>
            <a:endParaRPr lang="fr-FR" dirty="0"/>
          </a:p>
        </p:txBody>
      </p:sp>
      <p:sp>
        <p:nvSpPr>
          <p:cNvPr id="45" name="Content Placeholder 2"/>
          <p:cNvSpPr>
            <a:spLocks noGrp="1"/>
          </p:cNvSpPr>
          <p:nvPr>
            <p:ph idx="23" hasCustomPrompt="1"/>
          </p:nvPr>
        </p:nvSpPr>
        <p:spPr>
          <a:xfrm>
            <a:off x="539749" y="1131034"/>
            <a:ext cx="4968355" cy="425758"/>
          </a:xfrm>
          <a:prstGeom prst="rect">
            <a:avLst/>
          </a:prstGeom>
        </p:spPr>
        <p:txBody>
          <a:bodyPr vert="horz" wrap="square" lIns="0" tIns="45720" rIns="91440" bIns="45720" rtlCol="0">
            <a:spAutoFit/>
          </a:bodyPr>
          <a:lstStyle>
            <a:lvl1pPr marL="342900" indent="-342900">
              <a:buNone/>
              <a:defRPr lang="fr-FR" sz="2000" b="1" i="0" cap="none" baseline="0" dirty="0" smtClean="0">
                <a:solidFill>
                  <a:schemeClr val="bg1">
                    <a:lumMod val="75000"/>
                  </a:schemeClr>
                </a:solidFill>
                <a:latin typeface="Arial" panose="020B0604020202020204" pitchFamily="34" charset="0"/>
                <a:cs typeface="Arial" panose="020B0604020202020204" pitchFamily="34" charset="0"/>
              </a:defRPr>
            </a:lvl1pPr>
          </a:lstStyle>
          <a:p>
            <a:pPr marL="0" lvl="0" indent="0">
              <a:lnSpc>
                <a:spcPts val="2600"/>
              </a:lnSpc>
            </a:pPr>
            <a:r>
              <a:rPr lang="fr-FR" dirty="0" smtClean="0"/>
              <a:t>Sous-titre</a:t>
            </a:r>
          </a:p>
        </p:txBody>
      </p:sp>
      <p:sp>
        <p:nvSpPr>
          <p:cNvPr id="20" name="Content Placeholder 2"/>
          <p:cNvSpPr>
            <a:spLocks noGrp="1"/>
          </p:cNvSpPr>
          <p:nvPr>
            <p:ph idx="26" hasCustomPrompt="1"/>
          </p:nvPr>
        </p:nvSpPr>
        <p:spPr>
          <a:xfrm>
            <a:off x="5796136" y="3429000"/>
            <a:ext cx="2736304" cy="523220"/>
          </a:xfrm>
          <a:prstGeom prst="rect">
            <a:avLst/>
          </a:prstGeom>
        </p:spPr>
        <p:txBody>
          <a:bodyPr wrap="square" lIns="0">
            <a:spAutoFit/>
          </a:bodyPr>
          <a:lstStyle>
            <a:lvl1pPr marL="0" indent="0">
              <a:buFontTx/>
              <a:buNone/>
              <a:defRPr lang="fr-FR" sz="1400" b="0" i="0" kern="1200" cap="none" baseline="0" smtClean="0">
                <a:solidFill>
                  <a:schemeClr val="tx1"/>
                </a:solidFill>
                <a:latin typeface="Arial" panose="020B0604020202020204" pitchFamily="34" charset="0"/>
                <a:ea typeface="+mn-ea"/>
                <a:cs typeface="Arial" panose="020B0604020202020204" pitchFamily="34" charset="0"/>
              </a:defRPr>
            </a:lvl1pPr>
            <a:lvl2pPr marL="0" indent="0">
              <a:spcBef>
                <a:spcPts val="1200"/>
              </a:spcBef>
              <a:buNone/>
              <a:defRPr sz="2400" b="1" i="0" cap="all" baseline="0">
                <a:solidFill>
                  <a:schemeClr val="accent2"/>
                </a:solidFill>
              </a:defRPr>
            </a:lvl2pPr>
            <a:lvl3pPr marL="0" indent="-228600">
              <a:spcBef>
                <a:spcPts val="1080"/>
              </a:spcBef>
              <a:buSzPct val="80000"/>
              <a:buFontTx/>
              <a:buBlip>
                <a:blip r:embed="rId2" r:link="rId3"/>
              </a:buBlip>
              <a:defRPr sz="2000" b="1" i="0" baseline="0">
                <a:solidFill>
                  <a:schemeClr val="accent1"/>
                </a:solidFill>
              </a:defRPr>
            </a:lvl3pPr>
            <a:lvl4pPr marL="363600" indent="0">
              <a:spcBef>
                <a:spcPts val="480"/>
              </a:spcBef>
              <a:buNone/>
              <a:defRPr sz="2000" baseline="0"/>
            </a:lvl4pPr>
          </a:lstStyle>
          <a:p>
            <a:r>
              <a:rPr lang="fr-FR" dirty="0" smtClean="0"/>
              <a:t>Cliquez ici pour ajouter une légende ou un commentaire</a:t>
            </a:r>
            <a:endParaRPr lang="fr-FR" dirty="0"/>
          </a:p>
        </p:txBody>
      </p:sp>
      <p:pic>
        <p:nvPicPr>
          <p:cNvPr id="16" name="lne_lo_descripteur_rvb_144.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60232" y="6093377"/>
            <a:ext cx="2191073" cy="719998"/>
          </a:xfrm>
          <a:prstGeom prst="rect">
            <a:avLst/>
          </a:prstGeom>
        </p:spPr>
      </p:pic>
      <p:cxnSp>
        <p:nvCxnSpPr>
          <p:cNvPr id="17" name="Connecteur droit 16"/>
          <p:cNvCxnSpPr/>
          <p:nvPr userDrawn="1"/>
        </p:nvCxnSpPr>
        <p:spPr>
          <a:xfrm>
            <a:off x="0" y="6094800"/>
            <a:ext cx="9144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8" name="Slide Number Placeholder 5"/>
          <p:cNvSpPr>
            <a:spLocks noGrp="1"/>
          </p:cNvSpPr>
          <p:nvPr>
            <p:ph type="sldNum" sz="quarter" idx="12"/>
          </p:nvPr>
        </p:nvSpPr>
        <p:spPr>
          <a:xfrm>
            <a:off x="539750" y="6448251"/>
            <a:ext cx="503858" cy="220837"/>
          </a:xfrm>
          <a:prstGeom prst="rect">
            <a:avLst/>
          </a:prstGeom>
        </p:spPr>
        <p:txBody>
          <a:bodyPr lIns="0" tIns="0" rIns="0" bIns="0"/>
          <a:lstStyle>
            <a:lvl1pPr algn="l">
              <a:defRPr sz="1200" b="0">
                <a:solidFill>
                  <a:schemeClr val="tx2"/>
                </a:solidFill>
              </a:defRPr>
            </a:lvl1pPr>
          </a:lstStyle>
          <a:p>
            <a:fld id="{6CD2ADAA-5F34-4877-8AC9-30E1FF774256}" type="slidenum">
              <a:rPr lang="fr-FR" smtClean="0"/>
              <a:pPr/>
              <a:t>‹N°›</a:t>
            </a:fld>
            <a:endParaRPr lang="fr-FR" dirty="0"/>
          </a:p>
        </p:txBody>
      </p:sp>
      <p:sp>
        <p:nvSpPr>
          <p:cNvPr id="19" name="Footer Placeholder 4"/>
          <p:cNvSpPr>
            <a:spLocks noGrp="1"/>
          </p:cNvSpPr>
          <p:nvPr>
            <p:ph type="ftr" sz="quarter" idx="11"/>
          </p:nvPr>
        </p:nvSpPr>
        <p:spPr>
          <a:xfrm>
            <a:off x="1331913" y="6448251"/>
            <a:ext cx="3816151" cy="220837"/>
          </a:xfrm>
          <a:prstGeom prst="rect">
            <a:avLst/>
          </a:prstGeom>
        </p:spPr>
        <p:txBody>
          <a:bodyPr lIns="0" tIns="0" rIns="0" bIns="0"/>
          <a:lstStyle>
            <a:lvl1pPr algn="l">
              <a:defRPr sz="1200" b="0">
                <a:solidFill>
                  <a:schemeClr val="tx2"/>
                </a:solidFill>
              </a:defRPr>
            </a:lvl1pPr>
          </a:lstStyle>
          <a:p>
            <a:r>
              <a:rPr lang="fr-FR" dirty="0" smtClean="0"/>
              <a:t>Journée Technique de l’ACSTMD</a:t>
            </a:r>
            <a:endParaRPr lang="fr-FR" dirty="0"/>
          </a:p>
        </p:txBody>
      </p:sp>
    </p:spTree>
    <p:extLst>
      <p:ext uri="{BB962C8B-B14F-4D97-AF65-F5344CB8AC3E}">
        <p14:creationId xmlns:p14="http://schemas.microsoft.com/office/powerpoint/2010/main" val="40638514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B3796DB-3243-4970-8EAE-85A5941A9E04}" type="datetimeFigureOut">
              <a:rPr lang="fr-FR" smtClean="0"/>
              <a:t>14/09/2018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BBBE6396-12D4-4B62-A67C-80731CF4FD0B}" type="slidenum">
              <a:rPr lang="fr-FR" smtClean="0"/>
              <a:t>‹N°›</a:t>
            </a:fld>
            <a:endParaRPr lang="fr-FR"/>
          </a:p>
        </p:txBody>
      </p:sp>
    </p:spTree>
    <p:extLst>
      <p:ext uri="{BB962C8B-B14F-4D97-AF65-F5344CB8AC3E}">
        <p14:creationId xmlns:p14="http://schemas.microsoft.com/office/powerpoint/2010/main" val="270409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B3796DB-3243-4970-8EAE-85A5941A9E04}" type="datetimeFigureOut">
              <a:rPr lang="fr-FR" smtClean="0"/>
              <a:t>14/09/2018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BBBE6396-12D4-4B62-A67C-80731CF4FD0B}" type="slidenum">
              <a:rPr lang="fr-FR" smtClean="0"/>
              <a:t>‹N°›</a:t>
            </a:fld>
            <a:endParaRPr lang="fr-FR"/>
          </a:p>
        </p:txBody>
      </p:sp>
    </p:spTree>
    <p:extLst>
      <p:ext uri="{BB962C8B-B14F-4D97-AF65-F5344CB8AC3E}">
        <p14:creationId xmlns:p14="http://schemas.microsoft.com/office/powerpoint/2010/main" val="3862991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endParaRPr lang="fr-FR" dirty="0"/>
          </a:p>
        </p:txBody>
      </p:sp>
      <p:sp>
        <p:nvSpPr>
          <p:cNvPr id="7" name="Slide Number Placeholder 5"/>
          <p:cNvSpPr>
            <a:spLocks noGrp="1"/>
          </p:cNvSpPr>
          <p:nvPr>
            <p:ph type="sldNum" sz="quarter" idx="4"/>
          </p:nvPr>
        </p:nvSpPr>
        <p:spPr>
          <a:xfrm>
            <a:off x="540000" y="6343256"/>
            <a:ext cx="791640" cy="365125"/>
          </a:xfrm>
          <a:prstGeom prst="rect">
            <a:avLst/>
          </a:prstGeom>
        </p:spPr>
        <p:txBody>
          <a:bodyPr lIns="0" tIns="0" rIns="0" bIns="0"/>
          <a:lstStyle>
            <a:lvl1pPr algn="l">
              <a:defRPr>
                <a:solidFill>
                  <a:schemeClr val="tx2"/>
                </a:solidFill>
              </a:defRPr>
            </a:lvl1pPr>
          </a:lstStyle>
          <a:p>
            <a:fld id="{31A4A690-290E-403D-A076-2C682F52C47D}" type="slidenum">
              <a:rPr lang="fr-FR" smtClean="0"/>
              <a:t>‹N°›</a:t>
            </a:fld>
            <a:endParaRPr lang="fr-FR" dirty="0"/>
          </a:p>
        </p:txBody>
      </p:sp>
      <p:sp>
        <p:nvSpPr>
          <p:cNvPr id="8" name="Footer Placeholder 4"/>
          <p:cNvSpPr>
            <a:spLocks noGrp="1"/>
          </p:cNvSpPr>
          <p:nvPr>
            <p:ph type="ftr" sz="quarter" idx="3"/>
          </p:nvPr>
        </p:nvSpPr>
        <p:spPr>
          <a:xfrm>
            <a:off x="971600" y="6336000"/>
            <a:ext cx="4609107" cy="365125"/>
          </a:xfrm>
          <a:prstGeom prst="rect">
            <a:avLst/>
          </a:prstGeom>
        </p:spPr>
        <p:txBody>
          <a:bodyPr lIns="0" tIns="0" rIns="0" bIns="0"/>
          <a:lstStyle>
            <a:lvl1pPr algn="l">
              <a:defRPr>
                <a:solidFill>
                  <a:schemeClr val="tx2"/>
                </a:solidFill>
              </a:defRPr>
            </a:lvl1pPr>
          </a:lstStyle>
          <a:p>
            <a:endParaRPr lang="fr-FR"/>
          </a:p>
        </p:txBody>
      </p:sp>
      <p:sp>
        <p:nvSpPr>
          <p:cNvPr id="9" name="Date Placeholder 3"/>
          <p:cNvSpPr>
            <a:spLocks noGrp="1"/>
          </p:cNvSpPr>
          <p:nvPr>
            <p:ph type="dt" sz="half" idx="2"/>
          </p:nvPr>
        </p:nvSpPr>
        <p:spPr>
          <a:xfrm>
            <a:off x="5148064" y="6315380"/>
            <a:ext cx="2133600" cy="365125"/>
          </a:xfrm>
          <a:prstGeom prst="rect">
            <a:avLst/>
          </a:prstGeom>
        </p:spPr>
        <p:txBody>
          <a:bodyPr lIns="0" tIns="0" rIns="0" bIns="0"/>
          <a:lstStyle>
            <a:lvl1pPr>
              <a:defRPr b="0" i="0" baseline="0">
                <a:solidFill>
                  <a:schemeClr val="tx2"/>
                </a:solidFill>
                <a:latin typeface="Calibri"/>
              </a:defRPr>
            </a:lvl1pPr>
          </a:lstStyle>
          <a:p>
            <a:r>
              <a:rPr lang="fr-FR" smtClean="0"/>
              <a:t>Date</a:t>
            </a:r>
            <a:endParaRPr lang="fr-FR" dirty="0"/>
          </a:p>
        </p:txBody>
      </p:sp>
    </p:spTree>
    <p:extLst>
      <p:ext uri="{BB962C8B-B14F-4D97-AF65-F5344CB8AC3E}">
        <p14:creationId xmlns:p14="http://schemas.microsoft.com/office/powerpoint/2010/main" val="11656196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0" r:id="rId3"/>
    <p:sldLayoutId id="2147483676" r:id="rId4"/>
    <p:sldLayoutId id="2147483665" r:id="rId5"/>
    <p:sldLayoutId id="2147483667" r:id="rId6"/>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200" kern="1200">
          <a:solidFill>
            <a:srgbClr val="003A7D"/>
          </a:solidFill>
          <a:latin typeface="+mn-lt"/>
          <a:ea typeface="+mn-ea"/>
          <a:cs typeface="+mn-cs"/>
        </a:defRPr>
      </a:lvl1pPr>
      <a:lvl2pPr marL="358775" indent="-358775" algn="l" defTabSz="457200" rtl="0" eaLnBrk="1" latinLnBrk="0" hangingPunct="1">
        <a:spcBef>
          <a:spcPct val="20000"/>
        </a:spcBef>
        <a:buClr>
          <a:srgbClr val="E6192D"/>
        </a:buClr>
        <a:buFont typeface="Wingdings" panose="05000000000000000000" pitchFamily="2" charset="2"/>
        <a:buChar char=""/>
        <a:defRPr sz="1800" kern="1200" baseline="0">
          <a:solidFill>
            <a:schemeClr val="accent1"/>
          </a:solidFill>
          <a:latin typeface="+mn-lt"/>
          <a:ea typeface="+mn-ea"/>
          <a:cs typeface="+mn-cs"/>
        </a:defRPr>
      </a:lvl2pPr>
      <a:lvl3pPr marL="541338" indent="-182563" algn="l" defTabSz="457200" rtl="0" eaLnBrk="1" latinLnBrk="0" hangingPunct="1">
        <a:spcBef>
          <a:spcPct val="20000"/>
        </a:spcBef>
        <a:buFont typeface="Arial"/>
        <a:buChar char="•"/>
        <a:defRPr sz="1600" kern="1200" baseline="0">
          <a:solidFill>
            <a:schemeClr val="tx1"/>
          </a:solidFill>
          <a:latin typeface="+mn-lt"/>
          <a:ea typeface="+mn-ea"/>
          <a:cs typeface="+mn-cs"/>
        </a:defRPr>
      </a:lvl3pPr>
      <a:lvl4pPr marL="808038" indent="-2667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ulle rectangulaire 5"/>
          <p:cNvSpPr/>
          <p:nvPr userDrawn="1"/>
        </p:nvSpPr>
        <p:spPr>
          <a:xfrm>
            <a:off x="5652120" y="3356992"/>
            <a:ext cx="3024336" cy="2160240"/>
          </a:xfrm>
          <a:prstGeom prst="wedgeRectCallout">
            <a:avLst>
              <a:gd name="adj1" fmla="val -9635"/>
              <a:gd name="adj2" fmla="val 65636"/>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 name="Espace réservé pour une image  8"/>
          <p:cNvSpPr txBox="1">
            <a:spLocks/>
          </p:cNvSpPr>
          <p:nvPr userDrawn="1"/>
        </p:nvSpPr>
        <p:spPr>
          <a:xfrm>
            <a:off x="5652120" y="476672"/>
            <a:ext cx="3024336" cy="288032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mtClean="0"/>
              <a:t>Cliquez sur l'icône pour ajouter une image</a:t>
            </a:r>
            <a:endParaRPr lang="fr-FR" dirty="0"/>
          </a:p>
        </p:txBody>
      </p:sp>
      <p:sp>
        <p:nvSpPr>
          <p:cNvPr id="9" name="Title 1"/>
          <p:cNvSpPr txBox="1">
            <a:spLocks/>
          </p:cNvSpPr>
          <p:nvPr userDrawn="1"/>
        </p:nvSpPr>
        <p:spPr>
          <a:xfrm>
            <a:off x="539749" y="476250"/>
            <a:ext cx="4968355" cy="576263"/>
          </a:xfrm>
          <a:prstGeom prst="rect">
            <a:avLst/>
          </a:prstGeom>
        </p:spPr>
        <p:txBody>
          <a:bodyPr lIns="0" tIns="0" rIns="0" bIns="0" anchor="t" anchorCtr="0">
            <a:noAutofit/>
          </a:bodyPr>
          <a:lstStyle>
            <a:lvl1pPr algn="l" defTabSz="914400" rtl="0" eaLnBrk="1" latinLnBrk="0" hangingPunct="1">
              <a:lnSpc>
                <a:spcPts val="2300"/>
              </a:lnSpc>
              <a:spcBef>
                <a:spcPct val="0"/>
              </a:spcBef>
              <a:buNone/>
              <a:defRPr lang="fr-FR" sz="1800" b="1" kern="1200" cap="all" baseline="0" smtClean="0">
                <a:solidFill>
                  <a:schemeClr val="tx2"/>
                </a:solidFill>
                <a:latin typeface="Arial" panose="020B0604020202020204" pitchFamily="34" charset="0"/>
                <a:ea typeface="+mj-ea"/>
                <a:cs typeface="Arial" panose="020B0604020202020204" pitchFamily="34" charset="0"/>
              </a:defRPr>
            </a:lvl1pPr>
          </a:lstStyle>
          <a:p>
            <a:r>
              <a:rPr lang="fr-FR" smtClean="0"/>
              <a:t>TITRE QUI PEUT S’ÉTENDRE</a:t>
            </a:r>
            <a:br>
              <a:rPr lang="fr-FR" smtClean="0"/>
            </a:br>
            <a:r>
              <a:rPr lang="fr-FR" smtClean="0"/>
              <a:t>SUR DEUX LIGNES</a:t>
            </a:r>
            <a:endParaRPr lang="fr-FR" dirty="0"/>
          </a:p>
        </p:txBody>
      </p:sp>
      <p:sp>
        <p:nvSpPr>
          <p:cNvPr id="10" name="Content Placeholder 2"/>
          <p:cNvSpPr txBox="1">
            <a:spLocks/>
          </p:cNvSpPr>
          <p:nvPr userDrawn="1"/>
        </p:nvSpPr>
        <p:spPr>
          <a:xfrm>
            <a:off x="539749" y="1131034"/>
            <a:ext cx="4968355" cy="425758"/>
          </a:xfrm>
          <a:prstGeom prst="rect">
            <a:avLst/>
          </a:prstGeom>
        </p:spPr>
        <p:txBody>
          <a:bodyPr vert="horz" wrap="square" lIns="0" tIns="45720" rIns="91440" bIns="45720" rtlCol="0">
            <a:spAutoFit/>
          </a:bodyPr>
          <a:lstStyle>
            <a:lvl1pPr marL="342900" indent="-342900" algn="l" defTabSz="914400" rtl="0" eaLnBrk="1" latinLnBrk="0" hangingPunct="1">
              <a:spcBef>
                <a:spcPct val="20000"/>
              </a:spcBef>
              <a:buFont typeface="Arial" panose="020B0604020202020204" pitchFamily="34" charset="0"/>
              <a:buNone/>
              <a:defRPr lang="fr-FR" sz="2000" b="1" i="0" kern="1200" cap="none" baseline="0" dirty="0" smtClean="0">
                <a:solidFill>
                  <a:schemeClr val="bg1">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600"/>
              </a:lnSpc>
            </a:pPr>
            <a:r>
              <a:rPr lang="fr-FR" smtClean="0"/>
              <a:t>Sous-titre</a:t>
            </a:r>
            <a:endParaRPr lang="fr-FR"/>
          </a:p>
        </p:txBody>
      </p:sp>
      <p:pic>
        <p:nvPicPr>
          <p:cNvPr id="11" name="lne_lo_descripteur_rvb_144.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6660232" y="6093377"/>
            <a:ext cx="2191073" cy="719998"/>
          </a:xfrm>
          <a:prstGeom prst="rect">
            <a:avLst/>
          </a:prstGeom>
        </p:spPr>
      </p:pic>
      <p:cxnSp>
        <p:nvCxnSpPr>
          <p:cNvPr id="12" name="Connecteur droit 11"/>
          <p:cNvCxnSpPr/>
          <p:nvPr userDrawn="1"/>
        </p:nvCxnSpPr>
        <p:spPr>
          <a:xfrm>
            <a:off x="0" y="6094800"/>
            <a:ext cx="9144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3" name="Slide Number Placeholder 5"/>
          <p:cNvSpPr>
            <a:spLocks noGrp="1"/>
          </p:cNvSpPr>
          <p:nvPr>
            <p:ph type="sldNum" sz="quarter" idx="4"/>
          </p:nvPr>
        </p:nvSpPr>
        <p:spPr>
          <a:xfrm>
            <a:off x="539750" y="6448251"/>
            <a:ext cx="503858" cy="220837"/>
          </a:xfrm>
          <a:prstGeom prst="rect">
            <a:avLst/>
          </a:prstGeom>
        </p:spPr>
        <p:txBody>
          <a:bodyPr lIns="0" tIns="0" rIns="0" bIns="0"/>
          <a:lstStyle>
            <a:lvl1pPr algn="l">
              <a:defRPr sz="1200" b="0">
                <a:solidFill>
                  <a:schemeClr val="tx2"/>
                </a:solidFill>
              </a:defRPr>
            </a:lvl1pPr>
          </a:lstStyle>
          <a:p>
            <a:fld id="{6CD2ADAA-5F34-4877-8AC9-30E1FF774256}" type="slidenum">
              <a:rPr lang="fr-FR" smtClean="0"/>
              <a:pPr/>
              <a:t>‹N°›</a:t>
            </a:fld>
            <a:endParaRPr lang="fr-FR" dirty="0"/>
          </a:p>
        </p:txBody>
      </p:sp>
      <p:sp>
        <p:nvSpPr>
          <p:cNvPr id="14" name="Footer Placeholder 4"/>
          <p:cNvSpPr>
            <a:spLocks noGrp="1"/>
          </p:cNvSpPr>
          <p:nvPr>
            <p:ph type="ftr" sz="quarter" idx="3"/>
          </p:nvPr>
        </p:nvSpPr>
        <p:spPr>
          <a:xfrm>
            <a:off x="1331913" y="6448251"/>
            <a:ext cx="3816151" cy="220837"/>
          </a:xfrm>
          <a:prstGeom prst="rect">
            <a:avLst/>
          </a:prstGeom>
        </p:spPr>
        <p:txBody>
          <a:bodyPr lIns="0" tIns="0" rIns="0" bIns="0"/>
          <a:lstStyle>
            <a:lvl1pPr algn="l">
              <a:defRPr sz="1200" b="0">
                <a:solidFill>
                  <a:schemeClr val="tx2"/>
                </a:solidFill>
              </a:defRPr>
            </a:lvl1pPr>
          </a:lstStyle>
          <a:p>
            <a:r>
              <a:rPr lang="fr-FR" dirty="0" smtClean="0"/>
              <a:t>Journée Technique de l’ACSTMD</a:t>
            </a:r>
            <a:endParaRPr lang="fr-FR" dirty="0"/>
          </a:p>
        </p:txBody>
      </p:sp>
    </p:spTree>
    <p:extLst>
      <p:ext uri="{BB962C8B-B14F-4D97-AF65-F5344CB8AC3E}">
        <p14:creationId xmlns:p14="http://schemas.microsoft.com/office/powerpoint/2010/main" val="3615668905"/>
      </p:ext>
    </p:extLst>
  </p:cSld>
  <p:clrMap bg1="lt1" tx1="dk1" bg2="lt2" tx2="dk2" accent1="accent1" accent2="accent2" accent3="accent3" accent4="accent4" accent5="accent5" accent6="accent6" hlink="hlink" folHlink="folHlink"/>
  <p:sldLayoutIdLst>
    <p:sldLayoutId id="2147483666"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w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3.xm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Microsoft_Word_97_-_2003_Document1.doc"/></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Pierre.andre@cefea.fr" TargetMode="External"/><Relationship Id="rId2" Type="http://schemas.openxmlformats.org/officeDocument/2006/relationships/hyperlink" Target="mailto:Jean-luc.baudouin@lne.fr" TargetMode="External"/><Relationship Id="rId1" Type="http://schemas.openxmlformats.org/officeDocument/2006/relationships/slideLayout" Target="../slideLayouts/slideLayout3.xml"/><Relationship Id="rId4" Type="http://schemas.openxmlformats.org/officeDocument/2006/relationships/hyperlink" Target="mailto:Emilie.fernandes@lne.f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Homologation d’emballage</a:t>
            </a:r>
            <a:endParaRPr lang="fr-FR" dirty="0"/>
          </a:p>
        </p:txBody>
      </p:sp>
      <p:sp>
        <p:nvSpPr>
          <p:cNvPr id="3" name="Sous-titre 2"/>
          <p:cNvSpPr>
            <a:spLocks noGrp="1"/>
          </p:cNvSpPr>
          <p:nvPr>
            <p:ph type="subTitle" idx="1"/>
          </p:nvPr>
        </p:nvSpPr>
        <p:spPr/>
        <p:txBody>
          <a:bodyPr/>
          <a:lstStyle/>
          <a:p>
            <a:r>
              <a:rPr lang="fr-FR" dirty="0" smtClean="0"/>
              <a:t>Journée thématique de l’</a:t>
            </a:r>
            <a:r>
              <a:rPr lang="fr-FR" dirty="0" err="1" smtClean="0"/>
              <a:t>acstmd</a:t>
            </a:r>
            <a:endParaRPr lang="fr-FR" dirty="0"/>
          </a:p>
        </p:txBody>
      </p:sp>
      <p:sp>
        <p:nvSpPr>
          <p:cNvPr id="4" name="Espace réservé de la date 3"/>
          <p:cNvSpPr>
            <a:spLocks noGrp="1"/>
          </p:cNvSpPr>
          <p:nvPr>
            <p:ph type="dt" sz="half" idx="10"/>
          </p:nvPr>
        </p:nvSpPr>
        <p:spPr>
          <a:xfrm>
            <a:off x="467544" y="6309320"/>
            <a:ext cx="2133600" cy="365125"/>
          </a:xfrm>
        </p:spPr>
        <p:txBody>
          <a:bodyPr/>
          <a:lstStyle/>
          <a:p>
            <a:r>
              <a:rPr lang="fr-FR" dirty="0" smtClean="0"/>
              <a:t>13/09/2018</a:t>
            </a:r>
            <a:endParaRPr lang="fr-FR" dirty="0"/>
          </a:p>
        </p:txBody>
      </p:sp>
      <p:sp>
        <p:nvSpPr>
          <p:cNvPr id="5" name="Espace réservé du texte 4"/>
          <p:cNvSpPr>
            <a:spLocks noGrp="1"/>
          </p:cNvSpPr>
          <p:nvPr>
            <p:ph type="body" sz="quarter" idx="12"/>
          </p:nvPr>
        </p:nvSpPr>
        <p:spPr/>
        <p:txBody>
          <a:bodyPr/>
          <a:lstStyle/>
          <a:p>
            <a:r>
              <a:rPr lang="fr-FR" dirty="0" smtClean="0"/>
              <a:t>LNE et CEFEA</a:t>
            </a:r>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4989283"/>
            <a:ext cx="2736304" cy="924649"/>
          </a:xfrm>
          <a:prstGeom prst="rect">
            <a:avLst/>
          </a:prstGeom>
        </p:spPr>
      </p:pic>
    </p:spTree>
    <p:extLst>
      <p:ext uri="{BB962C8B-B14F-4D97-AF65-F5344CB8AC3E}">
        <p14:creationId xmlns:p14="http://schemas.microsoft.com/office/powerpoint/2010/main" val="588192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pPr>
              <a:spcBef>
                <a:spcPct val="50000"/>
              </a:spcBef>
            </a:pPr>
            <a:r>
              <a:rPr kumimoji="1" lang="fr-FR" altLang="fr-FR" sz="1200" dirty="0"/>
              <a:t>Les </a:t>
            </a:r>
            <a:r>
              <a:rPr kumimoji="1" lang="fr-FR" altLang="fr-FR" sz="1200" dirty="0">
                <a:solidFill>
                  <a:srgbClr val="000099"/>
                </a:solidFill>
              </a:rPr>
              <a:t>spécifications générales</a:t>
            </a:r>
            <a:r>
              <a:rPr kumimoji="1" lang="fr-FR" altLang="fr-FR" sz="1200" dirty="0"/>
              <a:t> de construction relatives aux emballages sont réunies dans le </a:t>
            </a:r>
            <a:r>
              <a:rPr kumimoji="1" lang="fr-FR" altLang="fr-FR" sz="1200" b="1" dirty="0">
                <a:solidFill>
                  <a:srgbClr val="000099"/>
                </a:solidFill>
              </a:rPr>
              <a:t>chapitre 6.1.4</a:t>
            </a:r>
            <a:r>
              <a:rPr kumimoji="1" lang="fr-FR" altLang="fr-FR" sz="1200" b="1" dirty="0" smtClean="0">
                <a:solidFill>
                  <a:srgbClr val="000099"/>
                </a:solidFill>
              </a:rPr>
              <a:t>.</a:t>
            </a:r>
            <a:br>
              <a:rPr kumimoji="1" lang="fr-FR" altLang="fr-FR" sz="1200" b="1" dirty="0" smtClean="0">
                <a:solidFill>
                  <a:srgbClr val="000099"/>
                </a:solidFill>
              </a:rPr>
            </a:br>
            <a:r>
              <a:rPr kumimoji="1" lang="fr-FR" altLang="fr-FR" sz="1200" b="1" dirty="0">
                <a:solidFill>
                  <a:srgbClr val="000099"/>
                </a:solidFill>
              </a:rPr>
              <a:t/>
            </a:r>
            <a:br>
              <a:rPr kumimoji="1" lang="fr-FR" altLang="fr-FR" sz="1200" b="1" dirty="0">
                <a:solidFill>
                  <a:srgbClr val="000099"/>
                </a:solidFill>
              </a:rPr>
            </a:br>
            <a:r>
              <a:rPr kumimoji="1" lang="fr-FR" altLang="fr-FR" sz="1200" b="1" dirty="0">
                <a:solidFill>
                  <a:srgbClr val="000099"/>
                </a:solidFill>
              </a:rPr>
              <a:t/>
            </a:r>
            <a:br>
              <a:rPr kumimoji="1" lang="fr-FR" altLang="fr-FR" sz="1200" b="1" dirty="0">
                <a:solidFill>
                  <a:srgbClr val="000099"/>
                </a:solidFill>
              </a:rPr>
            </a:br>
            <a:r>
              <a:rPr kumimoji="1" lang="fr-FR" altLang="fr-FR" sz="1200" dirty="0"/>
              <a:t>Il précise les exigences de conception pour chaque code d’emballage </a:t>
            </a:r>
            <a:r>
              <a:rPr kumimoji="1" lang="fr-FR" altLang="fr-FR" sz="1200" dirty="0" smtClean="0"/>
              <a:t>:</a:t>
            </a:r>
            <a:br>
              <a:rPr kumimoji="1" lang="fr-FR" altLang="fr-FR" sz="1200" dirty="0" smtClean="0"/>
            </a:br>
            <a:r>
              <a:rPr kumimoji="1" lang="fr-FR" altLang="fr-FR" sz="1200" dirty="0"/>
              <a:t/>
            </a:r>
            <a:br>
              <a:rPr kumimoji="1" lang="fr-FR" altLang="fr-FR" sz="1200" dirty="0"/>
            </a:br>
            <a:r>
              <a:rPr kumimoji="1" lang="fr-FR" altLang="fr-FR" sz="1200" dirty="0"/>
              <a:t> </a:t>
            </a:r>
            <a:r>
              <a:rPr kumimoji="1" lang="fr-FR" altLang="fr-FR" sz="1200" dirty="0" smtClean="0"/>
              <a:t>               Contenance </a:t>
            </a:r>
            <a:r>
              <a:rPr kumimoji="1" lang="fr-FR" altLang="fr-FR" sz="1200" dirty="0"/>
              <a:t>maximale (en général 450 litres</a:t>
            </a:r>
            <a:r>
              <a:rPr kumimoji="1" lang="fr-FR" altLang="fr-FR" sz="1200" dirty="0" smtClean="0"/>
              <a:t>)</a:t>
            </a:r>
            <a:br>
              <a:rPr kumimoji="1" lang="fr-FR" altLang="fr-FR" sz="1200" dirty="0" smtClean="0"/>
            </a:br>
            <a:r>
              <a:rPr kumimoji="1" lang="fr-FR" altLang="fr-FR" sz="1200" dirty="0"/>
              <a:t/>
            </a:r>
            <a:br>
              <a:rPr kumimoji="1" lang="fr-FR" altLang="fr-FR" sz="1200" dirty="0"/>
            </a:br>
            <a:r>
              <a:rPr kumimoji="1" lang="fr-FR" altLang="fr-FR" sz="1200" dirty="0"/>
              <a:t> </a:t>
            </a:r>
            <a:r>
              <a:rPr kumimoji="1" lang="fr-FR" altLang="fr-FR" sz="1200" dirty="0" smtClean="0"/>
              <a:t>               Masse </a:t>
            </a:r>
            <a:r>
              <a:rPr kumimoji="1" lang="fr-FR" altLang="fr-FR" sz="1200" dirty="0"/>
              <a:t>maximale (en général masse nette 400 kg</a:t>
            </a:r>
            <a:r>
              <a:rPr kumimoji="1" lang="fr-FR" altLang="fr-FR" sz="1200" dirty="0" smtClean="0"/>
              <a:t>)</a:t>
            </a:r>
            <a:br>
              <a:rPr kumimoji="1" lang="fr-FR" altLang="fr-FR" sz="1200" dirty="0" smtClean="0"/>
            </a:br>
            <a:r>
              <a:rPr kumimoji="1" lang="fr-FR" altLang="fr-FR" sz="1200" dirty="0"/>
              <a:t> </a:t>
            </a:r>
            <a:br>
              <a:rPr kumimoji="1" lang="fr-FR" altLang="fr-FR" sz="1200" dirty="0"/>
            </a:br>
            <a:r>
              <a:rPr kumimoji="1" lang="fr-FR" altLang="fr-FR" sz="1200" dirty="0"/>
              <a:t> </a:t>
            </a:r>
            <a:r>
              <a:rPr kumimoji="1" lang="fr-FR" altLang="fr-FR" sz="1200" dirty="0" smtClean="0"/>
              <a:t>               Construction</a:t>
            </a:r>
            <a:br>
              <a:rPr kumimoji="1" lang="fr-FR" altLang="fr-FR" sz="1200" dirty="0" smtClean="0"/>
            </a:br>
            <a:r>
              <a:rPr kumimoji="1" lang="fr-FR" altLang="fr-FR" sz="1200" dirty="0"/>
              <a:t/>
            </a:r>
            <a:br>
              <a:rPr kumimoji="1" lang="fr-FR" altLang="fr-FR" sz="1200" dirty="0"/>
            </a:br>
            <a:r>
              <a:rPr kumimoji="1" lang="fr-FR" altLang="fr-FR" sz="1200" dirty="0" smtClean="0"/>
              <a:t>                 …</a:t>
            </a:r>
            <a:endParaRPr kumimoji="1" lang="fr-FR" altLang="fr-FR" sz="1200" dirty="0"/>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10</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a:solidFill>
                  <a:srgbClr val="FF0000"/>
                </a:solidFill>
              </a:rPr>
              <a:t>Emballages et construction</a:t>
            </a:r>
            <a:endParaRPr lang="fr-FR" dirty="0"/>
          </a:p>
        </p:txBody>
      </p:sp>
      <p:cxnSp>
        <p:nvCxnSpPr>
          <p:cNvPr id="8" name="Connecteur droit avec flèche 7"/>
          <p:cNvCxnSpPr/>
          <p:nvPr/>
        </p:nvCxnSpPr>
        <p:spPr>
          <a:xfrm>
            <a:off x="899592" y="2492896"/>
            <a:ext cx="288032"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9" name="Connecteur droit avec flèche 8"/>
          <p:cNvCxnSpPr/>
          <p:nvPr/>
        </p:nvCxnSpPr>
        <p:spPr>
          <a:xfrm>
            <a:off x="893468" y="2924944"/>
            <a:ext cx="288032"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0" name="Connecteur droit avec flèche 9"/>
          <p:cNvCxnSpPr/>
          <p:nvPr/>
        </p:nvCxnSpPr>
        <p:spPr>
          <a:xfrm>
            <a:off x="901852" y="3284984"/>
            <a:ext cx="288032"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 name="Connecteur droit avec flèche 10"/>
          <p:cNvCxnSpPr/>
          <p:nvPr/>
        </p:nvCxnSpPr>
        <p:spPr>
          <a:xfrm>
            <a:off x="893468" y="3645024"/>
            <a:ext cx="288032"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603919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pPr>
              <a:spcBef>
                <a:spcPct val="50000"/>
              </a:spcBef>
            </a:pPr>
            <a:r>
              <a:rPr lang="fr-FR" altLang="fr-FR" sz="1200" b="1" dirty="0" smtClean="0"/>
              <a:t>        Exemple </a:t>
            </a:r>
            <a:r>
              <a:rPr lang="fr-FR" altLang="fr-FR" sz="1200" b="1" dirty="0"/>
              <a:t>6.1.4.12 Caisses en carton</a:t>
            </a:r>
            <a:br>
              <a:rPr lang="fr-FR" altLang="fr-FR" sz="1200" b="1" dirty="0"/>
            </a:br>
            <a:r>
              <a:rPr lang="fr-FR" altLang="fr-FR" sz="1200" b="1" dirty="0" smtClean="0"/>
              <a:t/>
            </a:r>
            <a:br>
              <a:rPr lang="fr-FR" altLang="fr-FR" sz="1200" b="1" dirty="0" smtClean="0"/>
            </a:br>
            <a:r>
              <a:rPr lang="fr-FR" altLang="fr-FR" sz="1200" b="1" dirty="0"/>
              <a:t/>
            </a:r>
            <a:br>
              <a:rPr lang="fr-FR" altLang="fr-FR" sz="1200" b="1" dirty="0"/>
            </a:br>
            <a:r>
              <a:rPr lang="fr-CH" altLang="fr-FR" sz="1200" dirty="0"/>
              <a:t>6.1.4.12.1	Un carton compact ou un carton ondulé à double face (à une ou plusieurs épaisseurs) solide et de bonne qualité, approprié à la contenance des caisses et à l'usage auquel elles sont destinées, doit être utilisé. La résistance à l'eau de la surface extérieure doit être telle que l'augmentation de masse, mesurée dans une épreuve de détermination de l'absorption d'eau d'une durée de 30 minutes selon la méthode de Cobb, ne soit pas supérieure à 155 g/m2 (voir ISO 535:1991). Il doit avoir l'aptitude appropriée pour plier sans casser. Le carton doit être découpé, plié sans déchirure et fendu de manière à pouvoir être assemblé sans fissuration, rupture en surface ou flexion excessive. Les cannelures doivent être solidement collées aux feuilles de couverture</a:t>
            </a:r>
            <a:r>
              <a:rPr lang="fr-CH" altLang="fr-FR" sz="1200" dirty="0" smtClean="0"/>
              <a:t>.</a:t>
            </a:r>
            <a:br>
              <a:rPr lang="fr-CH" altLang="fr-FR" sz="1200" dirty="0" smtClean="0"/>
            </a:br>
            <a:r>
              <a:rPr lang="fr-CH" altLang="fr-FR" sz="1200" dirty="0"/>
              <a:t/>
            </a:r>
            <a:br>
              <a:rPr lang="fr-CH" altLang="fr-FR" sz="1200" dirty="0"/>
            </a:br>
            <a:r>
              <a:rPr lang="fr-CH" altLang="fr-FR" sz="1200" dirty="0" smtClean="0"/>
              <a:t>                       </a:t>
            </a:r>
            <a:r>
              <a:rPr lang="fr-FR" altLang="fr-FR" sz="1200" b="1" dirty="0" smtClean="0">
                <a:solidFill>
                  <a:srgbClr val="FF0000"/>
                </a:solidFill>
              </a:rPr>
              <a:t>Cela </a:t>
            </a:r>
            <a:r>
              <a:rPr lang="fr-FR" altLang="fr-FR" sz="1200" b="1" dirty="0">
                <a:solidFill>
                  <a:srgbClr val="FF0000"/>
                </a:solidFill>
              </a:rPr>
              <a:t>impose un essai supplémentaires pour la caractérisation du matériau </a:t>
            </a:r>
            <a:br>
              <a:rPr lang="fr-FR" altLang="fr-FR" sz="1200" b="1" dirty="0">
                <a:solidFill>
                  <a:srgbClr val="FF0000"/>
                </a:solidFill>
              </a:rPr>
            </a:br>
            <a:r>
              <a:rPr lang="fr-FR" altLang="fr-FR" sz="1200" b="1" dirty="0">
                <a:solidFill>
                  <a:srgbClr val="FF0000"/>
                </a:solidFill>
              </a:rPr>
              <a:t>Ex: Indice de Cobb pour les caisses cartons</a:t>
            </a:r>
            <a:r>
              <a:rPr lang="fr-FR" altLang="fr-FR" sz="1200" b="1" dirty="0">
                <a:solidFill>
                  <a:srgbClr val="FF0000"/>
                </a:solidFill>
                <a:latin typeface="Calibri" panose="020F0502020204030204" pitchFamily="34" charset="0"/>
              </a:rPr>
              <a:t/>
            </a:r>
            <a:br>
              <a:rPr lang="fr-FR" altLang="fr-FR" sz="1200" b="1" dirty="0">
                <a:solidFill>
                  <a:srgbClr val="FF0000"/>
                </a:solidFill>
                <a:latin typeface="Calibri" panose="020F0502020204030204" pitchFamily="34" charset="0"/>
              </a:rPr>
            </a:br>
            <a:r>
              <a:rPr lang="fr-CH" altLang="fr-FR" sz="1200" dirty="0">
                <a:latin typeface="Calibri" panose="020F0502020204030204" pitchFamily="34" charset="0"/>
              </a:rPr>
              <a:t/>
            </a:r>
            <a:br>
              <a:rPr lang="fr-CH" altLang="fr-FR" sz="1200" dirty="0">
                <a:latin typeface="Calibri" panose="020F0502020204030204" pitchFamily="34" charset="0"/>
              </a:rPr>
            </a:br>
            <a:endParaRPr kumimoji="1" lang="fr-FR" altLang="fr-FR" sz="1200" dirty="0">
              <a:latin typeface="Calibri" panose="020F0502020204030204" pitchFamily="34" charset="0"/>
            </a:endParaRPr>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11</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a:solidFill>
                  <a:srgbClr val="FF0000"/>
                </a:solidFill>
              </a:rPr>
              <a:t>Emballages et construction</a:t>
            </a:r>
            <a:endParaRPr lang="fr-FR" dirty="0"/>
          </a:p>
        </p:txBody>
      </p:sp>
      <p:cxnSp>
        <p:nvCxnSpPr>
          <p:cNvPr id="8" name="Connecteur droit avec flèche 7"/>
          <p:cNvCxnSpPr/>
          <p:nvPr/>
        </p:nvCxnSpPr>
        <p:spPr>
          <a:xfrm>
            <a:off x="1331640" y="3933056"/>
            <a:ext cx="288032"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9" name="Connecteur droit avec flèche 8"/>
          <p:cNvCxnSpPr/>
          <p:nvPr/>
        </p:nvCxnSpPr>
        <p:spPr>
          <a:xfrm>
            <a:off x="584504" y="1412776"/>
            <a:ext cx="288032"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2" name="Ellipse 11"/>
          <p:cNvSpPr/>
          <p:nvPr/>
        </p:nvSpPr>
        <p:spPr bwMode="auto">
          <a:xfrm>
            <a:off x="4067944" y="4293096"/>
            <a:ext cx="4505379" cy="878807"/>
          </a:xfrm>
          <a:prstGeom prst="ellipse">
            <a:avLst/>
          </a:prstGeom>
          <a:ln>
            <a:headEnd type="none" w="med" len="med"/>
            <a:tailEnd type="stealth" w="lg" len="lg"/>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rPr>
              <a:t>+ Classement</a:t>
            </a:r>
            <a:r>
              <a:rPr kumimoji="0" lang="fr-FR" sz="1600" b="0" i="0" u="none" strike="noStrike" cap="none" normalizeH="0" dirty="0" smtClean="0">
                <a:ln>
                  <a:noFill/>
                </a:ln>
                <a:solidFill>
                  <a:schemeClr val="tx1"/>
                </a:solidFill>
                <a:effectLst/>
              </a:rPr>
              <a:t> NF Q12-008 de </a:t>
            </a:r>
          </a:p>
          <a:p>
            <a:pPr marL="0" marR="0" indent="0" algn="ctr" defTabSz="914400" rtl="0" eaLnBrk="1" fontAlgn="base" latinLnBrk="0" hangingPunct="1">
              <a:lnSpc>
                <a:spcPct val="100000"/>
              </a:lnSpc>
              <a:spcBef>
                <a:spcPct val="0"/>
              </a:spcBef>
              <a:spcAft>
                <a:spcPct val="0"/>
              </a:spcAft>
              <a:buClrTx/>
              <a:buSzTx/>
              <a:buFontTx/>
              <a:buNone/>
              <a:tabLst/>
            </a:pPr>
            <a:r>
              <a:rPr lang="fr-FR" sz="1600" dirty="0"/>
              <a:t> </a:t>
            </a:r>
            <a:r>
              <a:rPr lang="fr-FR" sz="1600" dirty="0" smtClean="0"/>
              <a:t>la caisse carton</a:t>
            </a:r>
            <a:endParaRPr lang="fr-FR" sz="1600" dirty="0"/>
          </a:p>
        </p:txBody>
      </p:sp>
    </p:spTree>
    <p:extLst>
      <p:ext uri="{BB962C8B-B14F-4D97-AF65-F5344CB8AC3E}">
        <p14:creationId xmlns:p14="http://schemas.microsoft.com/office/powerpoint/2010/main" val="3083618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3960440" cy="1080120"/>
          </a:xfrm>
        </p:spPr>
        <p:txBody>
          <a:bodyPr/>
          <a:lstStyle/>
          <a:p>
            <a:pPr>
              <a:spcBef>
                <a:spcPct val="50000"/>
              </a:spcBef>
            </a:pPr>
            <a:r>
              <a:rPr lang="fr-FR" altLang="fr-FR" sz="1200" b="1" dirty="0" smtClean="0">
                <a:solidFill>
                  <a:srgbClr val="FF0000"/>
                </a:solidFill>
              </a:rPr>
              <a:t>EMBALLAGE POUR MATIERE INFECTIEUSE (partie 6.3 </a:t>
            </a:r>
            <a:r>
              <a:rPr lang="fr-FR" altLang="fr-FR" sz="1200" b="1" dirty="0">
                <a:solidFill>
                  <a:srgbClr val="FF0000"/>
                </a:solidFill>
              </a:rPr>
              <a:t>de </a:t>
            </a:r>
            <a:r>
              <a:rPr lang="fr-FR" altLang="fr-FR" sz="1200" b="1" dirty="0" smtClean="0">
                <a:solidFill>
                  <a:srgbClr val="FF0000"/>
                </a:solidFill>
              </a:rPr>
              <a:t>l’ADR)</a:t>
            </a:r>
            <a:r>
              <a:rPr kumimoji="1" lang="fr-FR" altLang="fr-FR" sz="1200" b="1" dirty="0" smtClean="0"/>
              <a:t/>
            </a:r>
            <a:br>
              <a:rPr kumimoji="1" lang="fr-FR" altLang="fr-FR" sz="1200" b="1" dirty="0" smtClean="0"/>
            </a:br>
            <a:r>
              <a:rPr kumimoji="1" lang="fr-FR" altLang="fr-FR" sz="1200" b="1" dirty="0"/>
              <a:t/>
            </a:r>
            <a:br>
              <a:rPr kumimoji="1" lang="fr-FR" altLang="fr-FR" sz="1200" b="1" dirty="0"/>
            </a:br>
            <a:r>
              <a:rPr kumimoji="1" lang="fr-FR" altLang="fr-FR" sz="1200" b="1" dirty="0" smtClean="0"/>
              <a:t>Triple emballage</a:t>
            </a:r>
            <a:r>
              <a:rPr kumimoji="1" lang="fr-FR" altLang="fr-FR" sz="1200" dirty="0" smtClean="0"/>
              <a:t> comprenant au moins :</a:t>
            </a:r>
            <a:br>
              <a:rPr kumimoji="1" lang="fr-FR" altLang="fr-FR" sz="1200" dirty="0" smtClean="0"/>
            </a:br>
            <a:r>
              <a:rPr kumimoji="1" lang="fr-FR" altLang="fr-FR" sz="1200" dirty="0" smtClean="0"/>
              <a:t> récipient primaire </a:t>
            </a:r>
            <a:br>
              <a:rPr kumimoji="1" lang="fr-FR" altLang="fr-FR" sz="1200" dirty="0" smtClean="0"/>
            </a:br>
            <a:r>
              <a:rPr kumimoji="1" lang="fr-FR" altLang="fr-FR" sz="1200" dirty="0" smtClean="0"/>
              <a:t> emballage secondaire</a:t>
            </a:r>
            <a:br>
              <a:rPr kumimoji="1" lang="fr-FR" altLang="fr-FR" sz="1200" dirty="0" smtClean="0"/>
            </a:br>
            <a:r>
              <a:rPr kumimoji="1" lang="fr-FR" altLang="fr-FR" sz="1200" dirty="0" smtClean="0"/>
              <a:t> emballage extérieur</a:t>
            </a: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lang="fr-FR" altLang="fr-FR" sz="1200" b="1" dirty="0" smtClean="0">
                <a:solidFill>
                  <a:srgbClr val="FF0000"/>
                </a:solidFill>
                <a:latin typeface="Calibri" panose="020F0502020204030204" pitchFamily="34" charset="0"/>
              </a:rPr>
              <a:t/>
            </a:r>
            <a:br>
              <a:rPr lang="fr-FR" altLang="fr-FR" sz="1200" b="1" dirty="0" smtClean="0">
                <a:solidFill>
                  <a:srgbClr val="FF0000"/>
                </a:solidFill>
                <a:latin typeface="Calibri" panose="020F0502020204030204" pitchFamily="34" charset="0"/>
              </a:rPr>
            </a:br>
            <a:r>
              <a:rPr lang="fr-CH" altLang="fr-FR" sz="1200" dirty="0" smtClean="0">
                <a:latin typeface="Calibri" panose="020F0502020204030204" pitchFamily="34" charset="0"/>
              </a:rPr>
              <a:t/>
            </a:r>
            <a:br>
              <a:rPr lang="fr-CH" altLang="fr-FR" sz="1200" dirty="0" smtClean="0">
                <a:latin typeface="Calibri" panose="020F0502020204030204" pitchFamily="34" charset="0"/>
              </a:rPr>
            </a:br>
            <a:endParaRPr kumimoji="1" lang="fr-FR" altLang="fr-FR" sz="1200" dirty="0">
              <a:latin typeface="Calibri" panose="020F0502020204030204" pitchFamily="34" charset="0"/>
            </a:endParaRPr>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12</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a:solidFill>
                  <a:srgbClr val="FF0000"/>
                </a:solidFill>
              </a:rPr>
              <a:t>Emballages et construction</a:t>
            </a:r>
            <a:endParaRPr lang="fr-FR" dirty="0"/>
          </a:p>
        </p:txBody>
      </p:sp>
      <p:pic>
        <p:nvPicPr>
          <p:cNvPr id="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072" y="764704"/>
            <a:ext cx="2320925"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068960"/>
            <a:ext cx="2664296" cy="177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re 1"/>
          <p:cNvSpPr txBox="1">
            <a:spLocks/>
          </p:cNvSpPr>
          <p:nvPr/>
        </p:nvSpPr>
        <p:spPr>
          <a:xfrm>
            <a:off x="3563888" y="3205012"/>
            <a:ext cx="4968552" cy="2024187"/>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000" kern="1200" cap="all" baseline="0">
                <a:solidFill>
                  <a:srgbClr val="003A7D"/>
                </a:solidFill>
                <a:latin typeface="+mn-lt"/>
                <a:ea typeface="+mj-ea"/>
                <a:cs typeface="+mj-cs"/>
              </a:defRPr>
            </a:lvl1pPr>
          </a:lstStyle>
          <a:p>
            <a:pPr>
              <a:spcBef>
                <a:spcPct val="50000"/>
              </a:spcBef>
            </a:pPr>
            <a:r>
              <a:rPr lang="fr-FR" altLang="fr-FR" sz="1200" dirty="0"/>
              <a:t>Emballage secondaire ou extérieur : rigide</a:t>
            </a:r>
          </a:p>
          <a:p>
            <a:pPr>
              <a:spcBef>
                <a:spcPct val="50000"/>
              </a:spcBef>
            </a:pPr>
            <a:endParaRPr lang="fr-FR" altLang="fr-FR" sz="1200" dirty="0"/>
          </a:p>
          <a:p>
            <a:r>
              <a:rPr kumimoji="1" lang="fr-FR" altLang="fr-FR" sz="1200" dirty="0"/>
              <a:t>Récipient primaire ou secondaire : </a:t>
            </a:r>
            <a:r>
              <a:rPr kumimoji="1" lang="fr-FR" altLang="fr-FR" sz="1200" b="1" dirty="0"/>
              <a:t>étanche</a:t>
            </a:r>
            <a:r>
              <a:rPr kumimoji="1" lang="fr-FR" altLang="fr-FR" sz="1200" dirty="0"/>
              <a:t> (aux liquides ou aux pulvérulents)</a:t>
            </a:r>
          </a:p>
          <a:p>
            <a:endParaRPr kumimoji="1" lang="fr-FR" altLang="fr-FR" sz="1200" dirty="0"/>
          </a:p>
          <a:p>
            <a:r>
              <a:rPr kumimoji="1" lang="fr-FR" altLang="fr-FR" sz="1200" dirty="0"/>
              <a:t>Pour liquides : présence de </a:t>
            </a:r>
            <a:r>
              <a:rPr kumimoji="1" lang="fr-FR" altLang="fr-FR" sz="1200" b="1" dirty="0"/>
              <a:t>matériau absorbant </a:t>
            </a:r>
            <a:r>
              <a:rPr kumimoji="1" lang="fr-FR" altLang="fr-FR" sz="1200" dirty="0"/>
              <a:t>garantissant l’intégrité de l’emballage </a:t>
            </a:r>
            <a:r>
              <a:rPr kumimoji="1" lang="fr-FR" altLang="fr-FR" sz="1200" dirty="0" smtClean="0"/>
              <a:t>extérieur</a:t>
            </a:r>
            <a:br>
              <a:rPr kumimoji="1" lang="fr-FR" altLang="fr-FR" sz="1200" dirty="0" smtClean="0"/>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lang="fr-FR" altLang="fr-FR" sz="1200" b="1" dirty="0" smtClean="0">
                <a:solidFill>
                  <a:srgbClr val="FF0000"/>
                </a:solidFill>
                <a:latin typeface="Calibri" panose="020F0502020204030204" pitchFamily="34" charset="0"/>
              </a:rPr>
              <a:t/>
            </a:r>
            <a:br>
              <a:rPr lang="fr-FR" altLang="fr-FR" sz="1200" b="1" dirty="0" smtClean="0">
                <a:solidFill>
                  <a:srgbClr val="FF0000"/>
                </a:solidFill>
                <a:latin typeface="Calibri" panose="020F0502020204030204" pitchFamily="34" charset="0"/>
              </a:rPr>
            </a:br>
            <a:r>
              <a:rPr lang="fr-CH" altLang="fr-FR" sz="1200" dirty="0" smtClean="0">
                <a:latin typeface="Calibri" panose="020F0502020204030204" pitchFamily="34" charset="0"/>
              </a:rPr>
              <a:t/>
            </a:r>
            <a:br>
              <a:rPr lang="fr-CH" altLang="fr-FR" sz="1200" dirty="0" smtClean="0">
                <a:latin typeface="Calibri" panose="020F0502020204030204" pitchFamily="34" charset="0"/>
              </a:rPr>
            </a:br>
            <a:endParaRPr kumimoji="1" lang="fr-FR" altLang="fr-FR" sz="1200" dirty="0">
              <a:latin typeface="Calibri" panose="020F0502020204030204" pitchFamily="34" charset="0"/>
            </a:endParaRPr>
          </a:p>
        </p:txBody>
      </p:sp>
    </p:spTree>
    <p:extLst>
      <p:ext uri="{BB962C8B-B14F-4D97-AF65-F5344CB8AC3E}">
        <p14:creationId xmlns:p14="http://schemas.microsoft.com/office/powerpoint/2010/main" val="46366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5544616" cy="4464496"/>
          </a:xfrm>
        </p:spPr>
        <p:txBody>
          <a:bodyPr/>
          <a:lstStyle/>
          <a:p>
            <a:r>
              <a:rPr lang="fr-FR" altLang="fr-FR" sz="1100" dirty="0"/>
              <a:t>Une contenance:</a:t>
            </a:r>
            <a:br>
              <a:rPr lang="fr-FR" altLang="fr-FR" sz="1100" dirty="0"/>
            </a:br>
            <a:r>
              <a:rPr lang="fr-FR" altLang="fr-FR" sz="1100" dirty="0"/>
              <a:t/>
            </a:r>
            <a:br>
              <a:rPr lang="fr-FR" altLang="fr-FR" sz="1100" dirty="0"/>
            </a:br>
            <a:r>
              <a:rPr lang="fr-FR" altLang="fr-FR" sz="1100" dirty="0"/>
              <a:t>		- ne dépassant pas 3 m³, pour les matières solides et liquides des groupes d'emballage II et III;</a:t>
            </a:r>
            <a:br>
              <a:rPr lang="fr-FR" altLang="fr-FR" sz="1100" dirty="0"/>
            </a:br>
            <a:r>
              <a:rPr lang="fr-FR" altLang="fr-FR" sz="1100" dirty="0"/>
              <a:t/>
            </a:r>
            <a:br>
              <a:rPr lang="fr-FR" altLang="fr-FR" sz="1100" dirty="0"/>
            </a:br>
            <a:r>
              <a:rPr lang="fr-FR" altLang="fr-FR" sz="1100" dirty="0"/>
              <a:t>		- ne dépassant pas 1,5 m³, pour les matières solides du groupe d'emballage I emballées dans des GRV souples, en plastique rigide, composites, en carton ou en bois;</a:t>
            </a:r>
            <a:br>
              <a:rPr lang="fr-FR" altLang="fr-FR" sz="1100" dirty="0"/>
            </a:br>
            <a:r>
              <a:rPr lang="fr-FR" altLang="fr-FR" sz="1100" dirty="0"/>
              <a:t>	</a:t>
            </a:r>
            <a:br>
              <a:rPr lang="fr-FR" altLang="fr-FR" sz="1100" dirty="0"/>
            </a:br>
            <a:r>
              <a:rPr lang="fr-FR" altLang="fr-FR" sz="1100" dirty="0"/>
              <a:t>		- ne dépassant pas 3 m³, pour les matières solides du groupe d'emballage I emballées dans des GRV métalliques;</a:t>
            </a:r>
            <a:br>
              <a:rPr lang="fr-FR" altLang="fr-FR" sz="1100" dirty="0"/>
            </a:br>
            <a:r>
              <a:rPr lang="fr-FR" altLang="fr-FR" sz="1100" dirty="0"/>
              <a:t/>
            </a:r>
            <a:br>
              <a:rPr lang="fr-FR" altLang="fr-FR" sz="1100" dirty="0"/>
            </a:br>
            <a:r>
              <a:rPr lang="fr-FR" altLang="fr-FR" sz="1100" dirty="0"/>
              <a:t>		- ne dépassant pas 3 m3 pour les matières radioactives de la classe 7;</a:t>
            </a:r>
            <a:br>
              <a:rPr lang="fr-FR" altLang="fr-FR" sz="1100" dirty="0"/>
            </a:br>
            <a:r>
              <a:rPr lang="fr-FR" altLang="fr-FR" sz="1100" dirty="0"/>
              <a:t/>
            </a:r>
            <a:br>
              <a:rPr lang="fr-FR" altLang="fr-FR" sz="1100" dirty="0"/>
            </a:br>
            <a:r>
              <a:rPr lang="fr-FR" altLang="fr-FR" sz="1100" dirty="0"/>
              <a:t>conçu pour une manutention mécanique;</a:t>
            </a:r>
            <a:br>
              <a:rPr lang="fr-FR" altLang="fr-FR" sz="1100" dirty="0"/>
            </a:br>
            <a:r>
              <a:rPr lang="fr-FR" altLang="fr-FR" sz="1100" dirty="0"/>
              <a:t/>
            </a:r>
            <a:br>
              <a:rPr lang="fr-FR" altLang="fr-FR" sz="1100" dirty="0"/>
            </a:br>
            <a:r>
              <a:rPr lang="fr-FR" altLang="fr-FR" sz="1100" dirty="0"/>
              <a:t>pouvant résister aux sollicitations produites lors de la manutention et du transport, ce qui doit être confirmé par les épreuves spécifiées au chapitre 6.5</a:t>
            </a:r>
            <a:r>
              <a:rPr lang="fr-FR" altLang="fr-FR" sz="1100" dirty="0" smtClean="0"/>
              <a:t>;</a:t>
            </a:r>
            <a:br>
              <a:rPr lang="fr-FR" altLang="fr-FR" sz="1100" dirty="0" smtClean="0"/>
            </a:br>
            <a:r>
              <a:rPr lang="fr-FR" altLang="fr-FR" sz="1100" dirty="0"/>
              <a:t/>
            </a:r>
            <a:br>
              <a:rPr lang="fr-FR" altLang="fr-FR" sz="1100" dirty="0"/>
            </a:br>
            <a:r>
              <a:rPr lang="fr-FR" altLang="fr-FR" sz="1100" b="1" dirty="0" smtClean="0">
                <a:solidFill>
                  <a:srgbClr val="FF0000"/>
                </a:solidFill>
              </a:rPr>
              <a:t>Pas de contenance minimum !</a:t>
            </a:r>
            <a:r>
              <a:rPr lang="fr-FR" altLang="fr-FR" sz="1100" dirty="0"/>
              <a:t/>
            </a:r>
            <a:br>
              <a:rPr lang="fr-FR" altLang="fr-FR" sz="1100" dirty="0"/>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lang="fr-FR" altLang="fr-FR" sz="1200" b="1" dirty="0" smtClean="0">
                <a:solidFill>
                  <a:srgbClr val="FF0000"/>
                </a:solidFill>
                <a:latin typeface="Calibri" panose="020F0502020204030204" pitchFamily="34" charset="0"/>
              </a:rPr>
              <a:t/>
            </a:r>
            <a:br>
              <a:rPr lang="fr-FR" altLang="fr-FR" sz="1200" b="1" dirty="0" smtClean="0">
                <a:solidFill>
                  <a:srgbClr val="FF0000"/>
                </a:solidFill>
                <a:latin typeface="Calibri" panose="020F0502020204030204" pitchFamily="34" charset="0"/>
              </a:rPr>
            </a:br>
            <a:r>
              <a:rPr lang="fr-CH" altLang="fr-FR" sz="1200" dirty="0" smtClean="0">
                <a:latin typeface="Calibri" panose="020F0502020204030204" pitchFamily="34" charset="0"/>
              </a:rPr>
              <a:t/>
            </a:r>
            <a:br>
              <a:rPr lang="fr-CH" altLang="fr-FR" sz="1200" dirty="0" smtClean="0">
                <a:latin typeface="Calibri" panose="020F0502020204030204" pitchFamily="34" charset="0"/>
              </a:rPr>
            </a:br>
            <a:endParaRPr kumimoji="1" lang="fr-FR" altLang="fr-FR" sz="1200" dirty="0">
              <a:latin typeface="Calibri" panose="020F0502020204030204" pitchFamily="34" charset="0"/>
            </a:endParaRPr>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13</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a:solidFill>
                  <a:srgbClr val="FF0000"/>
                </a:solidFill>
              </a:rPr>
              <a:t>Emballages et construction</a:t>
            </a:r>
            <a:endParaRPr lang="fr-FR" dirty="0"/>
          </a:p>
        </p:txBody>
      </p:sp>
      <p:pic>
        <p:nvPicPr>
          <p:cNvPr id="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052736"/>
            <a:ext cx="2008187"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5034" y="4581128"/>
            <a:ext cx="16430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re 1"/>
          <p:cNvSpPr txBox="1">
            <a:spLocks/>
          </p:cNvSpPr>
          <p:nvPr/>
        </p:nvSpPr>
        <p:spPr>
          <a:xfrm>
            <a:off x="729680" y="908720"/>
            <a:ext cx="3960440" cy="108012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000" kern="1200" cap="all" baseline="0">
                <a:solidFill>
                  <a:srgbClr val="003A7D"/>
                </a:solidFill>
                <a:latin typeface="+mn-lt"/>
                <a:ea typeface="+mj-ea"/>
                <a:cs typeface="+mj-cs"/>
              </a:defRPr>
            </a:lvl1pPr>
          </a:lstStyle>
          <a:p>
            <a:pPr>
              <a:spcBef>
                <a:spcPct val="50000"/>
              </a:spcBef>
            </a:pPr>
            <a:r>
              <a:rPr lang="fr-FR" altLang="fr-FR" sz="1200" b="1" dirty="0" smtClean="0">
                <a:solidFill>
                  <a:srgbClr val="FF0000"/>
                </a:solidFill>
              </a:rPr>
              <a:t>GRV (6.5 de l’ADR)</a:t>
            </a:r>
            <a:r>
              <a:rPr kumimoji="1" lang="fr-FR" altLang="fr-FR" sz="1200" b="1" dirty="0" smtClean="0"/>
              <a:t/>
            </a:r>
            <a:br>
              <a:rPr kumimoji="1" lang="fr-FR" altLang="fr-FR" sz="1200" b="1" dirty="0" smtClean="0"/>
            </a:br>
            <a:r>
              <a:rPr kumimoji="1" lang="fr-FR" altLang="fr-FR" sz="1200" b="1" dirty="0" smtClean="0"/>
              <a:t/>
            </a:r>
            <a:br>
              <a:rPr kumimoji="1" lang="fr-FR" altLang="fr-FR" sz="1200" b="1" dirty="0" smtClean="0"/>
            </a:br>
            <a:r>
              <a:rPr kumimoji="1" lang="fr-FR" altLang="fr-FR" sz="1200" b="1" dirty="0" smtClean="0"/>
              <a:t>Triple emballage</a:t>
            </a:r>
            <a:r>
              <a:rPr kumimoji="1" lang="fr-FR" altLang="fr-FR" sz="1200" dirty="0" smtClean="0"/>
              <a:t> comprenant au moins :</a:t>
            </a:r>
            <a:br>
              <a:rPr kumimoji="1" lang="fr-FR" altLang="fr-FR" sz="1200" dirty="0" smtClean="0"/>
            </a:br>
            <a:r>
              <a:rPr kumimoji="1" lang="fr-FR" altLang="fr-FR" sz="1200" dirty="0" smtClean="0"/>
              <a:t> récipient primaire </a:t>
            </a:r>
            <a:br>
              <a:rPr kumimoji="1" lang="fr-FR" altLang="fr-FR" sz="1200" dirty="0" smtClean="0"/>
            </a:br>
            <a:r>
              <a:rPr kumimoji="1" lang="fr-FR" altLang="fr-FR" sz="1200" dirty="0" smtClean="0"/>
              <a:t> emballage secondaire</a:t>
            </a:r>
            <a:br>
              <a:rPr kumimoji="1" lang="fr-FR" altLang="fr-FR" sz="1200" dirty="0" smtClean="0"/>
            </a:br>
            <a:r>
              <a:rPr kumimoji="1" lang="fr-FR" altLang="fr-FR" sz="1200" dirty="0" smtClean="0"/>
              <a:t> emballage extérieur</a:t>
            </a: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kumimoji="1" lang="fr-FR" altLang="fr-FR" sz="1200" dirty="0" smtClean="0">
                <a:latin typeface="Calibri" panose="020F0502020204030204" pitchFamily="34" charset="0"/>
              </a:rPr>
              <a:t/>
            </a:r>
            <a:br>
              <a:rPr kumimoji="1" lang="fr-FR" altLang="fr-FR" sz="1200" dirty="0" smtClean="0">
                <a:latin typeface="Calibri" panose="020F0502020204030204" pitchFamily="34" charset="0"/>
              </a:rPr>
            </a:br>
            <a:r>
              <a:rPr lang="fr-FR" altLang="fr-FR" sz="1200" b="1" dirty="0" smtClean="0">
                <a:solidFill>
                  <a:srgbClr val="FF0000"/>
                </a:solidFill>
                <a:latin typeface="Calibri" panose="020F0502020204030204" pitchFamily="34" charset="0"/>
              </a:rPr>
              <a:t/>
            </a:r>
            <a:br>
              <a:rPr lang="fr-FR" altLang="fr-FR" sz="1200" b="1" dirty="0" smtClean="0">
                <a:solidFill>
                  <a:srgbClr val="FF0000"/>
                </a:solidFill>
                <a:latin typeface="Calibri" panose="020F0502020204030204" pitchFamily="34" charset="0"/>
              </a:rPr>
            </a:br>
            <a:r>
              <a:rPr lang="fr-CH" altLang="fr-FR" sz="1200" dirty="0" smtClean="0">
                <a:latin typeface="Calibri" panose="020F0502020204030204" pitchFamily="34" charset="0"/>
              </a:rPr>
              <a:t/>
            </a:r>
            <a:br>
              <a:rPr lang="fr-CH" altLang="fr-FR" sz="1200" dirty="0" smtClean="0">
                <a:latin typeface="Calibri" panose="020F0502020204030204" pitchFamily="34" charset="0"/>
              </a:rPr>
            </a:br>
            <a:endParaRPr kumimoji="1" lang="fr-FR" altLang="fr-FR" sz="1200" dirty="0">
              <a:latin typeface="Calibri" panose="020F0502020204030204" pitchFamily="34" charset="0"/>
            </a:endParaRPr>
          </a:p>
        </p:txBody>
      </p:sp>
    </p:spTree>
    <p:extLst>
      <p:ext uri="{BB962C8B-B14F-4D97-AF65-F5344CB8AC3E}">
        <p14:creationId xmlns:p14="http://schemas.microsoft.com/office/powerpoint/2010/main" val="1280763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pPr fontAlgn="base"/>
            <a:r>
              <a:rPr lang="fr-FR" altLang="fr-FR" sz="1200" b="1" dirty="0">
                <a:solidFill>
                  <a:srgbClr val="000099"/>
                </a:solidFill>
                <a:latin typeface="Calibri" panose="020F0502020204030204" pitchFamily="34" charset="0"/>
              </a:rPr>
              <a:t>Grand récipient pour vrac (partie 6.5 de l’ADR)</a:t>
            </a:r>
            <a:br>
              <a:rPr lang="fr-FR" altLang="fr-FR" sz="1200" b="1" dirty="0">
                <a:solidFill>
                  <a:srgbClr val="000099"/>
                </a:solidFill>
                <a:latin typeface="Calibri" panose="020F0502020204030204" pitchFamily="34" charset="0"/>
              </a:rPr>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endParaRPr lang="fr-FR" altLang="fr-FR" sz="1200" dirty="0"/>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14</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a:solidFill>
                  <a:srgbClr val="FF0000"/>
                </a:solidFill>
              </a:rPr>
              <a:t>Emballages et construction</a:t>
            </a:r>
            <a:endParaRPr lang="fr-FR" dirty="0"/>
          </a:p>
        </p:txBody>
      </p:sp>
      <p:graphicFrame>
        <p:nvGraphicFramePr>
          <p:cNvPr id="24" name="Tableau 23"/>
          <p:cNvGraphicFramePr>
            <a:graphicFrameLocks noGrp="1"/>
          </p:cNvGraphicFramePr>
          <p:nvPr>
            <p:extLst>
              <p:ext uri="{D42A27DB-BD31-4B8C-83A1-F6EECF244321}">
                <p14:modId xmlns:p14="http://schemas.microsoft.com/office/powerpoint/2010/main" val="2229031041"/>
              </p:ext>
            </p:extLst>
          </p:nvPr>
        </p:nvGraphicFramePr>
        <p:xfrm>
          <a:off x="5724128" y="2780928"/>
          <a:ext cx="3039617" cy="2692288"/>
        </p:xfrm>
        <a:graphic>
          <a:graphicData uri="http://schemas.openxmlformats.org/drawingml/2006/table">
            <a:tbl>
              <a:tblPr firstRow="1" bandRow="1">
                <a:tableStyleId>{FABFCF23-3B69-468F-B69F-88F6DE6A72F2}</a:tableStyleId>
              </a:tblPr>
              <a:tblGrid>
                <a:gridCol w="936104"/>
                <a:gridCol w="2103513"/>
              </a:tblGrid>
              <a:tr h="37084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400" b="1" i="0" u="none" strike="noStrike" cap="none" normalizeH="0" baseline="0" dirty="0" smtClean="0">
                          <a:ln>
                            <a:noFill/>
                          </a:ln>
                          <a:solidFill>
                            <a:schemeClr val="tx1"/>
                          </a:solidFill>
                          <a:effectLst/>
                          <a:latin typeface="+mn-lt"/>
                        </a:rPr>
                        <a:t>LETTRE  </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400" b="1" i="0" u="none" strike="noStrike" cap="none" normalizeH="0" baseline="0" dirty="0" smtClean="0">
                          <a:ln>
                            <a:noFill/>
                          </a:ln>
                          <a:solidFill>
                            <a:schemeClr val="tx1"/>
                          </a:solidFill>
                          <a:effectLst/>
                          <a:latin typeface="+mn-lt"/>
                        </a:rPr>
                        <a:t>MATERIAU</a:t>
                      </a:r>
                    </a:p>
                  </a:txBody>
                  <a:tcPr horzOverflow="overflow"/>
                </a:tc>
              </a:tr>
              <a:tr h="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dirty="0" smtClean="0">
                          <a:ln>
                            <a:noFill/>
                          </a:ln>
                          <a:solidFill>
                            <a:schemeClr val="tx1"/>
                          </a:solidFill>
                          <a:effectLst/>
                          <a:latin typeface="+mn-lt"/>
                        </a:rPr>
                        <a:t>A</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smtClean="0">
                          <a:ln>
                            <a:noFill/>
                          </a:ln>
                          <a:solidFill>
                            <a:schemeClr val="tx1"/>
                          </a:solidFill>
                          <a:effectLst/>
                          <a:latin typeface="+mn-lt"/>
                        </a:rPr>
                        <a:t> Acier</a:t>
                      </a:r>
                    </a:p>
                  </a:txBody>
                  <a:tcPr marL="0" marR="0" marT="0" marB="0" anchor="ctr" horzOverflow="overflow"/>
                </a:tc>
              </a:tr>
              <a:tr h="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dirty="0" smtClean="0">
                          <a:ln>
                            <a:noFill/>
                          </a:ln>
                          <a:solidFill>
                            <a:schemeClr val="tx1"/>
                          </a:solidFill>
                          <a:effectLst/>
                          <a:latin typeface="+mn-lt"/>
                        </a:rPr>
                        <a:t>B</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smtClean="0">
                          <a:ln>
                            <a:noFill/>
                          </a:ln>
                          <a:solidFill>
                            <a:schemeClr val="tx1"/>
                          </a:solidFill>
                          <a:effectLst/>
                          <a:latin typeface="+mn-lt"/>
                        </a:rPr>
                        <a:t> Aluminium</a:t>
                      </a:r>
                      <a:endParaRPr kumimoji="0" lang="fr-FR" sz="1050" b="0" i="0" u="none" strike="noStrike" cap="none" normalizeH="0" baseline="0" smtClean="0">
                        <a:ln>
                          <a:noFill/>
                        </a:ln>
                        <a:solidFill>
                          <a:schemeClr val="tx1"/>
                        </a:solidFill>
                        <a:effectLst/>
                        <a:latin typeface="+mn-lt"/>
                      </a:endParaRPr>
                    </a:p>
                  </a:txBody>
                  <a:tcPr marL="0" marR="0" marT="0" marB="0" anchor="ctr" horzOverflow="overflow"/>
                </a:tc>
              </a:tr>
              <a:tr h="29148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dirty="0" smtClean="0">
                          <a:ln>
                            <a:noFill/>
                          </a:ln>
                          <a:solidFill>
                            <a:schemeClr val="tx1"/>
                          </a:solidFill>
                          <a:effectLst/>
                          <a:latin typeface="+mn-lt"/>
                        </a:rPr>
                        <a:t>C</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smtClean="0">
                          <a:ln>
                            <a:noFill/>
                          </a:ln>
                          <a:solidFill>
                            <a:schemeClr val="tx1"/>
                          </a:solidFill>
                          <a:effectLst/>
                          <a:latin typeface="+mn-lt"/>
                        </a:rPr>
                        <a:t> Bois Naturel</a:t>
                      </a:r>
                    </a:p>
                  </a:txBody>
                  <a:tcPr marL="0" marR="0" marT="0" marB="0" anchor="ctr" horzOverflow="overflow"/>
                </a:tc>
              </a:tr>
              <a:tr h="13666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dirty="0" smtClean="0">
                          <a:ln>
                            <a:noFill/>
                          </a:ln>
                          <a:solidFill>
                            <a:schemeClr val="tx1"/>
                          </a:solidFill>
                          <a:effectLst/>
                          <a:latin typeface="+mn-lt"/>
                        </a:rPr>
                        <a:t>D</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smtClean="0">
                          <a:ln>
                            <a:noFill/>
                          </a:ln>
                          <a:solidFill>
                            <a:schemeClr val="tx1"/>
                          </a:solidFill>
                          <a:effectLst/>
                          <a:latin typeface="+mn-lt"/>
                        </a:rPr>
                        <a:t> Contre-plaqué</a:t>
                      </a:r>
                    </a:p>
                  </a:txBody>
                  <a:tcPr marL="0" marR="0" marT="0" marB="0" anchor="ctr" horzOverflow="overflow"/>
                </a:tc>
              </a:tr>
              <a:tr h="12586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F</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Bois Reconstitue</a:t>
                      </a:r>
                    </a:p>
                  </a:txBody>
                  <a:tcPr marL="0" marR="0" marT="0" marB="0" anchor="ctr" horzOverflow="overflow"/>
                </a:tc>
              </a:tr>
              <a:tr h="1512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G</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Carton</a:t>
                      </a:r>
                    </a:p>
                  </a:txBody>
                  <a:tcPr marL="0" marR="0" marT="0" marB="0" anchor="ctr" horzOverflow="overflow"/>
                </a:tc>
              </a:tr>
              <a:tr h="1512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H</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Matière Plastique</a:t>
                      </a:r>
                    </a:p>
                  </a:txBody>
                  <a:tcPr marL="0" marR="0" marT="0" marB="0" anchor="ctr" horzOverflow="overflow"/>
                </a:tc>
              </a:tr>
              <a:tr h="1512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L</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Textile</a:t>
                      </a:r>
                    </a:p>
                  </a:txBody>
                  <a:tcPr marL="0" marR="0" marT="0" marB="0" anchor="ctr" horzOverflow="overflow"/>
                </a:tc>
              </a:tr>
              <a:tr h="1512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M</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Papier, </a:t>
                      </a:r>
                      <a:r>
                        <a:rPr kumimoji="0" lang="fr-FR" sz="1200" b="0" i="0" u="none" strike="noStrike" cap="none" normalizeH="0" baseline="0" dirty="0" err="1" smtClean="0">
                          <a:ln>
                            <a:noFill/>
                          </a:ln>
                          <a:solidFill>
                            <a:schemeClr val="tx1"/>
                          </a:solidFill>
                          <a:effectLst/>
                          <a:latin typeface="+mn-lt"/>
                        </a:rPr>
                        <a:t>Multiplis</a:t>
                      </a:r>
                      <a:endParaRPr kumimoji="0" lang="fr-FR" sz="1200" b="0" i="0" u="none" strike="noStrike" cap="none" normalizeH="0" baseline="0" dirty="0" smtClean="0">
                        <a:ln>
                          <a:noFill/>
                        </a:ln>
                        <a:solidFill>
                          <a:schemeClr val="tx1"/>
                        </a:solidFill>
                        <a:effectLst/>
                        <a:latin typeface="+mn-lt"/>
                      </a:endParaRPr>
                    </a:p>
                  </a:txBody>
                  <a:tcPr marL="0" marR="0" marT="0" marB="0" anchor="ctr" horzOverflow="overflow"/>
                </a:tc>
              </a:tr>
              <a:tr h="1512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N</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Métal (autre que l’acier et l’alu)</a:t>
                      </a:r>
                    </a:p>
                  </a:txBody>
                  <a:tcPr marL="0" marR="0" marT="0" marB="0" anchor="ctr" horzOverflow="overflow"/>
                </a:tc>
              </a:tr>
              <a:tr h="1512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P</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Verre, Porcelaine ou Grès </a:t>
                      </a:r>
                      <a:r>
                        <a:rPr kumimoji="0" lang="fr-FR" sz="1050" b="0" i="0" u="none" strike="noStrike" cap="none" normalizeH="0" baseline="0" dirty="0" smtClean="0">
                          <a:ln>
                            <a:noFill/>
                          </a:ln>
                          <a:solidFill>
                            <a:schemeClr val="tx1"/>
                          </a:solidFill>
                          <a:effectLst/>
                          <a:latin typeface="+mn-lt"/>
                        </a:rPr>
                        <a:t>(non autorisé en IATA)</a:t>
                      </a:r>
                      <a:endParaRPr kumimoji="0" lang="fr-FR" sz="1200" b="0" i="0" u="none" strike="noStrike" cap="none" normalizeH="0" baseline="0" dirty="0" smtClean="0">
                        <a:ln>
                          <a:noFill/>
                        </a:ln>
                        <a:solidFill>
                          <a:schemeClr val="tx1"/>
                        </a:solidFill>
                        <a:effectLst/>
                        <a:latin typeface="+mn-lt"/>
                      </a:endParaRPr>
                    </a:p>
                  </a:txBody>
                  <a:tcPr marL="0" marR="0" marT="0" marB="0" anchor="ctr" horzOverflow="overflow"/>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791007330"/>
              </p:ext>
            </p:extLst>
          </p:nvPr>
        </p:nvGraphicFramePr>
        <p:xfrm>
          <a:off x="251520" y="1628800"/>
          <a:ext cx="4968552" cy="1899862"/>
        </p:xfrm>
        <a:graphic>
          <a:graphicData uri="http://schemas.openxmlformats.org/drawingml/2006/table">
            <a:tbl>
              <a:tblPr firstRow="1" bandRow="1">
                <a:tableStyleId>{7DF18680-E054-41AD-8BC1-D1AEF772440D}</a:tableStyleId>
              </a:tblPr>
              <a:tblGrid>
                <a:gridCol w="1080120"/>
                <a:gridCol w="1368152"/>
                <a:gridCol w="1584176"/>
                <a:gridCol w="936104"/>
              </a:tblGrid>
              <a:tr h="370840">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400" b="1" i="0" u="none" strike="noStrike" kern="1200" cap="none" normalizeH="0" baseline="0" dirty="0" smtClean="0">
                          <a:ln>
                            <a:noFill/>
                          </a:ln>
                          <a:solidFill>
                            <a:schemeClr val="tx1"/>
                          </a:solidFill>
                          <a:effectLst/>
                          <a:latin typeface="+mn-lt"/>
                          <a:ea typeface="+mn-ea"/>
                          <a:cs typeface="+mn-cs"/>
                        </a:rPr>
                        <a:t>Genre</a:t>
                      </a:r>
                      <a:endParaRPr kumimoji="0" lang="fr-FR" sz="1400" b="1" i="0" u="none" strike="noStrike" kern="1200" cap="none" normalizeH="0" baseline="0" dirty="0">
                        <a:ln>
                          <a:noFill/>
                        </a:ln>
                        <a:solidFill>
                          <a:schemeClr val="tx1"/>
                        </a:solidFill>
                        <a:effectLst/>
                        <a:latin typeface="+mn-lt"/>
                        <a:ea typeface="+mn-ea"/>
                        <a:cs typeface="+mn-cs"/>
                      </a:endParaRPr>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400" b="1" i="0" u="none" strike="noStrike" kern="1200" cap="none" normalizeH="0" baseline="0" dirty="0" smtClean="0">
                          <a:ln>
                            <a:noFill/>
                          </a:ln>
                          <a:solidFill>
                            <a:schemeClr val="tx1"/>
                          </a:solidFill>
                          <a:effectLst/>
                          <a:latin typeface="+mn-lt"/>
                          <a:ea typeface="+mn-ea"/>
                          <a:cs typeface="+mn-cs"/>
                        </a:rPr>
                        <a:t>Matières solides avec remplissage ou vidange</a:t>
                      </a:r>
                    </a:p>
                  </a:txBody>
                  <a:tcPr/>
                </a:tc>
                <a:tc hMerge="1">
                  <a:txBody>
                    <a:bodyPr/>
                    <a:lstStyle/>
                    <a:p>
                      <a:endParaRPr lang="fr-FR" dirty="0"/>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400" b="1" i="0" u="none" strike="noStrike" kern="1200" cap="none" normalizeH="0" baseline="0" dirty="0" smtClean="0">
                          <a:ln>
                            <a:noFill/>
                          </a:ln>
                          <a:solidFill>
                            <a:schemeClr val="tx1"/>
                          </a:solidFill>
                          <a:effectLst/>
                          <a:latin typeface="+mn-lt"/>
                          <a:ea typeface="+mn-ea"/>
                          <a:cs typeface="+mn-cs"/>
                        </a:rPr>
                        <a:t>Liquide</a:t>
                      </a:r>
                      <a:endParaRPr kumimoji="0" lang="fr-FR" sz="1400" b="1" i="0" u="none" strike="noStrike" kern="1200" cap="none" normalizeH="0" baseline="0" dirty="0">
                        <a:ln>
                          <a:noFill/>
                        </a:ln>
                        <a:solidFill>
                          <a:schemeClr val="tx1"/>
                        </a:solidFill>
                        <a:effectLst/>
                        <a:latin typeface="+mn-lt"/>
                        <a:ea typeface="+mn-ea"/>
                        <a:cs typeface="+mn-cs"/>
                      </a:endParaRPr>
                    </a:p>
                  </a:txBody>
                  <a:tcPr/>
                </a:tc>
              </a:tr>
              <a:tr h="370840">
                <a:tc vMerge="1">
                  <a:txBody>
                    <a:bodyPr/>
                    <a:lstStyle/>
                    <a:p>
                      <a:endParaRPr lang="fr-FR" dirty="0"/>
                    </a:p>
                  </a:txBody>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dirty="0" smtClean="0">
                          <a:ln>
                            <a:noFill/>
                          </a:ln>
                          <a:solidFill>
                            <a:schemeClr val="tx1"/>
                          </a:solidFill>
                          <a:effectLst/>
                          <a:latin typeface="Arial" charset="0"/>
                        </a:rPr>
                        <a:t>Par gravité</a:t>
                      </a:r>
                    </a:p>
                  </a:txBody>
                  <a:tcPr marT="45691" marB="4569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dirty="0" smtClean="0">
                          <a:ln>
                            <a:noFill/>
                          </a:ln>
                          <a:solidFill>
                            <a:schemeClr val="tx1"/>
                          </a:solidFill>
                          <a:effectLst/>
                          <a:latin typeface="Arial" charset="0"/>
                        </a:rPr>
                        <a:t>Sous pression supérieure à 10 kPa (0.1 bar)</a:t>
                      </a:r>
                    </a:p>
                  </a:txBody>
                  <a:tcPr marT="45691" marB="45691" horzOverflow="overflow"/>
                </a:tc>
                <a:tc vMerge="1">
                  <a:txBody>
                    <a:bodyPr/>
                    <a:lstStyle/>
                    <a:p>
                      <a:endParaRPr lang="fr-FR" dirty="0"/>
                    </a:p>
                  </a:txBody>
                  <a:tcPr/>
                </a:tc>
              </a:tr>
              <a:tr h="370840">
                <a:tc>
                  <a:txBody>
                    <a:bodyPr/>
                    <a:lstStyle/>
                    <a:p>
                      <a:r>
                        <a:rPr lang="fr-FR" dirty="0" smtClean="0"/>
                        <a:t>Rigide</a:t>
                      </a:r>
                      <a:endParaRPr lang="fr-FR" dirty="0"/>
                    </a:p>
                  </a:txBody>
                  <a:tcPr/>
                </a:tc>
                <a:tc>
                  <a:txBody>
                    <a:bodyPr/>
                    <a:lstStyle/>
                    <a:p>
                      <a:r>
                        <a:rPr lang="fr-FR" dirty="0" smtClean="0"/>
                        <a:t>11</a:t>
                      </a:r>
                      <a:endParaRPr lang="fr-FR" dirty="0"/>
                    </a:p>
                  </a:txBody>
                  <a:tcPr/>
                </a:tc>
                <a:tc>
                  <a:txBody>
                    <a:bodyPr/>
                    <a:lstStyle/>
                    <a:p>
                      <a:r>
                        <a:rPr lang="fr-FR" dirty="0" smtClean="0"/>
                        <a:t>21</a:t>
                      </a:r>
                      <a:endParaRPr lang="fr-FR" dirty="0"/>
                    </a:p>
                  </a:txBody>
                  <a:tcPr/>
                </a:tc>
                <a:tc>
                  <a:txBody>
                    <a:bodyPr/>
                    <a:lstStyle/>
                    <a:p>
                      <a:r>
                        <a:rPr lang="fr-FR" dirty="0" smtClean="0"/>
                        <a:t>31</a:t>
                      </a:r>
                      <a:endParaRPr lang="fr-FR" dirty="0"/>
                    </a:p>
                  </a:txBody>
                  <a:tcPr/>
                </a:tc>
              </a:tr>
              <a:tr h="370840">
                <a:tc>
                  <a:txBody>
                    <a:bodyPr/>
                    <a:lstStyle/>
                    <a:p>
                      <a:r>
                        <a:rPr lang="fr-FR" dirty="0" smtClean="0"/>
                        <a:t>Souple</a:t>
                      </a:r>
                      <a:endParaRPr lang="fr-FR" dirty="0"/>
                    </a:p>
                  </a:txBody>
                  <a:tcPr/>
                </a:tc>
                <a:tc>
                  <a:txBody>
                    <a:bodyPr/>
                    <a:lstStyle/>
                    <a:p>
                      <a:r>
                        <a:rPr lang="fr-FR" dirty="0" smtClean="0"/>
                        <a:t>13</a:t>
                      </a:r>
                      <a:endParaRPr lang="fr-FR" dirty="0"/>
                    </a:p>
                  </a:txBody>
                  <a:tcPr/>
                </a:tc>
                <a:tc>
                  <a:txBody>
                    <a:bodyPr/>
                    <a:lstStyle/>
                    <a:p>
                      <a:endParaRPr lang="fr-FR" dirty="0"/>
                    </a:p>
                  </a:txBody>
                  <a:tcPr/>
                </a:tc>
                <a:tc>
                  <a:txBody>
                    <a:bodyPr/>
                    <a:lstStyle/>
                    <a:p>
                      <a:endParaRPr lang="fr-FR" dirty="0"/>
                    </a:p>
                  </a:txBody>
                  <a:tcPr/>
                </a:tc>
              </a:tr>
            </a:tbl>
          </a:graphicData>
        </a:graphic>
      </p:graphicFrame>
      <p:sp>
        <p:nvSpPr>
          <p:cNvPr id="9" name="Rectangle 8"/>
          <p:cNvSpPr/>
          <p:nvPr/>
        </p:nvSpPr>
        <p:spPr>
          <a:xfrm>
            <a:off x="1619672" y="4509120"/>
            <a:ext cx="3246979" cy="369332"/>
          </a:xfrm>
          <a:prstGeom prst="rect">
            <a:avLst/>
          </a:prstGeom>
        </p:spPr>
        <p:txBody>
          <a:bodyPr wrap="none">
            <a:spAutoFit/>
          </a:bodyPr>
          <a:lstStyle/>
          <a:p>
            <a:pPr>
              <a:spcBef>
                <a:spcPct val="50000"/>
              </a:spcBef>
            </a:pPr>
            <a:r>
              <a:rPr lang="fr-FR" altLang="fr-FR" dirty="0">
                <a:latin typeface="Calibri" panose="020F0502020204030204" pitchFamily="34" charset="0"/>
              </a:rPr>
              <a:t>Liste complète des GRV 6.5.1.4.3</a:t>
            </a:r>
          </a:p>
        </p:txBody>
      </p:sp>
      <p:cxnSp>
        <p:nvCxnSpPr>
          <p:cNvPr id="17" name="Connecteur droit avec flèche 16"/>
          <p:cNvCxnSpPr/>
          <p:nvPr/>
        </p:nvCxnSpPr>
        <p:spPr>
          <a:xfrm>
            <a:off x="1306156" y="4693786"/>
            <a:ext cx="288032"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766799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r>
              <a:rPr lang="fr-FR" altLang="fr-FR" sz="1200" b="1" dirty="0" smtClean="0">
                <a:solidFill>
                  <a:srgbClr val="FF0000"/>
                </a:solidFill>
              </a:rPr>
              <a:t>Grand emballage (partie 6.6 de l’ADR)</a:t>
            </a:r>
            <a:r>
              <a:rPr lang="fr-FR" altLang="fr-FR" sz="1200" b="1" dirty="0" smtClean="0">
                <a:solidFill>
                  <a:srgbClr val="000099"/>
                </a:solidFill>
              </a:rPr>
              <a:t/>
            </a:r>
            <a:br>
              <a:rPr lang="fr-FR" altLang="fr-FR" sz="1200" b="1" dirty="0" smtClean="0">
                <a:solidFill>
                  <a:srgbClr val="000099"/>
                </a:solidFill>
              </a:rPr>
            </a:br>
            <a:r>
              <a:rPr lang="fr-FR" altLang="fr-FR" sz="1200" dirty="0" smtClean="0"/>
              <a:t/>
            </a:r>
            <a:br>
              <a:rPr lang="fr-FR" altLang="fr-FR" sz="1200" dirty="0" smtClean="0"/>
            </a:br>
            <a:r>
              <a:rPr lang="fr-FR" altLang="fr-FR" sz="1200" dirty="0" smtClean="0"/>
              <a:t>Un emballage qui consiste en un emballage extérieur contenant des objets ou des emballages intérieurs et qui </a:t>
            </a:r>
            <a:br>
              <a:rPr lang="fr-FR" altLang="fr-FR" sz="1200" dirty="0" smtClean="0"/>
            </a:br>
            <a:r>
              <a:rPr lang="fr-FR" altLang="fr-FR" sz="1200" dirty="0" smtClean="0"/>
              <a:t>	- est conçu pour une manutention mécanique;</a:t>
            </a:r>
            <a:br>
              <a:rPr lang="fr-FR" altLang="fr-FR" sz="1200" dirty="0" smtClean="0"/>
            </a:br>
            <a:r>
              <a:rPr lang="fr-FR" altLang="fr-FR" sz="1200" dirty="0" smtClean="0"/>
              <a:t>	- a une masse nette supérieure à 400 kg ou une contenance supérieure à 450 litres, mais 	dont le volume ne dépasse pas 3 m3; </a:t>
            </a:r>
            <a:br>
              <a:rPr lang="fr-FR" altLang="fr-FR" sz="1200" dirty="0" smtClean="0"/>
            </a:br>
            <a:r>
              <a:rPr lang="fr-FR" altLang="fr-FR" sz="1200" dirty="0"/>
              <a:t/>
            </a:r>
            <a:br>
              <a:rPr lang="fr-FR" altLang="fr-FR" sz="1200" dirty="0"/>
            </a:br>
            <a:r>
              <a:rPr lang="fr-FR" altLang="fr-FR" sz="1200" dirty="0" smtClean="0"/>
              <a:t>			</a:t>
            </a:r>
            <a:r>
              <a:rPr lang="fr-FR" altLang="fr-FR" sz="1200" dirty="0" smtClean="0">
                <a:solidFill>
                  <a:srgbClr val="FF0000"/>
                </a:solidFill>
              </a:rPr>
              <a:t>code  </a:t>
            </a:r>
            <a:r>
              <a:rPr lang="fr-FR" altLang="fr-FR" sz="1200" b="1" dirty="0" smtClean="0">
                <a:solidFill>
                  <a:srgbClr val="FF0000"/>
                </a:solidFill>
              </a:rPr>
              <a:t>50 rigide</a:t>
            </a:r>
            <a:br>
              <a:rPr lang="fr-FR" altLang="fr-FR" sz="1200" b="1" dirty="0" smtClean="0">
                <a:solidFill>
                  <a:srgbClr val="FF0000"/>
                </a:solidFill>
              </a:rPr>
            </a:br>
            <a:r>
              <a:rPr lang="fr-FR" altLang="fr-FR" sz="1200" b="1" dirty="0">
                <a:solidFill>
                  <a:srgbClr val="FF0000"/>
                </a:solidFill>
              </a:rPr>
              <a:t>	</a:t>
            </a:r>
            <a:r>
              <a:rPr lang="fr-FR" altLang="fr-FR" sz="1200" b="1" dirty="0" smtClean="0">
                <a:solidFill>
                  <a:srgbClr val="FF0000"/>
                </a:solidFill>
              </a:rPr>
              <a:t>			 51 souple</a:t>
            </a:r>
            <a:r>
              <a:rPr lang="fr-FR" altLang="fr-FR" sz="1200" dirty="0" smtClean="0">
                <a:latin typeface="Calibri" panose="020F0502020204030204" pitchFamily="34" charset="0"/>
              </a:rPr>
              <a:t/>
            </a:r>
            <a:br>
              <a:rPr lang="fr-FR" altLang="fr-FR" sz="1200" dirty="0" smtClean="0">
                <a:latin typeface="Calibri" panose="020F0502020204030204" pitchFamily="34" charset="0"/>
              </a:rPr>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endParaRPr lang="fr-FR" altLang="fr-FR" sz="1200" dirty="0"/>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15</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a:solidFill>
                  <a:srgbClr val="FF0000"/>
                </a:solidFill>
              </a:rPr>
              <a:t>Emballages et construction</a:t>
            </a:r>
            <a:endParaRPr lang="fr-FR" dirty="0"/>
          </a:p>
        </p:txBody>
      </p:sp>
      <p:graphicFrame>
        <p:nvGraphicFramePr>
          <p:cNvPr id="24" name="Tableau 23"/>
          <p:cNvGraphicFramePr>
            <a:graphicFrameLocks noGrp="1"/>
          </p:cNvGraphicFramePr>
          <p:nvPr>
            <p:extLst>
              <p:ext uri="{D42A27DB-BD31-4B8C-83A1-F6EECF244321}">
                <p14:modId xmlns:p14="http://schemas.microsoft.com/office/powerpoint/2010/main" val="853641659"/>
              </p:ext>
            </p:extLst>
          </p:nvPr>
        </p:nvGraphicFramePr>
        <p:xfrm>
          <a:off x="5724128" y="2780928"/>
          <a:ext cx="3039617" cy="2692288"/>
        </p:xfrm>
        <a:graphic>
          <a:graphicData uri="http://schemas.openxmlformats.org/drawingml/2006/table">
            <a:tbl>
              <a:tblPr firstRow="1" bandRow="1">
                <a:tableStyleId>{FABFCF23-3B69-468F-B69F-88F6DE6A72F2}</a:tableStyleId>
              </a:tblPr>
              <a:tblGrid>
                <a:gridCol w="936104"/>
                <a:gridCol w="2103513"/>
              </a:tblGrid>
              <a:tr h="37084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400" b="1" i="0" u="none" strike="noStrike" cap="none" normalizeH="0" baseline="0" dirty="0" smtClean="0">
                          <a:ln>
                            <a:noFill/>
                          </a:ln>
                          <a:solidFill>
                            <a:schemeClr val="tx1"/>
                          </a:solidFill>
                          <a:effectLst/>
                          <a:latin typeface="+mn-lt"/>
                        </a:rPr>
                        <a:t>LETTRE  </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400" b="1" i="0" u="none" strike="noStrike" cap="none" normalizeH="0" baseline="0" dirty="0" smtClean="0">
                          <a:ln>
                            <a:noFill/>
                          </a:ln>
                          <a:solidFill>
                            <a:schemeClr val="tx1"/>
                          </a:solidFill>
                          <a:effectLst/>
                          <a:latin typeface="+mn-lt"/>
                        </a:rPr>
                        <a:t>MATERIAU</a:t>
                      </a:r>
                    </a:p>
                  </a:txBody>
                  <a:tcPr horzOverflow="overflow"/>
                </a:tc>
              </a:tr>
              <a:tr h="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dirty="0" smtClean="0">
                          <a:ln>
                            <a:noFill/>
                          </a:ln>
                          <a:solidFill>
                            <a:schemeClr val="tx1"/>
                          </a:solidFill>
                          <a:effectLst/>
                          <a:latin typeface="+mn-lt"/>
                        </a:rPr>
                        <a:t>A</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smtClean="0">
                          <a:ln>
                            <a:noFill/>
                          </a:ln>
                          <a:solidFill>
                            <a:schemeClr val="tx1"/>
                          </a:solidFill>
                          <a:effectLst/>
                          <a:latin typeface="+mn-lt"/>
                        </a:rPr>
                        <a:t> Acier</a:t>
                      </a:r>
                    </a:p>
                  </a:txBody>
                  <a:tcPr marL="0" marR="0" marT="0" marB="0" anchor="ctr" horzOverflow="overflow"/>
                </a:tc>
              </a:tr>
              <a:tr h="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dirty="0" smtClean="0">
                          <a:ln>
                            <a:noFill/>
                          </a:ln>
                          <a:solidFill>
                            <a:schemeClr val="tx1"/>
                          </a:solidFill>
                          <a:effectLst/>
                          <a:latin typeface="+mn-lt"/>
                        </a:rPr>
                        <a:t>B</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smtClean="0">
                          <a:ln>
                            <a:noFill/>
                          </a:ln>
                          <a:solidFill>
                            <a:schemeClr val="tx1"/>
                          </a:solidFill>
                          <a:effectLst/>
                          <a:latin typeface="+mn-lt"/>
                        </a:rPr>
                        <a:t> Aluminium</a:t>
                      </a:r>
                      <a:endParaRPr kumimoji="0" lang="fr-FR" sz="1050" b="0" i="0" u="none" strike="noStrike" cap="none" normalizeH="0" baseline="0" smtClean="0">
                        <a:ln>
                          <a:noFill/>
                        </a:ln>
                        <a:solidFill>
                          <a:schemeClr val="tx1"/>
                        </a:solidFill>
                        <a:effectLst/>
                        <a:latin typeface="+mn-lt"/>
                      </a:endParaRPr>
                    </a:p>
                  </a:txBody>
                  <a:tcPr marL="0" marR="0" marT="0" marB="0" anchor="ctr" horzOverflow="overflow"/>
                </a:tc>
              </a:tr>
              <a:tr h="29148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dirty="0" smtClean="0">
                          <a:ln>
                            <a:noFill/>
                          </a:ln>
                          <a:solidFill>
                            <a:schemeClr val="tx1"/>
                          </a:solidFill>
                          <a:effectLst/>
                          <a:latin typeface="+mn-lt"/>
                        </a:rPr>
                        <a:t>C</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smtClean="0">
                          <a:ln>
                            <a:noFill/>
                          </a:ln>
                          <a:solidFill>
                            <a:schemeClr val="tx1"/>
                          </a:solidFill>
                          <a:effectLst/>
                          <a:latin typeface="+mn-lt"/>
                        </a:rPr>
                        <a:t> Bois Naturel</a:t>
                      </a:r>
                    </a:p>
                  </a:txBody>
                  <a:tcPr marL="0" marR="0" marT="0" marB="0" anchor="ctr" horzOverflow="overflow"/>
                </a:tc>
              </a:tr>
              <a:tr h="13666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dirty="0" smtClean="0">
                          <a:ln>
                            <a:noFill/>
                          </a:ln>
                          <a:solidFill>
                            <a:schemeClr val="tx1"/>
                          </a:solidFill>
                          <a:effectLst/>
                          <a:latin typeface="+mn-lt"/>
                        </a:rPr>
                        <a:t>D</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smtClean="0">
                          <a:ln>
                            <a:noFill/>
                          </a:ln>
                          <a:solidFill>
                            <a:schemeClr val="tx1"/>
                          </a:solidFill>
                          <a:effectLst/>
                          <a:latin typeface="+mn-lt"/>
                        </a:rPr>
                        <a:t> Contre-plaqué</a:t>
                      </a:r>
                    </a:p>
                  </a:txBody>
                  <a:tcPr marL="0" marR="0" marT="0" marB="0" anchor="ctr" horzOverflow="overflow"/>
                </a:tc>
              </a:tr>
              <a:tr h="12586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F</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Bois Reconstitue</a:t>
                      </a:r>
                    </a:p>
                  </a:txBody>
                  <a:tcPr marL="0" marR="0" marT="0" marB="0" anchor="ctr" horzOverflow="overflow"/>
                </a:tc>
              </a:tr>
              <a:tr h="1512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G</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Carton</a:t>
                      </a:r>
                    </a:p>
                  </a:txBody>
                  <a:tcPr marL="0" marR="0" marT="0" marB="0" anchor="ctr" horzOverflow="overflow"/>
                </a:tc>
              </a:tr>
              <a:tr h="1512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H</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Matière Plastique</a:t>
                      </a:r>
                    </a:p>
                  </a:txBody>
                  <a:tcPr marL="0" marR="0" marT="0" marB="0" anchor="ctr" horzOverflow="overflow"/>
                </a:tc>
              </a:tr>
              <a:tr h="1512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L</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Textile</a:t>
                      </a:r>
                    </a:p>
                  </a:txBody>
                  <a:tcPr marL="0" marR="0" marT="0" marB="0" anchor="ctr" horzOverflow="overflow"/>
                </a:tc>
              </a:tr>
              <a:tr h="1512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M</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Papier, </a:t>
                      </a:r>
                      <a:r>
                        <a:rPr kumimoji="0" lang="fr-FR" sz="1200" b="0" i="0" u="none" strike="noStrike" cap="none" normalizeH="0" baseline="0" dirty="0" err="1" smtClean="0">
                          <a:ln>
                            <a:noFill/>
                          </a:ln>
                          <a:solidFill>
                            <a:schemeClr val="tx1"/>
                          </a:solidFill>
                          <a:effectLst/>
                          <a:latin typeface="+mn-lt"/>
                        </a:rPr>
                        <a:t>Multiplis</a:t>
                      </a:r>
                      <a:endParaRPr kumimoji="0" lang="fr-FR" sz="1200" b="0" i="0" u="none" strike="noStrike" cap="none" normalizeH="0" baseline="0" dirty="0" smtClean="0">
                        <a:ln>
                          <a:noFill/>
                        </a:ln>
                        <a:solidFill>
                          <a:schemeClr val="tx1"/>
                        </a:solidFill>
                        <a:effectLst/>
                        <a:latin typeface="+mn-lt"/>
                      </a:endParaRPr>
                    </a:p>
                  </a:txBody>
                  <a:tcPr marL="0" marR="0" marT="0" marB="0" anchor="ctr" horzOverflow="overflow"/>
                </a:tc>
              </a:tr>
              <a:tr h="1512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N</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Métal (autre que l’acier et l’alu)</a:t>
                      </a:r>
                    </a:p>
                  </a:txBody>
                  <a:tcPr marL="0" marR="0" marT="0" marB="0" anchor="ctr" horzOverflow="overflow"/>
                </a:tc>
              </a:tr>
              <a:tr h="1512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P</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Verre, Porcelaine ou Grès </a:t>
                      </a:r>
                      <a:r>
                        <a:rPr kumimoji="0" lang="fr-FR" sz="1050" b="0" i="0" u="none" strike="noStrike" cap="none" normalizeH="0" baseline="0" dirty="0" smtClean="0">
                          <a:ln>
                            <a:noFill/>
                          </a:ln>
                          <a:solidFill>
                            <a:schemeClr val="tx1"/>
                          </a:solidFill>
                          <a:effectLst/>
                          <a:latin typeface="+mn-lt"/>
                        </a:rPr>
                        <a:t>(non autorisé en IATA)</a:t>
                      </a:r>
                      <a:endParaRPr kumimoji="0" lang="fr-FR" sz="1200" b="0" i="0" u="none" strike="noStrike" cap="none" normalizeH="0" baseline="0" dirty="0" smtClean="0">
                        <a:ln>
                          <a:noFill/>
                        </a:ln>
                        <a:solidFill>
                          <a:schemeClr val="tx1"/>
                        </a:solidFill>
                        <a:effectLst/>
                        <a:latin typeface="+mn-lt"/>
                      </a:endParaRPr>
                    </a:p>
                  </a:txBody>
                  <a:tcPr marL="0" marR="0" marT="0" marB="0" anchor="ctr" horzOverflow="overflow"/>
                </a:tc>
              </a:tr>
            </a:tbl>
          </a:graphicData>
        </a:graphic>
      </p:graphicFrame>
      <p:pic>
        <p:nvPicPr>
          <p:cNvPr id="10" name="Picture 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96952"/>
            <a:ext cx="1171575"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416" y="4147889"/>
            <a:ext cx="329088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982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pPr fontAlgn="base">
              <a:spcBef>
                <a:spcPct val="50000"/>
              </a:spcBef>
              <a:spcAft>
                <a:spcPct val="0"/>
              </a:spcAft>
            </a:pPr>
            <a:r>
              <a:rPr lang="fr-FR" altLang="fr-FR" b="1" dirty="0">
                <a:solidFill>
                  <a:srgbClr val="000099"/>
                </a:solidFill>
              </a:rPr>
              <a:t>1. Contexte réglementaire</a:t>
            </a:r>
            <a:r>
              <a:rPr lang="fr-FR" altLang="fr-FR" b="1" dirty="0" smtClean="0">
                <a:solidFill>
                  <a:srgbClr val="000099"/>
                </a:solidFill>
              </a:rPr>
              <a:t/>
            </a:r>
            <a:br>
              <a:rPr lang="fr-FR" altLang="fr-FR" b="1" dirty="0" smtClean="0">
                <a:solidFill>
                  <a:srgbClr val="000099"/>
                </a:solidFill>
              </a:rPr>
            </a:br>
            <a:r>
              <a:rPr lang="fr-FR" altLang="fr-FR" b="1" dirty="0">
                <a:solidFill>
                  <a:srgbClr val="000099"/>
                </a:solidFill>
              </a:rPr>
              <a:t/>
            </a:r>
            <a:br>
              <a:rPr lang="fr-FR" altLang="fr-FR" b="1" dirty="0">
                <a:solidFill>
                  <a:srgbClr val="000099"/>
                </a:solidFill>
              </a:rPr>
            </a:br>
            <a:r>
              <a:rPr lang="fr-FR" altLang="fr-FR" b="1" dirty="0" smtClean="0">
                <a:solidFill>
                  <a:srgbClr val="000099"/>
                </a:solidFill>
              </a:rPr>
              <a:t>2. Emballages </a:t>
            </a:r>
            <a:r>
              <a:rPr lang="fr-FR" altLang="fr-FR" b="1" dirty="0">
                <a:solidFill>
                  <a:srgbClr val="000099"/>
                </a:solidFill>
              </a:rPr>
              <a:t>et construction</a:t>
            </a:r>
            <a:br>
              <a:rPr lang="fr-FR" altLang="fr-FR" b="1" dirty="0">
                <a:solidFill>
                  <a:srgbClr val="000099"/>
                </a:solidFill>
              </a:rPr>
            </a:br>
            <a:r>
              <a:rPr lang="fr-FR" altLang="fr-FR" b="1" dirty="0">
                <a:solidFill>
                  <a:srgbClr val="000099"/>
                </a:solidFill>
              </a:rPr>
              <a:t> </a:t>
            </a:r>
            <a:r>
              <a:rPr lang="fr-FR" altLang="fr-FR" b="1" dirty="0" smtClean="0">
                <a:solidFill>
                  <a:srgbClr val="000099"/>
                </a:solidFill>
              </a:rPr>
              <a:t/>
            </a:r>
            <a:br>
              <a:rPr lang="fr-FR" altLang="fr-FR" b="1" dirty="0" smtClean="0">
                <a:solidFill>
                  <a:srgbClr val="000099"/>
                </a:solidFill>
              </a:rPr>
            </a:br>
            <a:r>
              <a:rPr lang="fr-FR" altLang="fr-FR" b="1" dirty="0">
                <a:solidFill>
                  <a:srgbClr val="FF0000"/>
                </a:solidFill>
              </a:rPr>
              <a:t>3. Processus d’obtention d’un agrément</a:t>
            </a:r>
            <a:br>
              <a:rPr lang="fr-FR" altLang="fr-FR" b="1" dirty="0">
                <a:solidFill>
                  <a:srgbClr val="FF0000"/>
                </a:solidFill>
              </a:rPr>
            </a:br>
            <a:r>
              <a:rPr lang="fr-FR" altLang="fr-FR" b="1" dirty="0">
                <a:solidFill>
                  <a:srgbClr val="FF0000"/>
                </a:solidFill>
              </a:rPr>
              <a:t>	3.1 Epreuves et Marquages</a:t>
            </a:r>
            <a:r>
              <a:rPr lang="fr-FR" altLang="fr-FR" b="1" dirty="0">
                <a:solidFill>
                  <a:srgbClr val="000099"/>
                </a:solidFill>
              </a:rPr>
              <a:t/>
            </a:r>
            <a:br>
              <a:rPr lang="fr-FR" altLang="fr-FR" b="1" dirty="0">
                <a:solidFill>
                  <a:srgbClr val="000099"/>
                </a:solidFill>
              </a:rPr>
            </a:br>
            <a:r>
              <a:rPr lang="fr-FR" altLang="fr-FR" b="1" dirty="0">
                <a:solidFill>
                  <a:srgbClr val="000099"/>
                </a:solidFill>
              </a:rPr>
              <a:t>	3.2 </a:t>
            </a:r>
            <a:r>
              <a:rPr lang="fr-FR" altLang="fr-FR" b="1" dirty="0" smtClean="0">
                <a:solidFill>
                  <a:srgbClr val="000099"/>
                </a:solidFill>
              </a:rPr>
              <a:t>PAQ</a:t>
            </a:r>
            <a:br>
              <a:rPr lang="fr-FR" altLang="fr-FR" b="1" dirty="0" smtClean="0">
                <a:solidFill>
                  <a:srgbClr val="000099"/>
                </a:solidFill>
              </a:rPr>
            </a:br>
            <a:r>
              <a:rPr lang="fr-FR" altLang="fr-FR" b="1" dirty="0">
                <a:solidFill>
                  <a:srgbClr val="000099"/>
                </a:solidFill>
              </a:rPr>
              <a:t/>
            </a:r>
            <a:br>
              <a:rPr lang="fr-FR" altLang="fr-FR" b="1" dirty="0">
                <a:solidFill>
                  <a:srgbClr val="000099"/>
                </a:solidFill>
              </a:rPr>
            </a:br>
            <a:r>
              <a:rPr lang="fr-FR" altLang="fr-FR" b="1" dirty="0">
                <a:solidFill>
                  <a:srgbClr val="000099"/>
                </a:solidFill>
              </a:rPr>
              <a:t>4. Utilisation des emballages</a:t>
            </a:r>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16</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dirty="0" smtClean="0"/>
              <a:t>PLAN GENERAL</a:t>
            </a:r>
            <a:endParaRPr lang="fr-FR" dirty="0"/>
          </a:p>
        </p:txBody>
      </p:sp>
    </p:spTree>
    <p:extLst>
      <p:ext uri="{BB962C8B-B14F-4D97-AF65-F5344CB8AC3E}">
        <p14:creationId xmlns:p14="http://schemas.microsoft.com/office/powerpoint/2010/main" val="1698137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pPr>
              <a:spcBef>
                <a:spcPct val="50000"/>
              </a:spcBef>
            </a:pPr>
            <a:r>
              <a:rPr lang="fr-FR" altLang="fr-FR" sz="1200" b="1" u="sng" dirty="0">
                <a:solidFill>
                  <a:srgbClr val="000099"/>
                </a:solidFill>
              </a:rPr>
              <a:t>Pour les solides</a:t>
            </a:r>
            <a:r>
              <a:rPr lang="fr-FR" altLang="fr-FR" sz="1200" dirty="0">
                <a:solidFill>
                  <a:srgbClr val="000099"/>
                </a:solidFill>
              </a:rPr>
              <a:t/>
            </a:r>
            <a:br>
              <a:rPr lang="fr-FR" altLang="fr-FR" sz="1200" dirty="0">
                <a:solidFill>
                  <a:srgbClr val="000099"/>
                </a:solidFill>
              </a:rPr>
            </a:br>
            <a:r>
              <a:rPr lang="fr-CH" altLang="fr-FR" sz="1200" dirty="0"/>
              <a:t>Si une autre matière est utilisée, elle doit avoir les mêmes caractéristiques physiques (masse, granulométrie, etc.) que la matière à transporter. Il est permis d'utiliser des charges additionnelles, telles que des sacs de grenaille de plomb, pour obtenir la masse totale requise du colis, à condition qu'elles soient placées de manière à ne pas fausser les résultats de l'épreuve. </a:t>
            </a:r>
            <a:r>
              <a:rPr lang="fr-FR" altLang="fr-FR" sz="1200" dirty="0">
                <a:latin typeface="Calibri" panose="020F0502020204030204" pitchFamily="34" charset="0"/>
              </a:rPr>
              <a:t/>
            </a:r>
            <a:br>
              <a:rPr lang="fr-FR" altLang="fr-FR" sz="1200" dirty="0">
                <a:latin typeface="Calibri" panose="020F0502020204030204" pitchFamily="34" charset="0"/>
              </a:rPr>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endParaRPr lang="fr-FR" altLang="fr-FR" sz="1200" dirty="0"/>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17</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smtClean="0">
                <a:solidFill>
                  <a:srgbClr val="FF0000"/>
                </a:solidFill>
              </a:rPr>
              <a:t>Processus </a:t>
            </a:r>
            <a:r>
              <a:rPr lang="fr-FR" altLang="fr-FR" b="1" dirty="0">
                <a:solidFill>
                  <a:srgbClr val="FF0000"/>
                </a:solidFill>
              </a:rPr>
              <a:t>d’obtention d’un agrément</a:t>
            </a:r>
            <a:endParaRPr lang="fr-FR" dirty="0"/>
          </a:p>
        </p:txBody>
      </p:sp>
      <p:pic>
        <p:nvPicPr>
          <p:cNvPr id="9" name="Picture 15" descr="180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543175"/>
            <a:ext cx="2060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367" y="2903537"/>
            <a:ext cx="2936875"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4" descr="balle-de-scene-2096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767" y="3206750"/>
            <a:ext cx="30972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5"/>
          <p:cNvSpPr txBox="1">
            <a:spLocks noChangeArrowheads="1"/>
          </p:cNvSpPr>
          <p:nvPr/>
        </p:nvSpPr>
        <p:spPr bwMode="auto">
          <a:xfrm>
            <a:off x="395536" y="4749660"/>
            <a:ext cx="7993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fr-FR" altLang="fr-FR" i="1" dirty="0">
                <a:latin typeface="+mn-lt"/>
              </a:rPr>
              <a:t>Balles de cochonnet                    Sable de Rivière	  	Billes PE</a:t>
            </a:r>
          </a:p>
        </p:txBody>
      </p:sp>
    </p:spTree>
    <p:extLst>
      <p:ext uri="{BB962C8B-B14F-4D97-AF65-F5344CB8AC3E}">
        <p14:creationId xmlns:p14="http://schemas.microsoft.com/office/powerpoint/2010/main" val="4226095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pPr>
              <a:spcBef>
                <a:spcPct val="50000"/>
              </a:spcBef>
            </a:pPr>
            <a:r>
              <a:rPr lang="fr-FR" altLang="fr-FR" sz="1200" b="1" u="sng" dirty="0">
                <a:solidFill>
                  <a:srgbClr val="000099"/>
                </a:solidFill>
              </a:rPr>
              <a:t>Pour les liquides</a:t>
            </a:r>
            <a:r>
              <a:rPr lang="fr-FR" altLang="fr-FR" sz="1200" dirty="0">
                <a:solidFill>
                  <a:srgbClr val="000099"/>
                </a:solidFill>
              </a:rPr>
              <a:t/>
            </a:r>
            <a:br>
              <a:rPr lang="fr-FR" altLang="fr-FR" sz="1200" dirty="0">
                <a:solidFill>
                  <a:srgbClr val="000099"/>
                </a:solidFill>
              </a:rPr>
            </a:br>
            <a:r>
              <a:rPr lang="fr-CH" altLang="fr-FR" sz="1200" dirty="0"/>
              <a:t>Si une autre matière est utilisée, elle doit avoir une densité relative et une viscosité analogues à celles de la matière à transporter</a:t>
            </a:r>
            <a:r>
              <a:rPr lang="fr-FR" altLang="fr-FR" sz="1200" dirty="0"/>
              <a:t>. L’eau peut être utilisée dans les conditions citées ci-après (densité supérieur ou pas à 1.2</a:t>
            </a:r>
            <a:r>
              <a:rPr lang="fr-FR" altLang="fr-FR" sz="1200" dirty="0" smtClean="0"/>
              <a:t>).</a:t>
            </a:r>
            <a:br>
              <a:rPr lang="fr-FR" altLang="fr-FR" sz="1200" dirty="0" smtClean="0"/>
            </a:br>
            <a:r>
              <a:rPr lang="fr-FR" altLang="fr-FR" sz="1200" dirty="0" smtClean="0"/>
              <a:t/>
            </a:r>
            <a:br>
              <a:rPr lang="fr-FR" altLang="fr-FR" sz="1200" dirty="0" smtClean="0"/>
            </a:br>
            <a:r>
              <a:rPr lang="fr-FR" altLang="fr-FR" sz="1200" dirty="0"/>
              <a:t/>
            </a:r>
            <a:br>
              <a:rPr lang="fr-FR" altLang="fr-FR" sz="1200" dirty="0"/>
            </a:br>
            <a:r>
              <a:rPr lang="fr-FR" altLang="fr-FR" sz="1200" dirty="0" smtClean="0"/>
              <a:t/>
            </a:r>
            <a:br>
              <a:rPr lang="fr-FR" altLang="fr-FR" sz="1200" dirty="0" smtClean="0"/>
            </a:br>
            <a:r>
              <a:rPr lang="fr-FR" altLang="fr-FR" sz="1200" dirty="0"/>
              <a:t/>
            </a:r>
            <a:br>
              <a:rPr lang="fr-FR" altLang="fr-FR" sz="1200" dirty="0"/>
            </a:br>
            <a:r>
              <a:rPr lang="fr-FR" altLang="fr-FR" sz="1200" dirty="0" smtClean="0"/>
              <a:t/>
            </a:r>
            <a:br>
              <a:rPr lang="fr-FR" altLang="fr-FR" sz="1200" dirty="0" smtClean="0"/>
            </a:br>
            <a:r>
              <a:rPr lang="fr-FR" altLang="fr-FR" sz="1200" dirty="0"/>
              <a:t/>
            </a:r>
            <a:br>
              <a:rPr lang="fr-FR" altLang="fr-FR" sz="1200" dirty="0"/>
            </a:br>
            <a:r>
              <a:rPr lang="fr-FR" altLang="fr-FR" sz="1200" b="1" u="sng" dirty="0">
                <a:solidFill>
                  <a:srgbClr val="000099"/>
                </a:solidFill>
              </a:rPr>
              <a:t>Pour les emballages combines</a:t>
            </a:r>
            <a:r>
              <a:rPr lang="fr-FR" altLang="fr-FR" sz="1200" dirty="0" smtClean="0"/>
              <a:t/>
            </a:r>
            <a:br>
              <a:rPr lang="fr-FR" altLang="fr-FR" sz="1200" dirty="0" smtClean="0"/>
            </a:br>
            <a:r>
              <a:rPr lang="fr-FR" altLang="fr-FR" sz="1200" dirty="0"/>
              <a:t>Si l’emballage intérieur est destiné à contenir des matières solides ou liquides, des épreuves distinctes sont exigées pour le contenu solide et pour le contenu liquide. Les matières ou objets à transporter dans les emballages peuvent être remplacés par d’autres matières ou objets, sauf si cela est de nature à fausser les résultats des épreuves.</a:t>
            </a:r>
            <a:br>
              <a:rPr lang="fr-FR" altLang="fr-FR" sz="1200" dirty="0"/>
            </a:br>
            <a:r>
              <a:rPr lang="fr-FR" altLang="fr-FR" sz="1200" dirty="0" smtClean="0">
                <a:latin typeface="Calibri" panose="020F0502020204030204" pitchFamily="34" charset="0"/>
              </a:rPr>
              <a:t/>
            </a:r>
            <a:br>
              <a:rPr lang="fr-FR" altLang="fr-FR" sz="1200" dirty="0" smtClean="0">
                <a:latin typeface="Calibri" panose="020F0502020204030204" pitchFamily="34" charset="0"/>
              </a:rPr>
            </a:br>
            <a:r>
              <a:rPr lang="fr-FR" altLang="fr-FR" sz="1200" dirty="0">
                <a:latin typeface="Calibri" panose="020F0502020204030204" pitchFamily="34" charset="0"/>
              </a:rPr>
              <a:t/>
            </a:r>
            <a:br>
              <a:rPr lang="fr-FR" altLang="fr-FR" sz="1200" dirty="0">
                <a:latin typeface="Calibri" panose="020F0502020204030204" pitchFamily="34" charset="0"/>
              </a:rPr>
            </a:br>
            <a:r>
              <a:rPr lang="fr-FR" altLang="fr-FR" sz="1200" dirty="0">
                <a:latin typeface="Calibri" panose="020F0502020204030204" pitchFamily="34" charset="0"/>
              </a:rPr>
              <a:t/>
            </a:r>
            <a:br>
              <a:rPr lang="fr-FR" altLang="fr-FR" sz="1200" dirty="0">
                <a:latin typeface="Calibri" panose="020F0502020204030204" pitchFamily="34" charset="0"/>
              </a:rPr>
            </a:br>
            <a:r>
              <a:rPr lang="fr-FR" altLang="fr-FR" sz="1200" dirty="0">
                <a:latin typeface="Calibri" panose="020F0502020204030204" pitchFamily="34" charset="0"/>
              </a:rPr>
              <a:t/>
            </a:r>
            <a:br>
              <a:rPr lang="fr-FR" altLang="fr-FR" sz="1200" dirty="0">
                <a:latin typeface="Calibri" panose="020F0502020204030204" pitchFamily="34" charset="0"/>
              </a:rPr>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endParaRPr lang="fr-FR" altLang="fr-FR" sz="1200" dirty="0"/>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18</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smtClean="0">
                <a:solidFill>
                  <a:srgbClr val="FF0000"/>
                </a:solidFill>
              </a:rPr>
              <a:t>Processus </a:t>
            </a:r>
            <a:r>
              <a:rPr lang="fr-FR" altLang="fr-FR" b="1" dirty="0">
                <a:solidFill>
                  <a:srgbClr val="FF0000"/>
                </a:solidFill>
              </a:rPr>
              <a:t>d’obtention d’un agrément</a:t>
            </a:r>
            <a:endParaRPr lang="fr-FR" dirty="0"/>
          </a:p>
        </p:txBody>
      </p:sp>
      <p:sp>
        <p:nvSpPr>
          <p:cNvPr id="10" name="Rectangle 14"/>
          <p:cNvSpPr>
            <a:spLocks noChangeArrowheads="1"/>
          </p:cNvSpPr>
          <p:nvPr/>
        </p:nvSpPr>
        <p:spPr bwMode="auto">
          <a:xfrm>
            <a:off x="669305" y="2255044"/>
            <a:ext cx="8135937" cy="576262"/>
          </a:xfrm>
          <a:prstGeom prst="rect">
            <a:avLst/>
          </a:prstGeom>
          <a:ln>
            <a:headEnd/>
            <a:tailEnd type="none" w="lg" len="lg"/>
          </a:ln>
          <a:extLst/>
        </p:spPr>
        <p:style>
          <a:lnRef idx="1">
            <a:schemeClr val="accent5"/>
          </a:lnRef>
          <a:fillRef idx="2">
            <a:schemeClr val="accent5"/>
          </a:fillRef>
          <a:effectRef idx="1">
            <a:schemeClr val="accent5"/>
          </a:effectRef>
          <a:fontRef idx="minor">
            <a:schemeClr val="dk1"/>
          </a:fontRef>
        </p:style>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dirty="0">
                <a:latin typeface="+mn-lt"/>
              </a:rPr>
              <a:t>Les emballages doivent être remplis à 98% pour les liquides et 95% pour les </a:t>
            </a:r>
          </a:p>
          <a:p>
            <a:pPr algn="ctr" eaLnBrk="1" hangingPunct="1"/>
            <a:r>
              <a:rPr lang="fr-FR" altLang="fr-FR" dirty="0">
                <a:latin typeface="+mn-lt"/>
              </a:rPr>
              <a:t>solides hors sacs (remplissage au maximum de la contenance).</a:t>
            </a:r>
          </a:p>
        </p:txBody>
      </p:sp>
      <p:sp>
        <p:nvSpPr>
          <p:cNvPr id="11" name="Rectangle 14"/>
          <p:cNvSpPr>
            <a:spLocks noChangeArrowheads="1"/>
          </p:cNvSpPr>
          <p:nvPr/>
        </p:nvSpPr>
        <p:spPr bwMode="auto">
          <a:xfrm>
            <a:off x="669304" y="4293096"/>
            <a:ext cx="8135937" cy="576262"/>
          </a:xfrm>
          <a:prstGeom prst="rect">
            <a:avLst/>
          </a:prstGeom>
          <a:ln>
            <a:headEnd/>
            <a:tailEnd type="none" w="lg" len="lg"/>
          </a:ln>
          <a:extLst/>
        </p:spPr>
        <p:style>
          <a:lnRef idx="1">
            <a:schemeClr val="accent5"/>
          </a:lnRef>
          <a:fillRef idx="2">
            <a:schemeClr val="accent5"/>
          </a:fillRef>
          <a:effectRef idx="1">
            <a:schemeClr val="accent5"/>
          </a:effectRef>
          <a:fontRef idx="minor">
            <a:schemeClr val="dk1"/>
          </a:fontRef>
        </p:style>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dirty="0">
                <a:latin typeface="+mn-lt"/>
              </a:rPr>
              <a:t>Les emballages doivent être remplis à 98% pour les liquides et 95% pour les </a:t>
            </a:r>
          </a:p>
          <a:p>
            <a:pPr algn="ctr" eaLnBrk="1" hangingPunct="1"/>
            <a:r>
              <a:rPr lang="fr-FR" altLang="fr-FR" dirty="0">
                <a:latin typeface="+mn-lt"/>
              </a:rPr>
              <a:t>solides hors sacs (remplissage au maximum de la contenance).</a:t>
            </a:r>
          </a:p>
        </p:txBody>
      </p:sp>
    </p:spTree>
    <p:extLst>
      <p:ext uri="{BB962C8B-B14F-4D97-AF65-F5344CB8AC3E}">
        <p14:creationId xmlns:p14="http://schemas.microsoft.com/office/powerpoint/2010/main" val="371588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r>
              <a:rPr lang="fr-FR" altLang="fr-FR" sz="1200" b="1" dirty="0">
                <a:solidFill>
                  <a:srgbClr val="FF0000"/>
                </a:solidFill>
              </a:rPr>
              <a:t>RESUME DES </a:t>
            </a:r>
            <a:r>
              <a:rPr lang="fr-FR" altLang="fr-FR" sz="1200" b="1" dirty="0" smtClean="0">
                <a:solidFill>
                  <a:srgbClr val="FF0000"/>
                </a:solidFill>
              </a:rPr>
              <a:t>EPREUVES</a:t>
            </a:r>
            <a:r>
              <a:rPr lang="fr-FR" altLang="fr-FR" sz="1200" b="1" dirty="0" smtClean="0">
                <a:solidFill>
                  <a:srgbClr val="000099"/>
                </a:solidFill>
              </a:rPr>
              <a:t/>
            </a:r>
            <a:br>
              <a:rPr lang="fr-FR" altLang="fr-FR" sz="1200" b="1" dirty="0" smtClean="0">
                <a:solidFill>
                  <a:srgbClr val="000099"/>
                </a:solidFill>
              </a:rPr>
            </a:br>
            <a:r>
              <a:rPr lang="fr-FR" altLang="fr-FR" sz="1200" b="1" dirty="0" smtClean="0">
                <a:solidFill>
                  <a:srgbClr val="000099"/>
                </a:solidFill>
              </a:rPr>
              <a:t/>
            </a:r>
            <a:br>
              <a:rPr lang="fr-FR" altLang="fr-FR" sz="1200" b="1" dirty="0" smtClean="0">
                <a:solidFill>
                  <a:srgbClr val="000099"/>
                </a:solidFill>
              </a:rPr>
            </a:br>
            <a:r>
              <a:rPr lang="fr-FR" altLang="fr-FR" sz="1200" b="1" u="sng" dirty="0" smtClean="0">
                <a:solidFill>
                  <a:srgbClr val="000099"/>
                </a:solidFill>
              </a:rPr>
              <a:t>TOUS </a:t>
            </a:r>
            <a:r>
              <a:rPr lang="fr-FR" altLang="fr-FR" sz="1200" b="1" u="sng" dirty="0">
                <a:solidFill>
                  <a:srgbClr val="000099"/>
                </a:solidFill>
              </a:rPr>
              <a:t>TYPES D’EMBALLAGES</a:t>
            </a:r>
            <a:r>
              <a:rPr lang="fr-FR" altLang="fr-FR" sz="1200" b="1" dirty="0">
                <a:solidFill>
                  <a:srgbClr val="000099"/>
                </a:solidFill>
              </a:rPr>
              <a:t> </a:t>
            </a:r>
            <a:r>
              <a:rPr lang="fr-FR" altLang="fr-FR" sz="1200" dirty="0">
                <a:solidFill>
                  <a:srgbClr val="000099"/>
                </a:solidFill>
              </a:rPr>
              <a:t/>
            </a:r>
            <a:br>
              <a:rPr lang="fr-FR" altLang="fr-FR" sz="1200" dirty="0">
                <a:solidFill>
                  <a:srgbClr val="000099"/>
                </a:solidFill>
              </a:rPr>
            </a:br>
            <a:r>
              <a:rPr lang="fr-FR" altLang="fr-FR" sz="1200" dirty="0"/>
              <a:t>CHUTES</a:t>
            </a:r>
            <a:br>
              <a:rPr lang="fr-FR" altLang="fr-FR" sz="1200" dirty="0"/>
            </a:br>
            <a:r>
              <a:rPr lang="fr-FR" altLang="fr-FR" sz="1200" dirty="0"/>
              <a:t>GERBAGE (sauf sacs)</a:t>
            </a:r>
            <a:br>
              <a:rPr lang="fr-FR" altLang="fr-FR" sz="1200" dirty="0"/>
            </a:br>
            <a:r>
              <a:rPr lang="fr-FR" altLang="fr-FR" sz="1200" dirty="0"/>
              <a:t/>
            </a:r>
            <a:br>
              <a:rPr lang="fr-FR" altLang="fr-FR" sz="1200" dirty="0"/>
            </a:br>
            <a:r>
              <a:rPr lang="fr-FR" altLang="fr-FR" sz="1200" b="1" dirty="0">
                <a:solidFill>
                  <a:srgbClr val="000099"/>
                </a:solidFill>
              </a:rPr>
              <a:t> </a:t>
            </a:r>
            <a:r>
              <a:rPr lang="fr-FR" altLang="fr-FR" sz="1200" b="1" u="sng" dirty="0">
                <a:solidFill>
                  <a:srgbClr val="000099"/>
                </a:solidFill>
              </a:rPr>
              <a:t>EMBALLAGES UNIQUES POUR LIQUIDES</a:t>
            </a:r>
            <a:r>
              <a:rPr lang="fr-FR" altLang="fr-FR" sz="1200" u="sng" dirty="0">
                <a:solidFill>
                  <a:srgbClr val="000099"/>
                </a:solidFill>
              </a:rPr>
              <a:t/>
            </a:r>
            <a:br>
              <a:rPr lang="fr-FR" altLang="fr-FR" sz="1200" u="sng" dirty="0">
                <a:solidFill>
                  <a:srgbClr val="000099"/>
                </a:solidFill>
              </a:rPr>
            </a:br>
            <a:r>
              <a:rPr lang="fr-FR" altLang="fr-FR" sz="1200" dirty="0"/>
              <a:t>ETANCHEITE (air)</a:t>
            </a:r>
            <a:br>
              <a:rPr lang="fr-FR" altLang="fr-FR" sz="1200" dirty="0"/>
            </a:br>
            <a:r>
              <a:rPr lang="fr-FR" altLang="fr-FR" sz="1200" dirty="0"/>
              <a:t>PRESSION HYDRAULIQUE</a:t>
            </a:r>
            <a:br>
              <a:rPr lang="fr-FR" altLang="fr-FR" sz="1200" dirty="0"/>
            </a:br>
            <a:r>
              <a:rPr lang="fr-FR" altLang="fr-FR" sz="1200" b="1" dirty="0"/>
              <a:t/>
            </a:r>
            <a:br>
              <a:rPr lang="fr-FR" altLang="fr-FR" sz="1200" b="1" dirty="0"/>
            </a:br>
            <a:r>
              <a:rPr lang="fr-FR" altLang="fr-FR" sz="1200" b="1" dirty="0" smtClean="0"/>
              <a:t> </a:t>
            </a:r>
            <a:r>
              <a:rPr lang="fr-FR" altLang="fr-FR" sz="1200" b="1" u="sng" dirty="0" smtClean="0">
                <a:solidFill>
                  <a:srgbClr val="000099"/>
                </a:solidFill>
              </a:rPr>
              <a:t>EMBALLAGES </a:t>
            </a:r>
            <a:r>
              <a:rPr lang="fr-FR" altLang="fr-FR" sz="1200" b="1" u="sng" dirty="0">
                <a:solidFill>
                  <a:srgbClr val="000099"/>
                </a:solidFill>
              </a:rPr>
              <a:t>PLASTIQUES</a:t>
            </a:r>
            <a:r>
              <a:rPr lang="fr-FR" altLang="fr-FR" sz="1200" u="sng" dirty="0">
                <a:solidFill>
                  <a:srgbClr val="000099"/>
                </a:solidFill>
              </a:rPr>
              <a:t/>
            </a:r>
            <a:br>
              <a:rPr lang="fr-FR" altLang="fr-FR" sz="1200" u="sng" dirty="0">
                <a:solidFill>
                  <a:srgbClr val="000099"/>
                </a:solidFill>
              </a:rPr>
            </a:br>
            <a:r>
              <a:rPr lang="fr-FR" altLang="fr-FR" sz="1200" dirty="0"/>
              <a:t>COMPATIBILITE CHIMIQUE</a:t>
            </a:r>
            <a:br>
              <a:rPr lang="fr-FR" altLang="fr-FR" sz="1200" dirty="0"/>
            </a:br>
            <a:r>
              <a:rPr lang="fr-FR" altLang="fr-FR" sz="1200" dirty="0"/>
              <a:t>Epreuve de </a:t>
            </a:r>
            <a:r>
              <a:rPr lang="fr-FR" altLang="fr-FR" sz="1200" dirty="0" err="1"/>
              <a:t>perméation</a:t>
            </a:r>
            <a:r>
              <a:rPr lang="fr-FR" altLang="fr-FR" sz="1200" dirty="0"/>
              <a:t> (xylène, toluène, benzène)</a:t>
            </a:r>
            <a:br>
              <a:rPr lang="fr-FR" altLang="fr-FR" sz="1200" dirty="0"/>
            </a:br>
            <a:r>
              <a:rPr lang="fr-FR" altLang="fr-FR" sz="1200" dirty="0"/>
              <a:t/>
            </a:r>
            <a:br>
              <a:rPr lang="fr-FR" altLang="fr-FR" sz="1200" dirty="0"/>
            </a:br>
            <a:r>
              <a:rPr lang="fr-FR" altLang="fr-FR" sz="1200" b="1" dirty="0">
                <a:solidFill>
                  <a:srgbClr val="000099"/>
                </a:solidFill>
              </a:rPr>
              <a:t> </a:t>
            </a:r>
            <a:r>
              <a:rPr lang="fr-FR" altLang="fr-FR" sz="1200" b="1" u="sng" dirty="0">
                <a:solidFill>
                  <a:srgbClr val="000099"/>
                </a:solidFill>
              </a:rPr>
              <a:t>EMBALLAGES CLASSE 6.2</a:t>
            </a:r>
            <a:br>
              <a:rPr lang="fr-FR" altLang="fr-FR" sz="1200" b="1" u="sng" dirty="0">
                <a:solidFill>
                  <a:srgbClr val="000099"/>
                </a:solidFill>
              </a:rPr>
            </a:br>
            <a:r>
              <a:rPr lang="fr-FR" altLang="fr-FR" sz="1200" dirty="0"/>
              <a:t>PERFORATION</a:t>
            </a:r>
            <a:br>
              <a:rPr lang="fr-FR" altLang="fr-FR" sz="1200" dirty="0"/>
            </a:br>
            <a:r>
              <a:rPr lang="fr-FR" altLang="fr-FR" sz="1200" dirty="0"/>
              <a:t/>
            </a:r>
            <a:br>
              <a:rPr lang="fr-FR" altLang="fr-FR" sz="1200" dirty="0"/>
            </a:br>
            <a:r>
              <a:rPr lang="fr-FR" altLang="fr-FR" sz="1200" b="1" dirty="0">
                <a:solidFill>
                  <a:srgbClr val="000099"/>
                </a:solidFill>
              </a:rPr>
              <a:t> </a:t>
            </a:r>
            <a:r>
              <a:rPr lang="fr-FR" altLang="fr-FR" sz="1200" b="1" u="sng" dirty="0">
                <a:solidFill>
                  <a:srgbClr val="000099"/>
                </a:solidFill>
              </a:rPr>
              <a:t>GRV</a:t>
            </a:r>
            <a:br>
              <a:rPr lang="fr-FR" altLang="fr-FR" sz="1200" b="1" u="sng" dirty="0">
                <a:solidFill>
                  <a:srgbClr val="000099"/>
                </a:solidFill>
              </a:rPr>
            </a:br>
            <a:r>
              <a:rPr lang="fr-FR" altLang="fr-FR" sz="1200" dirty="0"/>
              <a:t>VIBRATION depuis 2011</a:t>
            </a:r>
            <a:br>
              <a:rPr lang="fr-FR" altLang="fr-FR" sz="1200" dirty="0"/>
            </a:br>
            <a:r>
              <a:rPr lang="fr-FR" altLang="fr-FR" sz="1200" dirty="0"/>
              <a:t>LEVAGE PAR LE HAUT ET PAR LE BAS</a:t>
            </a:r>
            <a:br>
              <a:rPr lang="fr-FR" altLang="fr-FR" sz="1200" dirty="0"/>
            </a:br>
            <a:r>
              <a:rPr lang="fr-FR" altLang="fr-FR" sz="1200" dirty="0"/>
              <a:t>DECHIREMENT, RENVERSEMENT, REDRESSEMENT pour les GRV souples</a:t>
            </a:r>
            <a:br>
              <a:rPr lang="fr-FR" altLang="fr-FR" sz="1200" dirty="0"/>
            </a:br>
            <a:r>
              <a:rPr lang="fr-FR" altLang="fr-FR" sz="1200" dirty="0"/>
              <a:t/>
            </a:r>
            <a:br>
              <a:rPr lang="fr-FR" altLang="fr-FR" sz="1200" dirty="0"/>
            </a:br>
            <a:r>
              <a:rPr lang="fr-FR" altLang="fr-FR" sz="1200" b="1" dirty="0">
                <a:solidFill>
                  <a:srgbClr val="000099"/>
                </a:solidFill>
              </a:rPr>
              <a:t> </a:t>
            </a:r>
            <a:r>
              <a:rPr lang="fr-FR" altLang="fr-FR" sz="1200" b="1" u="sng" dirty="0">
                <a:solidFill>
                  <a:srgbClr val="000099"/>
                </a:solidFill>
              </a:rPr>
              <a:t>GRAND EMBALLAGE</a:t>
            </a:r>
            <a:br>
              <a:rPr lang="fr-FR" altLang="fr-FR" sz="1200" b="1" u="sng" dirty="0">
                <a:solidFill>
                  <a:srgbClr val="000099"/>
                </a:solidFill>
              </a:rPr>
            </a:br>
            <a:r>
              <a:rPr lang="fr-FR" altLang="fr-FR" sz="1200" dirty="0"/>
              <a:t>LEVAGE PAR LE HAUT ET PAR LE </a:t>
            </a:r>
            <a:r>
              <a:rPr lang="fr-FR" altLang="fr-FR" sz="1200" dirty="0" smtClean="0"/>
              <a:t>BAS</a:t>
            </a:r>
            <a:endParaRPr lang="fr-FR" altLang="fr-FR" sz="1200" dirty="0"/>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19</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smtClean="0">
                <a:solidFill>
                  <a:srgbClr val="FF0000"/>
                </a:solidFill>
              </a:rPr>
              <a:t>Processus </a:t>
            </a:r>
            <a:r>
              <a:rPr lang="fr-FR" altLang="fr-FR" b="1" dirty="0">
                <a:solidFill>
                  <a:srgbClr val="FF0000"/>
                </a:solidFill>
              </a:rPr>
              <a:t>d’obtention d’un agrément</a:t>
            </a:r>
            <a:endParaRPr lang="fr-FR" dirty="0"/>
          </a:p>
        </p:txBody>
      </p:sp>
    </p:spTree>
    <p:extLst>
      <p:ext uri="{BB962C8B-B14F-4D97-AF65-F5344CB8AC3E}">
        <p14:creationId xmlns:p14="http://schemas.microsoft.com/office/powerpoint/2010/main" val="2814138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pPr fontAlgn="base">
              <a:spcBef>
                <a:spcPct val="50000"/>
              </a:spcBef>
              <a:spcAft>
                <a:spcPct val="0"/>
              </a:spcAft>
            </a:pPr>
            <a:r>
              <a:rPr lang="fr-FR" altLang="fr-FR" b="1" dirty="0" smtClean="0">
                <a:solidFill>
                  <a:srgbClr val="000099"/>
                </a:solidFill>
              </a:rPr>
              <a:t>1. Contexte réglementaire</a:t>
            </a:r>
            <a:br>
              <a:rPr lang="fr-FR" altLang="fr-FR" b="1" dirty="0" smtClean="0">
                <a:solidFill>
                  <a:srgbClr val="000099"/>
                </a:solidFill>
              </a:rPr>
            </a:br>
            <a:r>
              <a:rPr lang="fr-FR" altLang="fr-FR" b="1" dirty="0">
                <a:solidFill>
                  <a:srgbClr val="000099"/>
                </a:solidFill>
              </a:rPr>
              <a:t/>
            </a:r>
            <a:br>
              <a:rPr lang="fr-FR" altLang="fr-FR" b="1" dirty="0">
                <a:solidFill>
                  <a:srgbClr val="000099"/>
                </a:solidFill>
              </a:rPr>
            </a:br>
            <a:r>
              <a:rPr lang="fr-FR" altLang="fr-FR" b="1" dirty="0" smtClean="0">
                <a:solidFill>
                  <a:srgbClr val="000099"/>
                </a:solidFill>
              </a:rPr>
              <a:t>2. Emballages </a:t>
            </a:r>
            <a:r>
              <a:rPr lang="fr-FR" altLang="fr-FR" b="1" dirty="0">
                <a:solidFill>
                  <a:srgbClr val="000099"/>
                </a:solidFill>
              </a:rPr>
              <a:t>et construction</a:t>
            </a:r>
            <a:br>
              <a:rPr lang="fr-FR" altLang="fr-FR" b="1" dirty="0">
                <a:solidFill>
                  <a:srgbClr val="000099"/>
                </a:solidFill>
              </a:rPr>
            </a:br>
            <a:r>
              <a:rPr lang="fr-FR" altLang="fr-FR" b="1" dirty="0">
                <a:solidFill>
                  <a:srgbClr val="000099"/>
                </a:solidFill>
              </a:rPr>
              <a:t> </a:t>
            </a:r>
            <a:r>
              <a:rPr lang="fr-FR" altLang="fr-FR" b="1" dirty="0" smtClean="0">
                <a:solidFill>
                  <a:srgbClr val="000099"/>
                </a:solidFill>
              </a:rPr>
              <a:t/>
            </a:r>
            <a:br>
              <a:rPr lang="fr-FR" altLang="fr-FR" b="1" dirty="0" smtClean="0">
                <a:solidFill>
                  <a:srgbClr val="000099"/>
                </a:solidFill>
              </a:rPr>
            </a:br>
            <a:r>
              <a:rPr lang="fr-FR" altLang="fr-FR" b="1" dirty="0" smtClean="0">
                <a:solidFill>
                  <a:srgbClr val="000099"/>
                </a:solidFill>
              </a:rPr>
              <a:t>3. Processus </a:t>
            </a:r>
            <a:r>
              <a:rPr lang="fr-FR" altLang="fr-FR" b="1" dirty="0">
                <a:solidFill>
                  <a:srgbClr val="000099"/>
                </a:solidFill>
              </a:rPr>
              <a:t>d’obtention d’un agrément</a:t>
            </a:r>
            <a:br>
              <a:rPr lang="fr-FR" altLang="fr-FR" b="1" dirty="0">
                <a:solidFill>
                  <a:srgbClr val="000099"/>
                </a:solidFill>
              </a:rPr>
            </a:br>
            <a:r>
              <a:rPr lang="fr-FR" altLang="fr-FR" b="1" dirty="0">
                <a:solidFill>
                  <a:srgbClr val="000099"/>
                </a:solidFill>
              </a:rPr>
              <a:t>	3.1 Epreuves et Marquages</a:t>
            </a:r>
            <a:br>
              <a:rPr lang="fr-FR" altLang="fr-FR" b="1" dirty="0">
                <a:solidFill>
                  <a:srgbClr val="000099"/>
                </a:solidFill>
              </a:rPr>
            </a:br>
            <a:r>
              <a:rPr lang="fr-FR" altLang="fr-FR" b="1" dirty="0">
                <a:solidFill>
                  <a:srgbClr val="000099"/>
                </a:solidFill>
              </a:rPr>
              <a:t>	3.2 </a:t>
            </a:r>
            <a:r>
              <a:rPr lang="fr-FR" altLang="fr-FR" b="1" dirty="0" smtClean="0">
                <a:solidFill>
                  <a:srgbClr val="000099"/>
                </a:solidFill>
              </a:rPr>
              <a:t>PAQ</a:t>
            </a:r>
            <a:br>
              <a:rPr lang="fr-FR" altLang="fr-FR" b="1" dirty="0" smtClean="0">
                <a:solidFill>
                  <a:srgbClr val="000099"/>
                </a:solidFill>
              </a:rPr>
            </a:br>
            <a:endParaRPr lang="fr-FR" altLang="fr-FR" b="1" dirty="0">
              <a:solidFill>
                <a:srgbClr val="000099"/>
              </a:solidFill>
            </a:endParaRPr>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2</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dirty="0" smtClean="0"/>
              <a:t>PLAN GENERAL</a:t>
            </a:r>
            <a:endParaRPr lang="fr-FR" dirty="0"/>
          </a:p>
        </p:txBody>
      </p:sp>
    </p:spTree>
    <p:extLst>
      <p:ext uri="{BB962C8B-B14F-4D97-AF65-F5344CB8AC3E}">
        <p14:creationId xmlns:p14="http://schemas.microsoft.com/office/powerpoint/2010/main" val="272161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pPr>
              <a:spcBef>
                <a:spcPct val="50000"/>
              </a:spcBef>
            </a:pPr>
            <a:r>
              <a:rPr lang="fr-FR" altLang="fr-FR" sz="1200" b="1" dirty="0" smtClean="0">
                <a:solidFill>
                  <a:srgbClr val="FF0000"/>
                </a:solidFill>
              </a:rPr>
              <a:t>Epreuves sur emballages </a:t>
            </a:r>
            <a:r>
              <a:rPr lang="fr-FR" altLang="fr-FR" sz="1200" b="1" dirty="0" err="1" smtClean="0">
                <a:solidFill>
                  <a:srgbClr val="FF0000"/>
                </a:solidFill>
              </a:rPr>
              <a:t>adr</a:t>
            </a:r>
            <a:r>
              <a:rPr lang="fr-FR" altLang="fr-FR" sz="1200" b="1" dirty="0" smtClean="0">
                <a:solidFill>
                  <a:srgbClr val="FF0000"/>
                </a:solidFill>
              </a:rPr>
              <a:t> 6.1</a:t>
            </a:r>
            <a:br>
              <a:rPr lang="fr-FR" altLang="fr-FR" sz="1200" b="1" dirty="0" smtClean="0">
                <a:solidFill>
                  <a:srgbClr val="FF0000"/>
                </a:solidFill>
              </a:rPr>
            </a:br>
            <a:r>
              <a:rPr lang="fr-FR" altLang="fr-FR" sz="1200" b="1" dirty="0" smtClean="0">
                <a:solidFill>
                  <a:srgbClr val="000099"/>
                </a:solidFill>
              </a:rPr>
              <a:t/>
            </a:r>
            <a:br>
              <a:rPr lang="fr-FR" altLang="fr-FR" sz="1200" b="1" dirty="0" smtClean="0">
                <a:solidFill>
                  <a:srgbClr val="000099"/>
                </a:solidFill>
              </a:rPr>
            </a:br>
            <a:r>
              <a:rPr lang="fr-FR" altLang="fr-FR" sz="1200" b="1" dirty="0">
                <a:solidFill>
                  <a:srgbClr val="000099"/>
                </a:solidFill>
                <a:latin typeface="Calibri" panose="020F0502020204030204" pitchFamily="34" charset="0"/>
              </a:rPr>
              <a:t> </a:t>
            </a:r>
            <a:r>
              <a:rPr lang="fr-FR" altLang="fr-FR" sz="1200" b="1" dirty="0" smtClean="0">
                <a:solidFill>
                  <a:srgbClr val="000099"/>
                </a:solidFill>
                <a:latin typeface="Calibri" panose="020F0502020204030204" pitchFamily="34" charset="0"/>
              </a:rPr>
              <a:t>Chute</a:t>
            </a:r>
            <a:br>
              <a:rPr lang="fr-FR" altLang="fr-FR" sz="1200" b="1" dirty="0" smtClean="0">
                <a:solidFill>
                  <a:srgbClr val="000099"/>
                </a:solidFill>
                <a:latin typeface="Calibri" panose="020F0502020204030204" pitchFamily="34" charset="0"/>
              </a:rPr>
            </a:br>
            <a:r>
              <a:rPr lang="fr-FR" altLang="fr-FR" sz="1200" b="1" dirty="0">
                <a:solidFill>
                  <a:srgbClr val="000099"/>
                </a:solidFill>
                <a:latin typeface="Calibri" panose="020F0502020204030204" pitchFamily="34" charset="0"/>
              </a:rPr>
              <a:t/>
            </a:r>
            <a:br>
              <a:rPr lang="fr-FR" altLang="fr-FR" sz="1200" b="1" dirty="0">
                <a:solidFill>
                  <a:srgbClr val="000099"/>
                </a:solidFill>
                <a:latin typeface="Calibri" panose="020F0502020204030204" pitchFamily="34" charset="0"/>
              </a:rPr>
            </a:br>
            <a:r>
              <a:rPr lang="fr-FR" altLang="fr-FR" sz="1200" b="1" dirty="0">
                <a:solidFill>
                  <a:srgbClr val="000099"/>
                </a:solidFill>
                <a:latin typeface="Calibri" panose="020F0502020204030204" pitchFamily="34" charset="0"/>
              </a:rPr>
              <a:t> Gerbage</a:t>
            </a:r>
            <a:br>
              <a:rPr lang="fr-FR" altLang="fr-FR" sz="1200" b="1" dirty="0">
                <a:solidFill>
                  <a:srgbClr val="000099"/>
                </a:solidFill>
                <a:latin typeface="Calibri" panose="020F0502020204030204" pitchFamily="34" charset="0"/>
              </a:rPr>
            </a:br>
            <a:r>
              <a:rPr lang="fr-FR" altLang="fr-FR" sz="1200" b="1" dirty="0">
                <a:solidFill>
                  <a:srgbClr val="000099"/>
                </a:solidFill>
                <a:latin typeface="Calibri" panose="020F0502020204030204" pitchFamily="34" charset="0"/>
              </a:rPr>
              <a:t/>
            </a:r>
            <a:br>
              <a:rPr lang="fr-FR" altLang="fr-FR" sz="1200" b="1" dirty="0">
                <a:solidFill>
                  <a:srgbClr val="000099"/>
                </a:solidFill>
                <a:latin typeface="Calibri" panose="020F0502020204030204" pitchFamily="34" charset="0"/>
              </a:rPr>
            </a:br>
            <a:r>
              <a:rPr lang="fr-FR" altLang="fr-FR" sz="1200" b="1" u="sng" dirty="0">
                <a:solidFill>
                  <a:srgbClr val="000099"/>
                </a:solidFill>
                <a:latin typeface="Calibri" panose="020F0502020204030204" pitchFamily="34" charset="0"/>
              </a:rPr>
              <a:t>Epreuves supplémentaires:</a:t>
            </a:r>
            <a:br>
              <a:rPr lang="fr-FR" altLang="fr-FR" sz="1200" b="1" u="sng" dirty="0">
                <a:solidFill>
                  <a:srgbClr val="000099"/>
                </a:solidFill>
                <a:latin typeface="Calibri" panose="020F0502020204030204" pitchFamily="34" charset="0"/>
              </a:rPr>
            </a:br>
            <a:r>
              <a:rPr lang="fr-FR" altLang="fr-FR" sz="1200" b="1" dirty="0">
                <a:solidFill>
                  <a:srgbClr val="000099"/>
                </a:solidFill>
                <a:latin typeface="Calibri" panose="020F0502020204030204" pitchFamily="34" charset="0"/>
              </a:rPr>
              <a:t> Pour les emballages uniques contenant des liquides: Etanchéité et Pression </a:t>
            </a:r>
            <a:r>
              <a:rPr lang="fr-FR" altLang="fr-FR" sz="1200" b="1" dirty="0" smtClean="0">
                <a:solidFill>
                  <a:srgbClr val="000099"/>
                </a:solidFill>
                <a:latin typeface="Calibri" panose="020F0502020204030204" pitchFamily="34" charset="0"/>
              </a:rPr>
              <a:t>hydraulique</a:t>
            </a:r>
            <a:br>
              <a:rPr lang="fr-FR" altLang="fr-FR" sz="1200" b="1" dirty="0" smtClean="0">
                <a:solidFill>
                  <a:srgbClr val="000099"/>
                </a:solidFill>
                <a:latin typeface="Calibri" panose="020F0502020204030204" pitchFamily="34" charset="0"/>
              </a:rPr>
            </a:br>
            <a:r>
              <a:rPr lang="fr-FR" altLang="fr-FR" sz="1200" b="1" dirty="0">
                <a:solidFill>
                  <a:srgbClr val="000099"/>
                </a:solidFill>
                <a:latin typeface="Calibri" panose="020F0502020204030204" pitchFamily="34" charset="0"/>
              </a:rPr>
              <a:t/>
            </a:r>
            <a:br>
              <a:rPr lang="fr-FR" altLang="fr-FR" sz="1200" b="1" dirty="0">
                <a:solidFill>
                  <a:srgbClr val="000099"/>
                </a:solidFill>
                <a:latin typeface="Calibri" panose="020F0502020204030204" pitchFamily="34" charset="0"/>
              </a:rPr>
            </a:br>
            <a:r>
              <a:rPr lang="fr-FR" altLang="fr-FR" sz="1200" b="1" dirty="0">
                <a:solidFill>
                  <a:srgbClr val="000099"/>
                </a:solidFill>
                <a:latin typeface="Calibri" panose="020F0502020204030204" pitchFamily="34" charset="0"/>
              </a:rPr>
              <a:t> Pour les plastiques: Compatibilité chimique et </a:t>
            </a:r>
            <a:r>
              <a:rPr lang="fr-FR" altLang="fr-FR" sz="1200" b="1" dirty="0" err="1" smtClean="0">
                <a:solidFill>
                  <a:srgbClr val="000099"/>
                </a:solidFill>
                <a:latin typeface="Calibri" panose="020F0502020204030204" pitchFamily="34" charset="0"/>
              </a:rPr>
              <a:t>Perméation</a:t>
            </a:r>
            <a:r>
              <a:rPr lang="fr-FR" altLang="fr-FR" sz="1200" b="1" dirty="0" smtClean="0">
                <a:solidFill>
                  <a:srgbClr val="000099"/>
                </a:solidFill>
                <a:latin typeface="Calibri" panose="020F0502020204030204" pitchFamily="34" charset="0"/>
              </a:rPr>
              <a:t/>
            </a:r>
            <a:br>
              <a:rPr lang="fr-FR" altLang="fr-FR" sz="1200" b="1" dirty="0" smtClean="0">
                <a:solidFill>
                  <a:srgbClr val="000099"/>
                </a:solidFill>
                <a:latin typeface="Calibri" panose="020F0502020204030204" pitchFamily="34" charset="0"/>
              </a:rPr>
            </a:br>
            <a:r>
              <a:rPr lang="fr-FR" altLang="fr-FR" sz="1200" b="1" dirty="0">
                <a:solidFill>
                  <a:srgbClr val="000099"/>
                </a:solidFill>
                <a:latin typeface="Calibri" panose="020F0502020204030204" pitchFamily="34" charset="0"/>
              </a:rPr>
              <a:t/>
            </a:r>
            <a:br>
              <a:rPr lang="fr-FR" altLang="fr-FR" sz="1200" b="1" dirty="0">
                <a:solidFill>
                  <a:srgbClr val="000099"/>
                </a:solidFill>
                <a:latin typeface="Calibri" panose="020F0502020204030204" pitchFamily="34" charset="0"/>
              </a:rPr>
            </a:br>
            <a:r>
              <a:rPr lang="fr-FR" altLang="fr-FR" sz="1200" b="1" dirty="0">
                <a:solidFill>
                  <a:srgbClr val="000099"/>
                </a:solidFill>
                <a:latin typeface="Calibri" panose="020F0502020204030204" pitchFamily="34" charset="0"/>
              </a:rPr>
              <a:t> Pour les cartons: Indice de Cobb ISO 535 et essais de qualification du carton NF Q12-008 ou NF Q12-009</a:t>
            </a:r>
            <a:br>
              <a:rPr lang="fr-FR" altLang="fr-FR" sz="1200" b="1" dirty="0">
                <a:solidFill>
                  <a:srgbClr val="000099"/>
                </a:solidFill>
                <a:latin typeface="Calibri" panose="020F0502020204030204" pitchFamily="34" charset="0"/>
              </a:rPr>
            </a:br>
            <a:endParaRPr lang="fr-FR" altLang="fr-FR" sz="1200" dirty="0"/>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20</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smtClean="0">
                <a:solidFill>
                  <a:srgbClr val="FF0000"/>
                </a:solidFill>
              </a:rPr>
              <a:t>Processus </a:t>
            </a:r>
            <a:r>
              <a:rPr lang="fr-FR" altLang="fr-FR" b="1" dirty="0">
                <a:solidFill>
                  <a:srgbClr val="FF0000"/>
                </a:solidFill>
              </a:rPr>
              <a:t>d’obtention d’un agrément</a:t>
            </a:r>
            <a:endParaRPr lang="fr-FR" dirty="0"/>
          </a:p>
        </p:txBody>
      </p:sp>
    </p:spTree>
    <p:extLst>
      <p:ext uri="{BB962C8B-B14F-4D97-AF65-F5344CB8AC3E}">
        <p14:creationId xmlns:p14="http://schemas.microsoft.com/office/powerpoint/2010/main" val="3216090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pPr>
              <a:spcBef>
                <a:spcPct val="50000"/>
              </a:spcBef>
            </a:pPr>
            <a:r>
              <a:rPr lang="fr-FR" altLang="fr-FR" sz="1200" b="1" dirty="0" smtClean="0">
                <a:solidFill>
                  <a:srgbClr val="FF0000"/>
                </a:solidFill>
              </a:rPr>
              <a:t>Epreuves DE CHUTE</a:t>
            </a:r>
            <a:br>
              <a:rPr lang="fr-FR" altLang="fr-FR" sz="1200" b="1" dirty="0" smtClean="0">
                <a:solidFill>
                  <a:srgbClr val="FF0000"/>
                </a:solidFill>
              </a:rPr>
            </a:br>
            <a:r>
              <a:rPr lang="fr-FR" altLang="fr-FR" sz="1200" b="1" dirty="0" smtClean="0">
                <a:solidFill>
                  <a:srgbClr val="000099"/>
                </a:solidFill>
              </a:rPr>
              <a:t/>
            </a:r>
            <a:br>
              <a:rPr lang="fr-FR" altLang="fr-FR" sz="1200" b="1" dirty="0" smtClean="0">
                <a:solidFill>
                  <a:srgbClr val="000099"/>
                </a:solidFill>
              </a:rPr>
            </a:br>
            <a:r>
              <a:rPr lang="fr-FR" altLang="fr-FR" sz="1200" b="1" dirty="0">
                <a:solidFill>
                  <a:srgbClr val="000099"/>
                </a:solidFill>
                <a:latin typeface="Calibri" panose="020F0502020204030204" pitchFamily="34" charset="0"/>
              </a:rPr>
              <a:t> </a:t>
            </a:r>
            <a:br>
              <a:rPr lang="fr-FR" altLang="fr-FR" sz="1200" b="1" dirty="0">
                <a:solidFill>
                  <a:srgbClr val="000099"/>
                </a:solidFill>
                <a:latin typeface="Calibri" panose="020F0502020204030204" pitchFamily="34" charset="0"/>
              </a:rPr>
            </a:br>
            <a:endParaRPr lang="fr-FR" altLang="fr-FR" sz="1200" dirty="0"/>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21</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smtClean="0">
                <a:solidFill>
                  <a:srgbClr val="FF0000"/>
                </a:solidFill>
              </a:rPr>
              <a:t>Processus </a:t>
            </a:r>
            <a:r>
              <a:rPr lang="fr-FR" altLang="fr-FR" b="1" dirty="0">
                <a:solidFill>
                  <a:srgbClr val="FF0000"/>
                </a:solidFill>
              </a:rPr>
              <a:t>d’obtention d’un agrément</a:t>
            </a:r>
            <a:endParaRPr lang="fr-FR" dirty="0"/>
          </a:p>
        </p:txBody>
      </p:sp>
      <p:sp>
        <p:nvSpPr>
          <p:cNvPr id="7" name="Text Box 21"/>
          <p:cNvSpPr txBox="1">
            <a:spLocks noChangeArrowheads="1"/>
          </p:cNvSpPr>
          <p:nvPr/>
        </p:nvSpPr>
        <p:spPr bwMode="auto">
          <a:xfrm>
            <a:off x="4055324" y="1776194"/>
            <a:ext cx="863600" cy="304800"/>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fr-FR" altLang="fr-FR" sz="1400" dirty="0">
                <a:latin typeface="+mn-lt"/>
              </a:rPr>
              <a:t>1,80 m</a:t>
            </a:r>
          </a:p>
        </p:txBody>
      </p:sp>
      <p:sp>
        <p:nvSpPr>
          <p:cNvPr id="8" name="Line 22"/>
          <p:cNvSpPr>
            <a:spLocks noChangeShapeType="1"/>
          </p:cNvSpPr>
          <p:nvPr/>
        </p:nvSpPr>
        <p:spPr bwMode="auto">
          <a:xfrm flipH="1">
            <a:off x="4918924" y="2784256"/>
            <a:ext cx="288925"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latin typeface="Calibri" panose="020F0502020204030204" pitchFamily="34" charset="0"/>
            </a:endParaRPr>
          </a:p>
        </p:txBody>
      </p:sp>
      <p:sp>
        <p:nvSpPr>
          <p:cNvPr id="9" name="Text Box 23"/>
          <p:cNvSpPr txBox="1">
            <a:spLocks noChangeArrowheads="1"/>
          </p:cNvSpPr>
          <p:nvPr/>
        </p:nvSpPr>
        <p:spPr bwMode="auto">
          <a:xfrm>
            <a:off x="4055324" y="2568356"/>
            <a:ext cx="863600" cy="304800"/>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fr-FR" altLang="fr-FR" sz="1400" dirty="0">
                <a:latin typeface="+mn-lt"/>
              </a:rPr>
              <a:t>1,20 m</a:t>
            </a:r>
          </a:p>
        </p:txBody>
      </p:sp>
      <p:sp>
        <p:nvSpPr>
          <p:cNvPr id="10" name="Text Box 25"/>
          <p:cNvSpPr txBox="1">
            <a:spLocks noChangeArrowheads="1"/>
          </p:cNvSpPr>
          <p:nvPr/>
        </p:nvSpPr>
        <p:spPr bwMode="auto">
          <a:xfrm>
            <a:off x="4126762" y="3360519"/>
            <a:ext cx="863600" cy="304800"/>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fr-FR" altLang="fr-FR" sz="1400" dirty="0">
                <a:latin typeface="+mn-lt"/>
              </a:rPr>
              <a:t>0,80 m</a:t>
            </a:r>
          </a:p>
        </p:txBody>
      </p:sp>
      <p:pic>
        <p:nvPicPr>
          <p:cNvPr id="11" name="Picture 26" descr="1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487" y="1382494"/>
            <a:ext cx="3587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27"/>
          <p:cNvGrpSpPr>
            <a:grpSpLocks/>
          </p:cNvGrpSpPr>
          <p:nvPr/>
        </p:nvGrpSpPr>
        <p:grpSpPr bwMode="auto">
          <a:xfrm>
            <a:off x="5207849" y="1776194"/>
            <a:ext cx="1439863" cy="2303462"/>
            <a:chOff x="3334" y="1888"/>
            <a:chExt cx="907" cy="1451"/>
          </a:xfrm>
        </p:grpSpPr>
        <p:sp>
          <p:nvSpPr>
            <p:cNvPr id="13" name="Line 28"/>
            <p:cNvSpPr>
              <a:spLocks noChangeShapeType="1"/>
            </p:cNvSpPr>
            <p:nvPr/>
          </p:nvSpPr>
          <p:spPr bwMode="auto">
            <a:xfrm>
              <a:off x="3334" y="1888"/>
              <a:ext cx="0" cy="1451"/>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latin typeface="Calibri" panose="020F0502020204030204" pitchFamily="34" charset="0"/>
              </a:endParaRPr>
            </a:p>
          </p:txBody>
        </p:sp>
        <p:sp>
          <p:nvSpPr>
            <p:cNvPr id="14" name="Line 29"/>
            <p:cNvSpPr>
              <a:spLocks noChangeShapeType="1"/>
            </p:cNvSpPr>
            <p:nvPr/>
          </p:nvSpPr>
          <p:spPr bwMode="auto">
            <a:xfrm flipH="1">
              <a:off x="3334" y="3339"/>
              <a:ext cx="907"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latin typeface="Calibri" panose="020F0502020204030204" pitchFamily="34" charset="0"/>
              </a:endParaRPr>
            </a:p>
          </p:txBody>
        </p:sp>
      </p:grpSp>
      <p:pic>
        <p:nvPicPr>
          <p:cNvPr id="15" name="Picture 30" descr="1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487" y="2200056"/>
            <a:ext cx="35877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1" descr="1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487" y="2992219"/>
            <a:ext cx="3587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32"/>
          <p:cNvGrpSpPr>
            <a:grpSpLocks/>
          </p:cNvGrpSpPr>
          <p:nvPr/>
        </p:nvGrpSpPr>
        <p:grpSpPr bwMode="auto">
          <a:xfrm>
            <a:off x="5639649" y="1819056"/>
            <a:ext cx="1079500" cy="304800"/>
            <a:chOff x="3969" y="3067"/>
            <a:chExt cx="680" cy="192"/>
          </a:xfrm>
        </p:grpSpPr>
        <p:sp>
          <p:nvSpPr>
            <p:cNvPr id="18" name="Line 33"/>
            <p:cNvSpPr>
              <a:spLocks noChangeShapeType="1"/>
            </p:cNvSpPr>
            <p:nvPr/>
          </p:nvSpPr>
          <p:spPr bwMode="auto">
            <a:xfrm>
              <a:off x="3969" y="3158"/>
              <a:ext cx="272"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latin typeface="Calibri" panose="020F0502020204030204" pitchFamily="34" charset="0"/>
              </a:endParaRPr>
            </a:p>
          </p:txBody>
        </p:sp>
        <p:sp>
          <p:nvSpPr>
            <p:cNvPr id="19" name="Text Box 34"/>
            <p:cNvSpPr txBox="1">
              <a:spLocks noChangeArrowheads="1"/>
            </p:cNvSpPr>
            <p:nvPr/>
          </p:nvSpPr>
          <p:spPr bwMode="auto">
            <a:xfrm>
              <a:off x="4241" y="3067"/>
              <a:ext cx="408" cy="192"/>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fr-FR" altLang="fr-FR" sz="1400" dirty="0" err="1">
                  <a:latin typeface="+mn-lt"/>
                </a:rPr>
                <a:t>Grp</a:t>
              </a:r>
              <a:r>
                <a:rPr lang="fr-FR" altLang="fr-FR" sz="1400" dirty="0">
                  <a:latin typeface="+mn-lt"/>
                </a:rPr>
                <a:t> I</a:t>
              </a:r>
            </a:p>
          </p:txBody>
        </p:sp>
      </p:grpSp>
      <p:sp>
        <p:nvSpPr>
          <p:cNvPr id="20" name="Line 35"/>
          <p:cNvSpPr>
            <a:spLocks noChangeShapeType="1"/>
          </p:cNvSpPr>
          <p:nvPr/>
        </p:nvSpPr>
        <p:spPr bwMode="auto">
          <a:xfrm>
            <a:off x="6719149" y="1963519"/>
            <a:ext cx="287338"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latin typeface="Calibri" panose="020F0502020204030204" pitchFamily="34" charset="0"/>
            </a:endParaRPr>
          </a:p>
        </p:txBody>
      </p:sp>
      <p:sp>
        <p:nvSpPr>
          <p:cNvPr id="21" name="Text Box 36"/>
          <p:cNvSpPr txBox="1">
            <a:spLocks noChangeArrowheads="1"/>
          </p:cNvSpPr>
          <p:nvPr/>
        </p:nvSpPr>
        <p:spPr bwMode="auto">
          <a:xfrm>
            <a:off x="7150949" y="1747619"/>
            <a:ext cx="1692275" cy="430887"/>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fr-FR" altLang="fr-FR" sz="1400" dirty="0">
                <a:latin typeface="+mn-lt"/>
              </a:rPr>
              <a:t>Marque d’homologation  </a:t>
            </a:r>
            <a:r>
              <a:rPr lang="fr-FR" altLang="fr-FR" sz="1400" b="1" dirty="0">
                <a:latin typeface="+mn-lt"/>
              </a:rPr>
              <a:t>X</a:t>
            </a:r>
          </a:p>
        </p:txBody>
      </p:sp>
      <p:grpSp>
        <p:nvGrpSpPr>
          <p:cNvPr id="22" name="Group 37"/>
          <p:cNvGrpSpPr>
            <a:grpSpLocks/>
          </p:cNvGrpSpPr>
          <p:nvPr/>
        </p:nvGrpSpPr>
        <p:grpSpPr bwMode="auto">
          <a:xfrm>
            <a:off x="5566624" y="2636619"/>
            <a:ext cx="1296988" cy="304800"/>
            <a:chOff x="3969" y="3067"/>
            <a:chExt cx="680" cy="192"/>
          </a:xfrm>
        </p:grpSpPr>
        <p:sp>
          <p:nvSpPr>
            <p:cNvPr id="23" name="Line 38"/>
            <p:cNvSpPr>
              <a:spLocks noChangeShapeType="1"/>
            </p:cNvSpPr>
            <p:nvPr/>
          </p:nvSpPr>
          <p:spPr bwMode="auto">
            <a:xfrm>
              <a:off x="3969" y="3158"/>
              <a:ext cx="272"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latin typeface="Calibri" panose="020F0502020204030204" pitchFamily="34" charset="0"/>
              </a:endParaRPr>
            </a:p>
          </p:txBody>
        </p:sp>
        <p:sp>
          <p:nvSpPr>
            <p:cNvPr id="24" name="Text Box 39"/>
            <p:cNvSpPr txBox="1">
              <a:spLocks noChangeArrowheads="1"/>
            </p:cNvSpPr>
            <p:nvPr/>
          </p:nvSpPr>
          <p:spPr bwMode="auto">
            <a:xfrm>
              <a:off x="4241" y="3067"/>
              <a:ext cx="408" cy="192"/>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fr-FR" altLang="fr-FR" sz="1400" dirty="0" err="1">
                  <a:latin typeface="+mn-lt"/>
                </a:rPr>
                <a:t>Grp</a:t>
              </a:r>
              <a:r>
                <a:rPr lang="fr-FR" altLang="fr-FR" sz="1400" dirty="0">
                  <a:latin typeface="+mn-lt"/>
                </a:rPr>
                <a:t> II</a:t>
              </a:r>
            </a:p>
          </p:txBody>
        </p:sp>
      </p:grpSp>
      <p:sp>
        <p:nvSpPr>
          <p:cNvPr id="25" name="Text Box 41"/>
          <p:cNvSpPr txBox="1">
            <a:spLocks noChangeArrowheads="1"/>
          </p:cNvSpPr>
          <p:nvPr/>
        </p:nvSpPr>
        <p:spPr bwMode="auto">
          <a:xfrm>
            <a:off x="7150949" y="2601694"/>
            <a:ext cx="1684338" cy="430887"/>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fr-FR" altLang="fr-FR" sz="1400" dirty="0">
                <a:latin typeface="+mn-lt"/>
              </a:rPr>
              <a:t>Marque d’homologation </a:t>
            </a:r>
            <a:r>
              <a:rPr lang="fr-FR" altLang="fr-FR" sz="1400" b="1" dirty="0">
                <a:latin typeface="+mn-lt"/>
              </a:rPr>
              <a:t>Y</a:t>
            </a:r>
          </a:p>
        </p:txBody>
      </p:sp>
      <p:grpSp>
        <p:nvGrpSpPr>
          <p:cNvPr id="26" name="Group 42"/>
          <p:cNvGrpSpPr>
            <a:grpSpLocks/>
          </p:cNvGrpSpPr>
          <p:nvPr/>
        </p:nvGrpSpPr>
        <p:grpSpPr bwMode="auto">
          <a:xfrm>
            <a:off x="5566624" y="3428781"/>
            <a:ext cx="1296988" cy="304800"/>
            <a:chOff x="3969" y="3067"/>
            <a:chExt cx="680" cy="192"/>
          </a:xfrm>
        </p:grpSpPr>
        <p:sp>
          <p:nvSpPr>
            <p:cNvPr id="27" name="Line 43"/>
            <p:cNvSpPr>
              <a:spLocks noChangeShapeType="1"/>
            </p:cNvSpPr>
            <p:nvPr/>
          </p:nvSpPr>
          <p:spPr bwMode="auto">
            <a:xfrm>
              <a:off x="3969" y="3158"/>
              <a:ext cx="272"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latin typeface="Calibri" panose="020F0502020204030204" pitchFamily="34" charset="0"/>
              </a:endParaRPr>
            </a:p>
          </p:txBody>
        </p:sp>
        <p:sp>
          <p:nvSpPr>
            <p:cNvPr id="28" name="Text Box 44"/>
            <p:cNvSpPr txBox="1">
              <a:spLocks noChangeArrowheads="1"/>
            </p:cNvSpPr>
            <p:nvPr/>
          </p:nvSpPr>
          <p:spPr bwMode="auto">
            <a:xfrm>
              <a:off x="4241" y="3067"/>
              <a:ext cx="408" cy="192"/>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fr-FR" altLang="fr-FR" sz="1400" dirty="0" err="1">
                  <a:latin typeface="+mn-lt"/>
                </a:rPr>
                <a:t>Grp</a:t>
              </a:r>
              <a:r>
                <a:rPr lang="fr-FR" altLang="fr-FR" sz="1400" dirty="0">
                  <a:latin typeface="+mn-lt"/>
                </a:rPr>
                <a:t> III</a:t>
              </a:r>
            </a:p>
          </p:txBody>
        </p:sp>
      </p:grpSp>
      <p:sp>
        <p:nvSpPr>
          <p:cNvPr id="29" name="Text Box 46"/>
          <p:cNvSpPr txBox="1">
            <a:spLocks noChangeArrowheads="1"/>
          </p:cNvSpPr>
          <p:nvPr/>
        </p:nvSpPr>
        <p:spPr bwMode="auto">
          <a:xfrm>
            <a:off x="6863612" y="3322419"/>
            <a:ext cx="2195512" cy="452432"/>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0000"/>
              </a:lnSpc>
              <a:spcBef>
                <a:spcPct val="50000"/>
              </a:spcBef>
            </a:pPr>
            <a:r>
              <a:rPr lang="fr-FR" altLang="fr-FR" sz="1400" dirty="0">
                <a:latin typeface="+mn-lt"/>
              </a:rPr>
              <a:t>Marque </a:t>
            </a:r>
          </a:p>
          <a:p>
            <a:pPr algn="ctr" eaLnBrk="1" hangingPunct="1">
              <a:lnSpc>
                <a:spcPct val="80000"/>
              </a:lnSpc>
              <a:spcBef>
                <a:spcPct val="50000"/>
              </a:spcBef>
            </a:pPr>
            <a:r>
              <a:rPr lang="fr-FR" altLang="fr-FR" sz="1400" dirty="0">
                <a:latin typeface="+mn-lt"/>
              </a:rPr>
              <a:t>d’homologation </a:t>
            </a:r>
            <a:r>
              <a:rPr lang="fr-FR" altLang="fr-FR" sz="1400" b="1" dirty="0">
                <a:latin typeface="Calibri" panose="020F0502020204030204" pitchFamily="34" charset="0"/>
              </a:rPr>
              <a:t>Z</a:t>
            </a:r>
          </a:p>
        </p:txBody>
      </p:sp>
      <p:graphicFrame>
        <p:nvGraphicFramePr>
          <p:cNvPr id="30" name="Group 98"/>
          <p:cNvGraphicFramePr>
            <a:graphicFrameLocks/>
          </p:cNvGraphicFramePr>
          <p:nvPr>
            <p:extLst>
              <p:ext uri="{D42A27DB-BD31-4B8C-83A1-F6EECF244321}">
                <p14:modId xmlns:p14="http://schemas.microsoft.com/office/powerpoint/2010/main" val="1859783716"/>
              </p:ext>
            </p:extLst>
          </p:nvPr>
        </p:nvGraphicFramePr>
        <p:xfrm>
          <a:off x="179388" y="1844824"/>
          <a:ext cx="3960812" cy="1876761"/>
        </p:xfrm>
        <a:graphic>
          <a:graphicData uri="http://schemas.openxmlformats.org/drawingml/2006/table">
            <a:tbl>
              <a:tblPr/>
              <a:tblGrid>
                <a:gridCol w="3960812"/>
              </a:tblGrid>
              <a:tr h="1876761">
                <a:tc>
                  <a:txBody>
                    <a:bodyPr/>
                    <a:lstStyle/>
                    <a:p>
                      <a:pPr marL="1143000" marR="0" lvl="2" indent="-228600" algn="l" defTabSz="914400" rtl="0" eaLnBrk="0" fontAlgn="base" latinLnBrk="0" hangingPunct="0">
                        <a:lnSpc>
                          <a:spcPct val="100000"/>
                        </a:lnSpc>
                        <a:spcBef>
                          <a:spcPct val="20000"/>
                        </a:spcBef>
                        <a:spcAft>
                          <a:spcPct val="0"/>
                        </a:spcAft>
                        <a:buClr>
                          <a:schemeClr val="accent1"/>
                        </a:buClr>
                        <a:buSzPct val="50000"/>
                        <a:buFont typeface="Wingdings" pitchFamily="2" charset="2"/>
                        <a:buNone/>
                        <a:tabLst/>
                      </a:pPr>
                      <a:endParaRPr kumimoji="0" lang="fr-FR"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2"/>
                        </a:buClr>
                        <a:buSzPct val="70000"/>
                        <a:buFont typeface="Wingdings" pitchFamily="2" charset="2"/>
                        <a:buChar char="l"/>
                        <a:tabLst/>
                      </a:pPr>
                      <a:r>
                        <a:rPr kumimoji="0" lang="fr-FR" sz="1400" b="0" i="0" u="none" strike="noStrike" cap="none" normalizeH="0" baseline="0" dirty="0" smtClean="0">
                          <a:ln>
                            <a:noFill/>
                          </a:ln>
                          <a:solidFill>
                            <a:schemeClr val="tx1"/>
                          </a:solidFill>
                          <a:effectLst/>
                          <a:latin typeface="+mn-lt"/>
                          <a:cs typeface="Times New Roman" pitchFamily="18" charset="0"/>
                        </a:rPr>
                        <a:t> Test 24 heures après remplissage et fermeture pour les emballages à ouverture totale pour liquide (possibilité de relâchement d’un joint)</a:t>
                      </a:r>
                    </a:p>
                    <a:p>
                      <a:pPr marL="0" marR="0" lvl="0" indent="0" algn="l" defTabSz="914400" rtl="0" eaLnBrk="0" fontAlgn="base" latinLnBrk="0" hangingPunct="0">
                        <a:lnSpc>
                          <a:spcPct val="100000"/>
                        </a:lnSpc>
                        <a:spcBef>
                          <a:spcPct val="0"/>
                        </a:spcBef>
                        <a:spcAft>
                          <a:spcPct val="0"/>
                        </a:spcAft>
                        <a:buClr>
                          <a:schemeClr val="bg2"/>
                        </a:buClr>
                        <a:buSzPct val="70000"/>
                        <a:buFont typeface="Wingdings" pitchFamily="2" charset="2"/>
                        <a:buChar char="l"/>
                        <a:tabLst/>
                      </a:pPr>
                      <a:endParaRPr kumimoji="0" lang="fr-FR" sz="1400" b="0"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2"/>
                        </a:buClr>
                        <a:buSzPct val="70000"/>
                        <a:buFont typeface="Wingdings" pitchFamily="2" charset="2"/>
                        <a:buChar char="l"/>
                        <a:tabLst/>
                      </a:pPr>
                      <a:r>
                        <a:rPr kumimoji="0" lang="fr-FR" sz="1400" b="0" i="0" u="none" strike="noStrike" cap="none" normalizeH="0" baseline="0" dirty="0" smtClean="0">
                          <a:ln>
                            <a:noFill/>
                          </a:ln>
                          <a:solidFill>
                            <a:schemeClr val="tx1"/>
                          </a:solidFill>
                          <a:effectLst/>
                          <a:latin typeface="+mn-lt"/>
                          <a:cs typeface="Times New Roman" pitchFamily="18" charset="0"/>
                        </a:rPr>
                        <a:t> Pour les emballages plastiques, après conditionnement à -18°C.</a:t>
                      </a:r>
                    </a:p>
                  </a:txBody>
                  <a:tcPr marT="45645" marB="45645"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 name="Text Box 57"/>
          <p:cNvSpPr txBox="1">
            <a:spLocks noChangeArrowheads="1"/>
          </p:cNvSpPr>
          <p:nvPr/>
        </p:nvSpPr>
        <p:spPr bwMode="auto">
          <a:xfrm>
            <a:off x="4307736" y="4221088"/>
            <a:ext cx="3527425" cy="1282700"/>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400"/>
              </a:spcBef>
            </a:pPr>
            <a:r>
              <a:rPr lang="fr-FR" altLang="fr-FR" sz="1600" b="1" dirty="0">
                <a:latin typeface="+mn-lt"/>
              </a:rPr>
              <a:t>Pour une densité supérieure à 1.2 : </a:t>
            </a:r>
          </a:p>
          <a:p>
            <a:pPr eaLnBrk="1" hangingPunct="1">
              <a:spcBef>
                <a:spcPts val="800"/>
              </a:spcBef>
            </a:pPr>
            <a:r>
              <a:rPr lang="fr-FR" altLang="fr-FR" sz="1600" dirty="0" err="1">
                <a:latin typeface="+mn-lt"/>
              </a:rPr>
              <a:t>Grp</a:t>
            </a:r>
            <a:r>
              <a:rPr lang="fr-FR" altLang="fr-FR" sz="1600" dirty="0">
                <a:latin typeface="+mn-lt"/>
              </a:rPr>
              <a:t> I : densité x 1,5 (m)</a:t>
            </a:r>
          </a:p>
          <a:p>
            <a:pPr eaLnBrk="1" hangingPunct="1">
              <a:spcBef>
                <a:spcPts val="800"/>
              </a:spcBef>
            </a:pPr>
            <a:r>
              <a:rPr lang="fr-FR" altLang="fr-FR" sz="1600" dirty="0" err="1">
                <a:latin typeface="+mn-lt"/>
              </a:rPr>
              <a:t>Grp</a:t>
            </a:r>
            <a:r>
              <a:rPr lang="fr-FR" altLang="fr-FR" sz="1600" dirty="0">
                <a:latin typeface="+mn-lt"/>
              </a:rPr>
              <a:t> II : densité x 1 (m)</a:t>
            </a:r>
          </a:p>
          <a:p>
            <a:pPr eaLnBrk="1" hangingPunct="1">
              <a:spcBef>
                <a:spcPts val="800"/>
              </a:spcBef>
            </a:pPr>
            <a:r>
              <a:rPr lang="fr-FR" altLang="fr-FR" sz="1600" dirty="0" err="1">
                <a:latin typeface="+mn-lt"/>
              </a:rPr>
              <a:t>Grp</a:t>
            </a:r>
            <a:r>
              <a:rPr lang="fr-FR" altLang="fr-FR" sz="1600" dirty="0">
                <a:latin typeface="+mn-lt"/>
              </a:rPr>
              <a:t> III : densité x 0,67 (m)</a:t>
            </a:r>
          </a:p>
        </p:txBody>
      </p:sp>
    </p:spTree>
    <p:extLst>
      <p:ext uri="{BB962C8B-B14F-4D97-AF65-F5344CB8AC3E}">
        <p14:creationId xmlns:p14="http://schemas.microsoft.com/office/powerpoint/2010/main" val="333650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0" presetClass="path" presetSubtype="0" accel="50000" decel="50000" fill="hold" nodeType="clickEffect">
                                  <p:stCondLst>
                                    <p:cond delay="0"/>
                                  </p:stCondLst>
                                  <p:childTnLst>
                                    <p:animMotion origin="layout" path="M 2.22222E-6 -8.67052E-7 L 0.04896 -8.67052E-7 C 0.071 -8.67052E-7 0.09844 0.09202 0.09844 0.1674 L 0.09844 0.33572 " pathEditMode="relative" rAng="0" ptsTypes="FfFF">
                                      <p:cBhvr>
                                        <p:cTn id="16" dur="2000" fill="hold"/>
                                        <p:tgtEl>
                                          <p:spTgt spid="11"/>
                                        </p:tgtEl>
                                        <p:attrNameLst>
                                          <p:attrName>ppt_x</p:attrName>
                                          <p:attrName>ppt_y</p:attrName>
                                        </p:attrNameLst>
                                      </p:cBhvr>
                                      <p:rCtr x="4913" y="16786"/>
                                    </p:animMotion>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50" presetClass="path" presetSubtype="0" accel="50000" decel="50000" fill="hold" nodeType="clickEffect">
                                  <p:stCondLst>
                                    <p:cond delay="0"/>
                                  </p:stCondLst>
                                  <p:childTnLst>
                                    <p:animMotion origin="layout" path="M 0.00399 -0.0104 L 0.05087 -0.0104 C 0.07205 -0.0104 0.09844 0.04994 0.09844 0.09942 L 0.09844 0.20994 " pathEditMode="relative" rAng="0" ptsTypes="FfFF">
                                      <p:cBhvr>
                                        <p:cTn id="41" dur="2000" fill="hold"/>
                                        <p:tgtEl>
                                          <p:spTgt spid="15"/>
                                        </p:tgtEl>
                                        <p:attrNameLst>
                                          <p:attrName>ppt_x</p:attrName>
                                          <p:attrName>ppt_y</p:attrName>
                                        </p:attrNameLst>
                                      </p:cBhvr>
                                      <p:rCtr x="4722" y="11006"/>
                                    </p:animMotion>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par>
                          <p:cTn id="42" fill="hold">
                            <p:stCondLst>
                              <p:cond delay="2000"/>
                            </p:stCondLst>
                            <p:childTnLst>
                              <p:par>
                                <p:cTn id="43" presetID="1" presetClass="entr" presetSubtype="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par>
                          <p:cTn id="45" fill="hold">
                            <p:stCondLst>
                              <p:cond delay="2000"/>
                            </p:stCondLst>
                            <p:childTnLst>
                              <p:par>
                                <p:cTn id="46" presetID="1"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50" presetClass="path" presetSubtype="0" accel="50000" decel="50000" fill="hold" nodeType="clickEffect">
                                  <p:stCondLst>
                                    <p:cond delay="0"/>
                                  </p:stCondLst>
                                  <p:childTnLst>
                                    <p:animMotion origin="layout" path="M -0.00313 3.06358E-6 L 0.04757 3.06358E-6 C 0.07048 3.06358E-6 0.09913 0.02566 0.09913 0.0467 L 0.09913 0.09433 " pathEditMode="relative" rAng="0" ptsTypes="FfFF">
                                      <p:cBhvr>
                                        <p:cTn id="59" dur="2000" fill="hold"/>
                                        <p:tgtEl>
                                          <p:spTgt spid="16"/>
                                        </p:tgtEl>
                                        <p:attrNameLst>
                                          <p:attrName>ppt_x</p:attrName>
                                          <p:attrName>ppt_y</p:attrName>
                                        </p:attrNameLst>
                                      </p:cBhvr>
                                      <p:rCtr x="5104" y="4717"/>
                                    </p:animMotion>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par>
                          <p:cTn id="60" fill="hold">
                            <p:stCondLst>
                              <p:cond delay="2000"/>
                            </p:stCondLst>
                            <p:childTnLst>
                              <p:par>
                                <p:cTn id="61" presetID="1" presetClass="entr" presetSubtype="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par>
                          <p:cTn id="63" fill="hold">
                            <p:stCondLst>
                              <p:cond delay="2000"/>
                            </p:stCondLst>
                            <p:childTnLst>
                              <p:par>
                                <p:cTn id="64" presetID="1" presetClass="entr" presetSubtype="0"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20" grpId="0" animBg="1"/>
      <p:bldP spid="21" grpId="0"/>
      <p:bldP spid="25" grpId="0"/>
      <p:bldP spid="29"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pPr>
              <a:spcBef>
                <a:spcPct val="50000"/>
              </a:spcBef>
            </a:pPr>
            <a:r>
              <a:rPr lang="fr-FR" altLang="fr-FR" sz="1200" b="1" dirty="0" smtClean="0">
                <a:solidFill>
                  <a:srgbClr val="FF0000"/>
                </a:solidFill>
              </a:rPr>
              <a:t>Epreuves DE GERBAGE</a:t>
            </a:r>
            <a:br>
              <a:rPr lang="fr-FR" altLang="fr-FR" sz="1200" b="1" dirty="0" smtClean="0">
                <a:solidFill>
                  <a:srgbClr val="FF0000"/>
                </a:solidFill>
              </a:rPr>
            </a:br>
            <a:r>
              <a:rPr lang="fr-FR" altLang="fr-FR" sz="1200" b="1" dirty="0" smtClean="0">
                <a:solidFill>
                  <a:srgbClr val="000099"/>
                </a:solidFill>
              </a:rPr>
              <a:t/>
            </a:r>
            <a:br>
              <a:rPr lang="fr-FR" altLang="fr-FR" sz="1200" b="1" dirty="0" smtClean="0">
                <a:solidFill>
                  <a:srgbClr val="000099"/>
                </a:solidFill>
              </a:rPr>
            </a:br>
            <a:r>
              <a:rPr lang="fr-FR" altLang="fr-FR" sz="1200" b="1" dirty="0" smtClean="0">
                <a:solidFill>
                  <a:srgbClr val="000099"/>
                </a:solidFill>
                <a:latin typeface="Calibri" panose="020F0502020204030204" pitchFamily="34" charset="0"/>
              </a:rPr>
              <a:t> </a:t>
            </a:r>
            <a:br>
              <a:rPr lang="fr-FR" altLang="fr-FR" sz="1200" b="1" dirty="0" smtClean="0">
                <a:solidFill>
                  <a:srgbClr val="000099"/>
                </a:solidFill>
                <a:latin typeface="Calibri" panose="020F0502020204030204" pitchFamily="34" charset="0"/>
              </a:rPr>
            </a:br>
            <a:endParaRPr lang="fr-FR" altLang="fr-FR" sz="1200" dirty="0"/>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22</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smtClean="0">
                <a:solidFill>
                  <a:srgbClr val="FF0000"/>
                </a:solidFill>
              </a:rPr>
              <a:t>Processus </a:t>
            </a:r>
            <a:r>
              <a:rPr lang="fr-FR" altLang="fr-FR" b="1" dirty="0">
                <a:solidFill>
                  <a:srgbClr val="FF0000"/>
                </a:solidFill>
              </a:rPr>
              <a:t>d’obtention d’un agrément</a:t>
            </a:r>
            <a:endParaRPr lang="fr-FR" dirty="0"/>
          </a:p>
        </p:txBody>
      </p:sp>
      <p:sp>
        <p:nvSpPr>
          <p:cNvPr id="18" name="Line 33"/>
          <p:cNvSpPr>
            <a:spLocks noChangeShapeType="1"/>
          </p:cNvSpPr>
          <p:nvPr/>
        </p:nvSpPr>
        <p:spPr bwMode="auto">
          <a:xfrm>
            <a:off x="5639649" y="-3046649"/>
            <a:ext cx="4318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latin typeface="Calibri" panose="020F0502020204030204" pitchFamily="34" charset="0"/>
            </a:endParaRPr>
          </a:p>
        </p:txBody>
      </p:sp>
      <p:grpSp>
        <p:nvGrpSpPr>
          <p:cNvPr id="32" name="Group 6"/>
          <p:cNvGrpSpPr>
            <a:grpSpLocks/>
          </p:cNvGrpSpPr>
          <p:nvPr/>
        </p:nvGrpSpPr>
        <p:grpSpPr bwMode="auto">
          <a:xfrm>
            <a:off x="6445250" y="1700213"/>
            <a:ext cx="935038" cy="936625"/>
            <a:chOff x="2336" y="3430"/>
            <a:chExt cx="589" cy="590"/>
          </a:xfrm>
        </p:grpSpPr>
        <p:sp>
          <p:nvSpPr>
            <p:cNvPr id="33" name="AutoShape 7"/>
            <p:cNvSpPr>
              <a:spLocks noChangeArrowheads="1"/>
            </p:cNvSpPr>
            <p:nvPr/>
          </p:nvSpPr>
          <p:spPr bwMode="auto">
            <a:xfrm>
              <a:off x="2381" y="3612"/>
              <a:ext cx="544" cy="318"/>
            </a:xfrm>
            <a:prstGeom prst="cube">
              <a:avLst>
                <a:gd name="adj" fmla="val 25000"/>
              </a:avLst>
            </a:prstGeom>
            <a:gradFill rotWithShape="1">
              <a:gsLst>
                <a:gs pos="0">
                  <a:srgbClr val="D69E00">
                    <a:alpha val="37999"/>
                  </a:srgbClr>
                </a:gs>
                <a:gs pos="100000">
                  <a:srgbClr val="634900"/>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a:latin typeface="Calibri" panose="020F0502020204030204" pitchFamily="34" charset="0"/>
              </a:endParaRPr>
            </a:p>
          </p:txBody>
        </p:sp>
        <p:sp>
          <p:nvSpPr>
            <p:cNvPr id="34" name="AutoShape 8"/>
            <p:cNvSpPr>
              <a:spLocks noChangeArrowheads="1"/>
            </p:cNvSpPr>
            <p:nvPr/>
          </p:nvSpPr>
          <p:spPr bwMode="auto">
            <a:xfrm>
              <a:off x="2381" y="3430"/>
              <a:ext cx="544" cy="318"/>
            </a:xfrm>
            <a:prstGeom prst="cube">
              <a:avLst>
                <a:gd name="adj" fmla="val 25000"/>
              </a:avLst>
            </a:prstGeom>
            <a:gradFill rotWithShape="1">
              <a:gsLst>
                <a:gs pos="0">
                  <a:srgbClr val="D69E00">
                    <a:alpha val="37999"/>
                  </a:srgbClr>
                </a:gs>
                <a:gs pos="100000">
                  <a:srgbClr val="634900"/>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a:latin typeface="Calibri" panose="020F0502020204030204" pitchFamily="34" charset="0"/>
              </a:endParaRPr>
            </a:p>
          </p:txBody>
        </p:sp>
        <p:sp>
          <p:nvSpPr>
            <p:cNvPr id="35" name="AutoShape 9"/>
            <p:cNvSpPr>
              <a:spLocks noChangeArrowheads="1"/>
            </p:cNvSpPr>
            <p:nvPr/>
          </p:nvSpPr>
          <p:spPr bwMode="auto">
            <a:xfrm>
              <a:off x="2336" y="3702"/>
              <a:ext cx="544" cy="318"/>
            </a:xfrm>
            <a:prstGeom prst="cube">
              <a:avLst>
                <a:gd name="adj" fmla="val 25000"/>
              </a:avLst>
            </a:prstGeom>
            <a:gradFill rotWithShape="1">
              <a:gsLst>
                <a:gs pos="0">
                  <a:srgbClr val="D69E00">
                    <a:alpha val="37999"/>
                  </a:srgbClr>
                </a:gs>
                <a:gs pos="100000">
                  <a:srgbClr val="634900"/>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a:latin typeface="Calibri" panose="020F0502020204030204" pitchFamily="34" charset="0"/>
              </a:endParaRPr>
            </a:p>
          </p:txBody>
        </p:sp>
      </p:grpSp>
      <p:pic>
        <p:nvPicPr>
          <p:cNvPr id="36" name="Picture 10" descr="j0234178[1]"/>
          <p:cNvPicPr>
            <a:picLocks noChangeAspect="1" noChangeArrowheads="1"/>
          </p:cNvPicPr>
          <p:nvPr/>
        </p:nvPicPr>
        <p:blipFill>
          <a:blip r:embed="rId2" cstate="print">
            <a:extLst>
              <a:ext uri="{28A0092B-C50C-407E-A947-70E740481C1C}">
                <a14:useLocalDpi xmlns:a14="http://schemas.microsoft.com/office/drawing/2010/main" val="0"/>
              </a:ext>
            </a:extLst>
          </a:blip>
          <a:srcRect b="13530"/>
          <a:stretch>
            <a:fillRect/>
          </a:stretch>
        </p:blipFill>
        <p:spPr bwMode="auto">
          <a:xfrm>
            <a:off x="6262688" y="1149350"/>
            <a:ext cx="1333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1670348"/>
            <a:ext cx="4572000" cy="861774"/>
          </a:xfrm>
          <a:prstGeom prst="rect">
            <a:avLst/>
          </a:prstGeom>
        </p:spPr>
        <p:txBody>
          <a:bodyPr>
            <a:spAutoFit/>
          </a:bodyPr>
          <a:lstStyle/>
          <a:p>
            <a:pPr algn="ctr"/>
            <a:r>
              <a:rPr lang="fr-FR" altLang="fr-FR" sz="1600" dirty="0"/>
              <a:t>3 échantillons soumis à une hauteur </a:t>
            </a:r>
          </a:p>
          <a:p>
            <a:pPr algn="ctr"/>
            <a:r>
              <a:rPr lang="fr-FR" altLang="fr-FR" sz="1600" dirty="0"/>
              <a:t>minimale de gerbage de 3 m pendant 24h pour </a:t>
            </a:r>
          </a:p>
          <a:p>
            <a:pPr algn="ctr"/>
            <a:r>
              <a:rPr lang="fr-FR" altLang="fr-FR" sz="1600" dirty="0"/>
              <a:t>les emballages plastique 28 jours à 40°C</a:t>
            </a:r>
          </a:p>
        </p:txBody>
      </p:sp>
      <p:sp>
        <p:nvSpPr>
          <p:cNvPr id="37" name="Rectangle 4"/>
          <p:cNvSpPr>
            <a:spLocks noChangeArrowheads="1"/>
          </p:cNvSpPr>
          <p:nvPr/>
        </p:nvSpPr>
        <p:spPr bwMode="auto">
          <a:xfrm>
            <a:off x="395536" y="2870677"/>
            <a:ext cx="8426450" cy="2016125"/>
          </a:xfrm>
          <a:prstGeom prst="rect">
            <a:avLst/>
          </a:prstGeom>
          <a:solidFill>
            <a:srgbClr val="99CCFF"/>
          </a:solidFill>
          <a:ln>
            <a:noFill/>
          </a:ln>
          <a:effectLst/>
          <a:extLs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altLang="fr-FR" sz="1600" b="1" dirty="0">
                <a:latin typeface="+mn-lt"/>
              </a:rPr>
              <a:t>Critères d’acceptation </a:t>
            </a:r>
            <a:r>
              <a:rPr lang="fr-FR" altLang="fr-FR" sz="1600" b="1" dirty="0" err="1">
                <a:latin typeface="+mn-lt"/>
              </a:rPr>
              <a:t>cf</a:t>
            </a:r>
            <a:r>
              <a:rPr lang="fr-FR" altLang="fr-FR" sz="1600" b="1" dirty="0">
                <a:latin typeface="+mn-lt"/>
              </a:rPr>
              <a:t> 6.1.5.6.3: </a:t>
            </a:r>
          </a:p>
          <a:p>
            <a:pPr eaLnBrk="1" hangingPunct="1">
              <a:buFontTx/>
              <a:buChar char="•"/>
            </a:pPr>
            <a:r>
              <a:rPr lang="fr-FR" altLang="fr-FR" sz="1600" dirty="0">
                <a:latin typeface="+mn-lt"/>
              </a:rPr>
              <a:t> Aucune fuite ne doit être observée</a:t>
            </a:r>
          </a:p>
          <a:p>
            <a:pPr eaLnBrk="1" hangingPunct="1">
              <a:buFontTx/>
              <a:buChar char="•"/>
            </a:pPr>
            <a:r>
              <a:rPr lang="fr-FR" altLang="fr-FR" sz="1600" dirty="0">
                <a:latin typeface="+mn-lt"/>
              </a:rPr>
              <a:t> Dans le cas des emballages composites et emballages combinés, il ne doit y </a:t>
            </a:r>
          </a:p>
          <a:p>
            <a:pPr eaLnBrk="1" hangingPunct="1"/>
            <a:r>
              <a:rPr lang="fr-FR" altLang="fr-FR" sz="1600" dirty="0">
                <a:latin typeface="+mn-lt"/>
              </a:rPr>
              <a:t>avoir aucune fuite de la matière contenue dans le récipient intérieur ou </a:t>
            </a:r>
          </a:p>
          <a:p>
            <a:pPr eaLnBrk="1" hangingPunct="1"/>
            <a:r>
              <a:rPr lang="fr-FR" altLang="fr-FR" sz="1600" dirty="0">
                <a:latin typeface="+mn-lt"/>
              </a:rPr>
              <a:t>l’emballage intérieur</a:t>
            </a:r>
          </a:p>
          <a:p>
            <a:pPr eaLnBrk="1" hangingPunct="1">
              <a:buFontTx/>
              <a:buChar char="•"/>
            </a:pPr>
            <a:r>
              <a:rPr lang="fr-FR" altLang="fr-FR" sz="1600" dirty="0">
                <a:latin typeface="+mn-lt"/>
              </a:rPr>
              <a:t> pas de déformation susceptible de réduire sa résistance ou d’entrainer un</a:t>
            </a:r>
          </a:p>
          <a:p>
            <a:pPr eaLnBrk="1" hangingPunct="1"/>
            <a:r>
              <a:rPr lang="fr-FR" altLang="fr-FR" sz="1600" dirty="0">
                <a:latin typeface="+mn-lt"/>
              </a:rPr>
              <a:t>manque de stabilité lorsque les emballages sont empilés</a:t>
            </a:r>
          </a:p>
        </p:txBody>
      </p:sp>
    </p:spTree>
    <p:extLst>
      <p:ext uri="{BB962C8B-B14F-4D97-AF65-F5344CB8AC3E}">
        <p14:creationId xmlns:p14="http://schemas.microsoft.com/office/powerpoint/2010/main" val="163550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pPr>
              <a:spcBef>
                <a:spcPct val="50000"/>
              </a:spcBef>
            </a:pPr>
            <a:r>
              <a:rPr lang="fr-FR" altLang="fr-FR" sz="1600" b="1" dirty="0">
                <a:solidFill>
                  <a:srgbClr val="FF0000"/>
                </a:solidFill>
              </a:rPr>
              <a:t>Épreuve d’étanchéité </a:t>
            </a:r>
            <a:r>
              <a:rPr lang="fr-FR" altLang="fr-FR" sz="1600" b="1" dirty="0" err="1">
                <a:solidFill>
                  <a:srgbClr val="FF0000"/>
                </a:solidFill>
              </a:rPr>
              <a:t>cf</a:t>
            </a:r>
            <a:r>
              <a:rPr lang="fr-FR" altLang="fr-FR" sz="1600" b="1" dirty="0">
                <a:solidFill>
                  <a:srgbClr val="FF0000"/>
                </a:solidFill>
              </a:rPr>
              <a:t> 6.1.5.4 </a:t>
            </a:r>
            <a:r>
              <a:rPr lang="fr-FR" altLang="fr-FR" sz="1200" b="1" dirty="0">
                <a:solidFill>
                  <a:srgbClr val="FF0000"/>
                </a:solidFill>
              </a:rPr>
              <a:t>uniquement pour les emballages uniques liquides</a:t>
            </a:r>
            <a:r>
              <a:rPr lang="fr-FR" altLang="fr-FR" sz="1200" dirty="0"/>
              <a:t/>
            </a:r>
            <a:br>
              <a:rPr lang="fr-FR" altLang="fr-FR" sz="1200" dirty="0"/>
            </a:br>
            <a:r>
              <a:rPr lang="fr-FR" altLang="fr-FR" sz="1200" b="1" dirty="0" smtClean="0">
                <a:solidFill>
                  <a:srgbClr val="FF0000"/>
                </a:solidFill>
              </a:rPr>
              <a:t/>
            </a:r>
            <a:br>
              <a:rPr lang="fr-FR" altLang="fr-FR" sz="1200" b="1" dirty="0" smtClean="0">
                <a:solidFill>
                  <a:srgbClr val="FF0000"/>
                </a:solidFill>
              </a:rPr>
            </a:br>
            <a:r>
              <a:rPr lang="fr-FR" altLang="fr-FR" sz="1200" b="1" dirty="0" smtClean="0">
                <a:solidFill>
                  <a:srgbClr val="000099"/>
                </a:solidFill>
              </a:rPr>
              <a:t/>
            </a:r>
            <a:br>
              <a:rPr lang="fr-FR" altLang="fr-FR" sz="1200" b="1" dirty="0" smtClean="0">
                <a:solidFill>
                  <a:srgbClr val="000099"/>
                </a:solidFill>
              </a:rPr>
            </a:br>
            <a:r>
              <a:rPr lang="fr-FR" altLang="fr-FR" sz="1200" b="1" dirty="0" smtClean="0">
                <a:solidFill>
                  <a:srgbClr val="000099"/>
                </a:solidFill>
                <a:latin typeface="Calibri" panose="020F0502020204030204" pitchFamily="34" charset="0"/>
              </a:rPr>
              <a:t> </a:t>
            </a:r>
            <a:br>
              <a:rPr lang="fr-FR" altLang="fr-FR" sz="1200" b="1" dirty="0" smtClean="0">
                <a:solidFill>
                  <a:srgbClr val="000099"/>
                </a:solidFill>
                <a:latin typeface="Calibri" panose="020F0502020204030204" pitchFamily="34" charset="0"/>
              </a:rPr>
            </a:br>
            <a:endParaRPr lang="fr-FR" altLang="fr-FR" sz="1200" dirty="0"/>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23</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smtClean="0">
                <a:solidFill>
                  <a:srgbClr val="FF0000"/>
                </a:solidFill>
              </a:rPr>
              <a:t>Processus </a:t>
            </a:r>
            <a:r>
              <a:rPr lang="fr-FR" altLang="fr-FR" b="1" dirty="0">
                <a:solidFill>
                  <a:srgbClr val="FF0000"/>
                </a:solidFill>
              </a:rPr>
              <a:t>d’obtention d’un agrément</a:t>
            </a:r>
            <a:endParaRPr lang="fr-FR" dirty="0"/>
          </a:p>
        </p:txBody>
      </p:sp>
      <p:sp>
        <p:nvSpPr>
          <p:cNvPr id="18" name="Line 33"/>
          <p:cNvSpPr>
            <a:spLocks noChangeShapeType="1"/>
          </p:cNvSpPr>
          <p:nvPr/>
        </p:nvSpPr>
        <p:spPr bwMode="auto">
          <a:xfrm>
            <a:off x="5639649" y="-3046649"/>
            <a:ext cx="4318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latin typeface="Calibri" panose="020F0502020204030204" pitchFamily="34" charset="0"/>
            </a:endParaRPr>
          </a:p>
        </p:txBody>
      </p:sp>
      <p:grpSp>
        <p:nvGrpSpPr>
          <p:cNvPr id="14" name="Group 6"/>
          <p:cNvGrpSpPr>
            <a:grpSpLocks/>
          </p:cNvGrpSpPr>
          <p:nvPr/>
        </p:nvGrpSpPr>
        <p:grpSpPr bwMode="auto">
          <a:xfrm>
            <a:off x="7632203" y="951374"/>
            <a:ext cx="1368425" cy="1296069"/>
            <a:chOff x="4150" y="1616"/>
            <a:chExt cx="953" cy="907"/>
          </a:xfrm>
        </p:grpSpPr>
        <p:sp>
          <p:nvSpPr>
            <p:cNvPr id="15" name="Line 7"/>
            <p:cNvSpPr>
              <a:spLocks noChangeShapeType="1"/>
            </p:cNvSpPr>
            <p:nvPr/>
          </p:nvSpPr>
          <p:spPr bwMode="auto">
            <a:xfrm>
              <a:off x="4150" y="1842"/>
              <a:ext cx="0" cy="2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6" name="Rectangle 8"/>
            <p:cNvSpPr>
              <a:spLocks noChangeArrowheads="1"/>
            </p:cNvSpPr>
            <p:nvPr/>
          </p:nvSpPr>
          <p:spPr bwMode="auto">
            <a:xfrm>
              <a:off x="4150" y="2115"/>
              <a:ext cx="907" cy="408"/>
            </a:xfrm>
            <a:prstGeom prst="rect">
              <a:avLst/>
            </a:prstGeom>
            <a:solidFill>
              <a:srgbClr val="3366FF">
                <a:alpha val="98822"/>
              </a:srgbClr>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a:latin typeface="+mn-lt"/>
              </a:endParaRPr>
            </a:p>
          </p:txBody>
        </p:sp>
        <p:sp>
          <p:nvSpPr>
            <p:cNvPr id="17" name="Line 9"/>
            <p:cNvSpPr>
              <a:spLocks noChangeShapeType="1"/>
            </p:cNvSpPr>
            <p:nvPr/>
          </p:nvSpPr>
          <p:spPr bwMode="auto">
            <a:xfrm>
              <a:off x="5057" y="1842"/>
              <a:ext cx="0" cy="2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pic>
          <p:nvPicPr>
            <p:cNvPr id="19" name="Picture 10" descr="1A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3" y="2160"/>
              <a:ext cx="197"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1" descr="34jq_f2p[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1" y="1616"/>
              <a:ext cx="39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2"/>
            <p:cNvSpPr txBox="1">
              <a:spLocks noChangeArrowheads="1"/>
            </p:cNvSpPr>
            <p:nvPr/>
          </p:nvSpPr>
          <p:spPr bwMode="auto">
            <a:xfrm>
              <a:off x="4649" y="1797"/>
              <a:ext cx="454" cy="192"/>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fr-FR" altLang="fr-FR" sz="1400" dirty="0">
                  <a:latin typeface="+mn-lt"/>
                </a:rPr>
                <a:t>5 mn</a:t>
              </a:r>
            </a:p>
          </p:txBody>
        </p:sp>
      </p:grpSp>
      <p:sp>
        <p:nvSpPr>
          <p:cNvPr id="23" name="Text Box 84"/>
          <p:cNvSpPr txBox="1">
            <a:spLocks noChangeArrowheads="1"/>
          </p:cNvSpPr>
          <p:nvPr/>
        </p:nvSpPr>
        <p:spPr bwMode="auto">
          <a:xfrm>
            <a:off x="395536" y="1924773"/>
            <a:ext cx="7993063"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fr-FR" altLang="fr-FR" sz="1200" b="1" i="1" dirty="0">
                <a:latin typeface="+mn-lt"/>
              </a:rPr>
              <a:t>Nota:</a:t>
            </a:r>
            <a:r>
              <a:rPr lang="fr-FR" altLang="fr-FR" sz="1200" i="1" dirty="0">
                <a:latin typeface="+mn-lt"/>
              </a:rPr>
              <a:t> - les évents doivent être bouchés ou remplacés pour l’épreuve</a:t>
            </a:r>
          </a:p>
          <a:p>
            <a:pPr eaLnBrk="1" hangingPunct="1">
              <a:spcBef>
                <a:spcPct val="50000"/>
              </a:spcBef>
            </a:pPr>
            <a:r>
              <a:rPr lang="fr-FR" altLang="fr-FR" sz="1200" i="1" dirty="0">
                <a:latin typeface="+mn-lt"/>
              </a:rPr>
              <a:t>          - 4.1.1.12: Chaque emballage spécifié au chapitre 6.1 destiné à contenir des liquides doit satisfaire à une épreuve d'étanchéité appropriée et doit pouvoir subir le niveau d'épreuve indiqué en 6.1.5.4.3:</a:t>
            </a:r>
          </a:p>
          <a:p>
            <a:pPr eaLnBrk="1" hangingPunct="1"/>
            <a:r>
              <a:rPr lang="fr-FR" altLang="fr-FR" sz="1200" i="1" dirty="0">
                <a:latin typeface="+mn-lt"/>
              </a:rPr>
              <a:t>	a)	avant sa première utilisation pour le transport;</a:t>
            </a:r>
          </a:p>
          <a:p>
            <a:pPr eaLnBrk="1" hangingPunct="1"/>
            <a:r>
              <a:rPr lang="fr-FR" altLang="fr-FR" sz="1200" i="1" dirty="0">
                <a:latin typeface="+mn-lt"/>
              </a:rPr>
              <a:t>	b)	après reconstruction ou reconditionnement pour un emballage, avant d'être réutilisé 		pour le transport.</a:t>
            </a:r>
          </a:p>
        </p:txBody>
      </p:sp>
      <p:graphicFrame>
        <p:nvGraphicFramePr>
          <p:cNvPr id="24" name="Group 82"/>
          <p:cNvGraphicFramePr>
            <a:graphicFrameLocks/>
          </p:cNvGraphicFramePr>
          <p:nvPr>
            <p:extLst>
              <p:ext uri="{D42A27DB-BD31-4B8C-83A1-F6EECF244321}">
                <p14:modId xmlns:p14="http://schemas.microsoft.com/office/powerpoint/2010/main" val="1563912954"/>
              </p:ext>
            </p:extLst>
          </p:nvPr>
        </p:nvGraphicFramePr>
        <p:xfrm>
          <a:off x="683568" y="3284984"/>
          <a:ext cx="4608512" cy="1223963"/>
        </p:xfrm>
        <a:graphic>
          <a:graphicData uri="http://schemas.openxmlformats.org/drawingml/2006/table">
            <a:tbl>
              <a:tblPr/>
              <a:tblGrid>
                <a:gridCol w="1536700"/>
                <a:gridCol w="1535112"/>
                <a:gridCol w="1536700"/>
              </a:tblGrid>
              <a:tr h="6127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400" b="1" i="0" u="none" strike="noStrike" cap="none" normalizeH="0" baseline="0" dirty="0" smtClean="0">
                          <a:ln>
                            <a:noFill/>
                          </a:ln>
                          <a:solidFill>
                            <a:srgbClr val="000099"/>
                          </a:solidFill>
                          <a:effectLst/>
                          <a:latin typeface="Arial" charset="0"/>
                        </a:rPr>
                        <a:t>Groupe d’emballage I</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400" b="1" i="0" u="none" strike="noStrike" cap="none" normalizeH="0" baseline="0" smtClean="0">
                          <a:ln>
                            <a:noFill/>
                          </a:ln>
                          <a:solidFill>
                            <a:srgbClr val="000099"/>
                          </a:solidFill>
                          <a:effectLst/>
                          <a:latin typeface="Arial" charset="0"/>
                        </a:rPr>
                        <a:t>Groupe d’emballage II</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400" b="1" i="0" u="none" strike="noStrike" cap="none" normalizeH="0" baseline="0" dirty="0" smtClean="0">
                          <a:ln>
                            <a:noFill/>
                          </a:ln>
                          <a:solidFill>
                            <a:srgbClr val="000099"/>
                          </a:solidFill>
                          <a:effectLst/>
                          <a:latin typeface="Arial" charset="0"/>
                        </a:rPr>
                        <a:t>Groupe d’emballage III</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111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400" b="0" i="0" u="none" strike="noStrike" cap="none" normalizeH="0" baseline="0" smtClean="0">
                          <a:ln>
                            <a:noFill/>
                          </a:ln>
                          <a:solidFill>
                            <a:schemeClr val="tx1"/>
                          </a:solidFill>
                          <a:effectLst/>
                          <a:latin typeface="Arial" charset="0"/>
                        </a:rPr>
                        <a:t>Au moins 30 kPa </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400" b="0" i="0" u="none" strike="noStrike" cap="none" normalizeH="0" baseline="0" smtClean="0">
                          <a:ln>
                            <a:noFill/>
                          </a:ln>
                          <a:solidFill>
                            <a:schemeClr val="tx1"/>
                          </a:solidFill>
                          <a:effectLst/>
                          <a:latin typeface="Arial" charset="0"/>
                        </a:rPr>
                        <a:t>0,3 Bar</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400" b="0" i="0" u="none" strike="noStrike" cap="none" normalizeH="0" baseline="0" smtClean="0">
                          <a:ln>
                            <a:noFill/>
                          </a:ln>
                          <a:solidFill>
                            <a:schemeClr val="tx1"/>
                          </a:solidFill>
                          <a:effectLst/>
                          <a:latin typeface="Arial" charset="0"/>
                        </a:rPr>
                        <a:t>Au moins 20 kPa</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400" b="0" i="0" u="none" strike="noStrike" cap="none" normalizeH="0" baseline="0" smtClean="0">
                          <a:ln>
                            <a:noFill/>
                          </a:ln>
                          <a:solidFill>
                            <a:schemeClr val="tx1"/>
                          </a:solidFill>
                          <a:effectLst/>
                          <a:latin typeface="Arial" charset="0"/>
                        </a:rPr>
                        <a:t>0,2 Bar</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400" b="0" i="0" u="none" strike="noStrike" cap="none" normalizeH="0" baseline="0" dirty="0" smtClean="0">
                          <a:ln>
                            <a:noFill/>
                          </a:ln>
                          <a:solidFill>
                            <a:schemeClr val="tx1"/>
                          </a:solidFill>
                          <a:effectLst/>
                          <a:latin typeface="Arial" charset="0"/>
                        </a:rPr>
                        <a:t>Au moins 20 kPa</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400" b="0" i="0" u="none" strike="noStrike" cap="none" normalizeH="0" baseline="0" dirty="0" smtClean="0">
                          <a:ln>
                            <a:noFill/>
                          </a:ln>
                          <a:solidFill>
                            <a:schemeClr val="tx1"/>
                          </a:solidFill>
                          <a:effectLst/>
                          <a:latin typeface="Arial" charset="0"/>
                        </a:rPr>
                        <a:t>0,2 bar</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25" name="Rectangle 86"/>
          <p:cNvSpPr>
            <a:spLocks noChangeArrowheads="1"/>
          </p:cNvSpPr>
          <p:nvPr/>
        </p:nvSpPr>
        <p:spPr bwMode="auto">
          <a:xfrm>
            <a:off x="3707904" y="4797152"/>
            <a:ext cx="4608512" cy="792162"/>
          </a:xfrm>
          <a:prstGeom prst="rect">
            <a:avLst/>
          </a:prstGeom>
          <a:solidFill>
            <a:srgbClr val="99CCFF"/>
          </a:solidFill>
          <a:ln>
            <a:noFill/>
          </a:ln>
          <a:effectLst/>
          <a:extLs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altLang="fr-FR" sz="1600" b="1" dirty="0">
                <a:latin typeface="+mn-lt"/>
              </a:rPr>
              <a:t>Critères d’acceptation </a:t>
            </a:r>
            <a:r>
              <a:rPr lang="fr-FR" altLang="fr-FR" sz="1600" b="1" dirty="0" err="1">
                <a:latin typeface="+mn-lt"/>
              </a:rPr>
              <a:t>cf</a:t>
            </a:r>
            <a:r>
              <a:rPr lang="fr-FR" altLang="fr-FR" sz="1600" b="1" dirty="0">
                <a:latin typeface="+mn-lt"/>
              </a:rPr>
              <a:t> 6.1.5.4.4: </a:t>
            </a:r>
          </a:p>
          <a:p>
            <a:pPr eaLnBrk="1" hangingPunct="1">
              <a:buFontTx/>
              <a:buChar char="•"/>
            </a:pPr>
            <a:r>
              <a:rPr lang="fr-FR" altLang="fr-FR" sz="1600" dirty="0">
                <a:latin typeface="+mn-lt"/>
              </a:rPr>
              <a:t> Aucune fuite ne doit être observée</a:t>
            </a:r>
          </a:p>
        </p:txBody>
      </p:sp>
    </p:spTree>
    <p:extLst>
      <p:ext uri="{BB962C8B-B14F-4D97-AF65-F5344CB8AC3E}">
        <p14:creationId xmlns:p14="http://schemas.microsoft.com/office/powerpoint/2010/main" val="313670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pPr>
              <a:spcBef>
                <a:spcPct val="50000"/>
              </a:spcBef>
            </a:pPr>
            <a:r>
              <a:rPr lang="fr-FR" altLang="fr-FR" sz="1600" b="1" dirty="0" smtClean="0">
                <a:solidFill>
                  <a:srgbClr val="FF0000"/>
                </a:solidFill>
              </a:rPr>
              <a:t>Indice de </a:t>
            </a:r>
            <a:r>
              <a:rPr lang="fr-FR" altLang="fr-FR" sz="1600" b="1" dirty="0" err="1" smtClean="0">
                <a:solidFill>
                  <a:srgbClr val="FF0000"/>
                </a:solidFill>
              </a:rPr>
              <a:t>cobb</a:t>
            </a:r>
            <a:r>
              <a:rPr lang="fr-FR" altLang="fr-FR" sz="1600" b="1" dirty="0" smtClean="0">
                <a:solidFill>
                  <a:srgbClr val="FF0000"/>
                </a:solidFill>
              </a:rPr>
              <a:t> / iso 535</a:t>
            </a:r>
            <a:r>
              <a:rPr lang="fr-FR" altLang="fr-FR" sz="1200" dirty="0"/>
              <a:t/>
            </a:r>
            <a:br>
              <a:rPr lang="fr-FR" altLang="fr-FR" sz="1200" dirty="0"/>
            </a:br>
            <a:r>
              <a:rPr lang="fr-FR" altLang="fr-FR" sz="1200" b="1" dirty="0" smtClean="0">
                <a:solidFill>
                  <a:srgbClr val="FF0000"/>
                </a:solidFill>
              </a:rPr>
              <a:t/>
            </a:r>
            <a:br>
              <a:rPr lang="fr-FR" altLang="fr-FR" sz="1200" b="1" dirty="0" smtClean="0">
                <a:solidFill>
                  <a:srgbClr val="FF0000"/>
                </a:solidFill>
              </a:rPr>
            </a:br>
            <a:r>
              <a:rPr lang="fr-FR" altLang="fr-FR" sz="1200" b="1" dirty="0" smtClean="0">
                <a:solidFill>
                  <a:srgbClr val="000099"/>
                </a:solidFill>
              </a:rPr>
              <a:t/>
            </a:r>
            <a:br>
              <a:rPr lang="fr-FR" altLang="fr-FR" sz="1200" b="1" dirty="0" smtClean="0">
                <a:solidFill>
                  <a:srgbClr val="000099"/>
                </a:solidFill>
              </a:rPr>
            </a:br>
            <a:r>
              <a:rPr lang="fr-FR" altLang="fr-FR" sz="1200" b="1" dirty="0" smtClean="0">
                <a:solidFill>
                  <a:srgbClr val="000099"/>
                </a:solidFill>
                <a:latin typeface="Calibri" panose="020F0502020204030204" pitchFamily="34" charset="0"/>
              </a:rPr>
              <a:t> </a:t>
            </a:r>
            <a:br>
              <a:rPr lang="fr-FR" altLang="fr-FR" sz="1200" b="1" dirty="0" smtClean="0">
                <a:solidFill>
                  <a:srgbClr val="000099"/>
                </a:solidFill>
                <a:latin typeface="Calibri" panose="020F0502020204030204" pitchFamily="34" charset="0"/>
              </a:rPr>
            </a:br>
            <a:endParaRPr lang="fr-FR" altLang="fr-FR" sz="1200" dirty="0"/>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24</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smtClean="0">
                <a:solidFill>
                  <a:srgbClr val="FF0000"/>
                </a:solidFill>
              </a:rPr>
              <a:t>Processus </a:t>
            </a:r>
            <a:r>
              <a:rPr lang="fr-FR" altLang="fr-FR" b="1" dirty="0">
                <a:solidFill>
                  <a:srgbClr val="FF0000"/>
                </a:solidFill>
              </a:rPr>
              <a:t>d’obtention d’un agrément</a:t>
            </a:r>
            <a:endParaRPr lang="fr-FR" dirty="0"/>
          </a:p>
        </p:txBody>
      </p:sp>
      <p:sp>
        <p:nvSpPr>
          <p:cNvPr id="18" name="Line 33"/>
          <p:cNvSpPr>
            <a:spLocks noChangeShapeType="1"/>
          </p:cNvSpPr>
          <p:nvPr/>
        </p:nvSpPr>
        <p:spPr bwMode="auto">
          <a:xfrm>
            <a:off x="5639649" y="-3046649"/>
            <a:ext cx="4318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latin typeface="Calibri" panose="020F0502020204030204" pitchFamily="34" charset="0"/>
            </a:endParaRPr>
          </a:p>
        </p:txBody>
      </p:sp>
      <p:sp>
        <p:nvSpPr>
          <p:cNvPr id="23" name="Text Box 84"/>
          <p:cNvSpPr txBox="1">
            <a:spLocks noChangeArrowheads="1"/>
          </p:cNvSpPr>
          <p:nvPr/>
        </p:nvSpPr>
        <p:spPr bwMode="auto">
          <a:xfrm>
            <a:off x="395536" y="1924773"/>
            <a:ext cx="799306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fr-FR" altLang="fr-FR" sz="1200" dirty="0">
                <a:latin typeface="Calibri" panose="020F0502020204030204" pitchFamily="34" charset="0"/>
              </a:rPr>
              <a:t>Cet essai permet de déterminer la quantité d’eau que peut absorber la surface d’un carton pendant un temps donné. La capacité d’absorption d’eau d’un carton est fonction de diverses caractéristiques telles que le collage, la porosité…</a:t>
            </a:r>
          </a:p>
          <a:p>
            <a:pPr eaLnBrk="1" hangingPunct="1">
              <a:spcBef>
                <a:spcPct val="50000"/>
              </a:spcBef>
            </a:pPr>
            <a:r>
              <a:rPr lang="fr-FR" altLang="fr-FR" sz="1200" b="1" dirty="0">
                <a:latin typeface="Calibri" panose="020F0502020204030204" pitchFamily="34" charset="0"/>
              </a:rPr>
              <a:t>Principe:</a:t>
            </a:r>
            <a:r>
              <a:rPr lang="fr-FR" altLang="fr-FR" sz="1200" dirty="0">
                <a:latin typeface="Calibri" panose="020F0502020204030204" pitchFamily="34" charset="0"/>
              </a:rPr>
              <a:t> Une éprouvette est pesée immédiatement avant et immédiatement après exposition d’une de ses faces à l’eau pendant un temps prescrit, puis elle est essorée. Le résultat est calculé à partir de l’accroissement de masse et est exprimé en grammes par mètre carré.</a:t>
            </a:r>
          </a:p>
        </p:txBody>
      </p:sp>
      <p:pic>
        <p:nvPicPr>
          <p:cNvPr id="22" name="Picture 11" descr="COBB-TESTER---T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305" y="764704"/>
            <a:ext cx="310038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2"/>
          <p:cNvSpPr>
            <a:spLocks noChangeArrowheads="1"/>
          </p:cNvSpPr>
          <p:nvPr/>
        </p:nvSpPr>
        <p:spPr bwMode="auto">
          <a:xfrm>
            <a:off x="1835696" y="3573016"/>
            <a:ext cx="4392612" cy="792162"/>
          </a:xfrm>
          <a:prstGeom prst="rect">
            <a:avLst/>
          </a:prstGeom>
          <a:solidFill>
            <a:srgbClr val="99CCFF"/>
          </a:solidFill>
          <a:ln>
            <a:noFill/>
          </a:ln>
          <a:effectLst/>
          <a:extLs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altLang="fr-FR" b="1">
                <a:latin typeface="Calibri" panose="020F0502020204030204" pitchFamily="34" charset="0"/>
              </a:rPr>
              <a:t>Critères d’acceptation cf 6.1.4.12.1: </a:t>
            </a:r>
          </a:p>
          <a:p>
            <a:pPr eaLnBrk="1" hangingPunct="1">
              <a:buFontTx/>
              <a:buChar char="•"/>
            </a:pPr>
            <a:r>
              <a:rPr lang="fr-FR" altLang="fr-FR">
                <a:latin typeface="Calibri" panose="020F0502020204030204" pitchFamily="34" charset="0"/>
              </a:rPr>
              <a:t> Indice de Cobb inférieur à 155 g/m2</a:t>
            </a:r>
          </a:p>
        </p:txBody>
      </p:sp>
    </p:spTree>
    <p:extLst>
      <p:ext uri="{BB962C8B-B14F-4D97-AF65-F5344CB8AC3E}">
        <p14:creationId xmlns:p14="http://schemas.microsoft.com/office/powerpoint/2010/main" val="2356702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pPr>
              <a:spcBef>
                <a:spcPct val="50000"/>
              </a:spcBef>
            </a:pPr>
            <a:r>
              <a:rPr lang="fr-FR" altLang="fr-FR" sz="1200" b="1" dirty="0">
                <a:solidFill>
                  <a:srgbClr val="FF0000"/>
                </a:solidFill>
              </a:rPr>
              <a:t>Essai de qualification du carton selon la NF Q12-008 et NF </a:t>
            </a:r>
            <a:r>
              <a:rPr lang="fr-FR" altLang="fr-FR" sz="1200" b="1" dirty="0" smtClean="0">
                <a:solidFill>
                  <a:srgbClr val="FF0000"/>
                </a:solidFill>
              </a:rPr>
              <a:t>Q12-009</a:t>
            </a:r>
            <a:r>
              <a:rPr lang="fr-FR" altLang="fr-FR" sz="1200" b="1" dirty="0" smtClean="0"/>
              <a:t/>
            </a:r>
            <a:br>
              <a:rPr lang="fr-FR" altLang="fr-FR" sz="1200" b="1" dirty="0" smtClean="0"/>
            </a:br>
            <a:r>
              <a:rPr lang="fr-FR" altLang="fr-FR" sz="1200" b="1" dirty="0"/>
              <a:t/>
            </a:r>
            <a:br>
              <a:rPr lang="fr-FR" altLang="fr-FR" sz="1200" b="1" dirty="0"/>
            </a:br>
            <a:r>
              <a:rPr lang="fr-FR" altLang="fr-FR" sz="1200" dirty="0"/>
              <a:t>Résistance à l’éclatement, somme des grammages des couvertures, résistance à la compression sur chant</a:t>
            </a:r>
            <a:r>
              <a:rPr lang="fr-FR" altLang="fr-FR" sz="1200" b="1" dirty="0"/>
              <a:t/>
            </a:r>
            <a:br>
              <a:rPr lang="fr-FR" altLang="fr-FR" sz="1200" b="1" dirty="0"/>
            </a:br>
            <a:r>
              <a:rPr lang="fr-FR" altLang="fr-FR" sz="1200" dirty="0" smtClean="0"/>
              <a:t/>
            </a:r>
            <a:br>
              <a:rPr lang="fr-FR" altLang="fr-FR" sz="1200" dirty="0" smtClean="0"/>
            </a:br>
            <a:r>
              <a:rPr lang="fr-FR" altLang="fr-FR" sz="1200" b="1" dirty="0" smtClean="0">
                <a:solidFill>
                  <a:srgbClr val="FF0000"/>
                </a:solidFill>
              </a:rPr>
              <a:t/>
            </a:r>
            <a:br>
              <a:rPr lang="fr-FR" altLang="fr-FR" sz="1200" b="1" dirty="0" smtClean="0">
                <a:solidFill>
                  <a:srgbClr val="FF0000"/>
                </a:solidFill>
              </a:rPr>
            </a:br>
            <a:r>
              <a:rPr lang="fr-FR" altLang="fr-FR" sz="1200" b="1" dirty="0" smtClean="0">
                <a:solidFill>
                  <a:srgbClr val="000099"/>
                </a:solidFill>
              </a:rPr>
              <a:t/>
            </a:r>
            <a:br>
              <a:rPr lang="fr-FR" altLang="fr-FR" sz="1200" b="1" dirty="0" smtClean="0">
                <a:solidFill>
                  <a:srgbClr val="000099"/>
                </a:solidFill>
              </a:rPr>
            </a:br>
            <a:r>
              <a:rPr lang="fr-FR" altLang="fr-FR" sz="1200" b="1" dirty="0" smtClean="0">
                <a:solidFill>
                  <a:srgbClr val="000099"/>
                </a:solidFill>
                <a:latin typeface="Calibri" panose="020F0502020204030204" pitchFamily="34" charset="0"/>
              </a:rPr>
              <a:t> </a:t>
            </a:r>
            <a:br>
              <a:rPr lang="fr-FR" altLang="fr-FR" sz="1200" b="1" dirty="0" smtClean="0">
                <a:solidFill>
                  <a:srgbClr val="000099"/>
                </a:solidFill>
                <a:latin typeface="Calibri" panose="020F0502020204030204" pitchFamily="34" charset="0"/>
              </a:rPr>
            </a:br>
            <a:endParaRPr lang="fr-FR" altLang="fr-FR" sz="1200" dirty="0"/>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25</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smtClean="0">
                <a:solidFill>
                  <a:srgbClr val="FF0000"/>
                </a:solidFill>
              </a:rPr>
              <a:t>Processus </a:t>
            </a:r>
            <a:r>
              <a:rPr lang="fr-FR" altLang="fr-FR" b="1" dirty="0">
                <a:solidFill>
                  <a:srgbClr val="FF0000"/>
                </a:solidFill>
              </a:rPr>
              <a:t>d’obtention d’un agrément</a:t>
            </a:r>
            <a:endParaRPr lang="fr-FR" dirty="0"/>
          </a:p>
        </p:txBody>
      </p:sp>
      <p:sp>
        <p:nvSpPr>
          <p:cNvPr id="18" name="Line 33"/>
          <p:cNvSpPr>
            <a:spLocks noChangeShapeType="1"/>
          </p:cNvSpPr>
          <p:nvPr/>
        </p:nvSpPr>
        <p:spPr bwMode="auto">
          <a:xfrm>
            <a:off x="5639649" y="-3046649"/>
            <a:ext cx="4318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latin typeface="Calibri" panose="020F0502020204030204" pitchFamily="34" charset="0"/>
            </a:endParaRPr>
          </a:p>
        </p:txBody>
      </p:sp>
      <p:pic>
        <p:nvPicPr>
          <p:cNvPr id="10" name="Picture 10" descr="cannel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348880"/>
            <a:ext cx="387667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25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r>
              <a:rPr lang="fr-FR" altLang="fr-FR" sz="1100" b="1" u="sng" dirty="0"/>
              <a:t>Deux modes de classement</a:t>
            </a:r>
            <a:r>
              <a:rPr lang="fr-FR" altLang="fr-FR" sz="1100" dirty="0"/>
              <a:t> des cartons ondulés pour emballage sont définis ci-après.</a:t>
            </a:r>
            <a:br>
              <a:rPr lang="fr-FR" altLang="fr-FR" sz="1100" dirty="0"/>
            </a:br>
            <a:r>
              <a:rPr lang="fr-FR" altLang="fr-FR" sz="1100" dirty="0"/>
              <a:t/>
            </a:r>
            <a:br>
              <a:rPr lang="fr-FR" altLang="fr-FR" sz="1100" dirty="0"/>
            </a:br>
            <a:r>
              <a:rPr lang="fr-FR" altLang="fr-FR" sz="1100" dirty="0"/>
              <a:t>Le premier, qui reprend intégralement celui de la norme précédente, repose sur deux caractéristiques du matériau (la résistance à l´éclatement - E - et la somme des grammages des couvertures - C -) et sur le paramètre de classement </a:t>
            </a:r>
            <a:r>
              <a:rPr lang="fr-FR" altLang="fr-FR" sz="1100" b="1" dirty="0"/>
              <a:t>(4 C + E).</a:t>
            </a:r>
            <a:br>
              <a:rPr lang="fr-FR" altLang="fr-FR" sz="1100" b="1" dirty="0"/>
            </a:br>
            <a:r>
              <a:rPr lang="fr-FR" altLang="fr-FR" sz="1100" dirty="0"/>
              <a:t>Le second, qui complète la précédente norme, repose sur deux caractéristiques du matériau (la résistance à l´éclatement - E - et la résistance à la compression sur chant - </a:t>
            </a:r>
            <a:r>
              <a:rPr lang="fr-FR" altLang="fr-FR" sz="1100" b="1" dirty="0"/>
              <a:t>ECT-).</a:t>
            </a:r>
            <a:br>
              <a:rPr lang="fr-FR" altLang="fr-FR" sz="1100" b="1" dirty="0"/>
            </a:br>
            <a:r>
              <a:rPr lang="fr-FR" altLang="fr-FR" sz="1100" dirty="0"/>
              <a:t>Les deux modes de classement prennent en compte l´aptitude à l´emploi globale de l´emballage (aptitude à contenir + aptitude au gerbage). </a:t>
            </a:r>
            <a:br>
              <a:rPr lang="fr-FR" altLang="fr-FR" sz="1100" dirty="0"/>
            </a:br>
            <a:r>
              <a:rPr lang="fr-FR" altLang="fr-FR" sz="1100" dirty="0"/>
              <a:t/>
            </a:r>
            <a:br>
              <a:rPr lang="fr-FR" altLang="fr-FR" sz="1100" dirty="0"/>
            </a:br>
            <a:r>
              <a:rPr lang="fr-FR" altLang="fr-FR" sz="1100" b="1" dirty="0"/>
              <a:t>Cannelures :</a:t>
            </a:r>
            <a:br>
              <a:rPr lang="fr-FR" altLang="fr-FR" sz="1100" b="1" dirty="0"/>
            </a:br>
            <a:r>
              <a:rPr lang="fr-FR" altLang="fr-FR" sz="1100" b="1" dirty="0"/>
              <a:t/>
            </a:r>
            <a:br>
              <a:rPr lang="fr-FR" altLang="fr-FR" sz="1100" b="1" dirty="0"/>
            </a:br>
            <a:r>
              <a:rPr lang="fr-FR" altLang="fr-FR" sz="1100" dirty="0"/>
              <a:t>On distingue quatre types de cannelures auxquels correspondent les épaisseurs indicatives de carton ondulé simple cannelure suivantes :</a:t>
            </a:r>
            <a:br>
              <a:rPr lang="fr-FR" altLang="fr-FR" sz="1100" dirty="0"/>
            </a:br>
            <a:r>
              <a:rPr lang="fr-FR" altLang="fr-FR" sz="1100" dirty="0"/>
              <a:t>- cannelure E ou mC (micro-cannelure) épaisseur du carton ondulé inférieure à 2 mm ;</a:t>
            </a:r>
            <a:br>
              <a:rPr lang="fr-FR" altLang="fr-FR" sz="1100" dirty="0"/>
            </a:br>
            <a:r>
              <a:rPr lang="fr-FR" altLang="fr-FR" sz="1100" dirty="0"/>
              <a:t>- cannelure B ou PC (petite cannelure) épaisseur du carton ondulé comprise entre 2 mm et 3,4 mm ;</a:t>
            </a:r>
            <a:br>
              <a:rPr lang="fr-FR" altLang="fr-FR" sz="1100" dirty="0"/>
            </a:br>
            <a:r>
              <a:rPr lang="fr-FR" altLang="fr-FR" sz="1100" dirty="0"/>
              <a:t>- cannelure C ou MC (moyenne cannelure) épaisseur du carton ondulé comprise entre 3,5 mm et</a:t>
            </a:r>
            <a:br>
              <a:rPr lang="fr-FR" altLang="fr-FR" sz="1100" dirty="0"/>
            </a:br>
            <a:r>
              <a:rPr lang="fr-FR" altLang="fr-FR" sz="1100" dirty="0"/>
              <a:t>4,5 mm ;</a:t>
            </a:r>
            <a:br>
              <a:rPr lang="fr-FR" altLang="fr-FR" sz="1100" dirty="0"/>
            </a:br>
            <a:r>
              <a:rPr lang="fr-FR" altLang="fr-FR" sz="1100" dirty="0"/>
              <a:t>- cannelure A ou GC (grande cannelure) épaisseur du carton ondulé supérieure à 4,5 </a:t>
            </a:r>
            <a:r>
              <a:rPr lang="fr-FR" altLang="fr-FR" sz="1100" dirty="0" err="1"/>
              <a:t>mm</a:t>
            </a:r>
            <a:r>
              <a:rPr lang="fr-FR" altLang="fr-FR" sz="1100" dirty="0" err="1" smtClean="0"/>
              <a:t>.</a:t>
            </a:r>
            <a:r>
              <a:rPr lang="fr-FR" altLang="fr-FR" sz="1100" b="1" dirty="0" smtClean="0">
                <a:solidFill>
                  <a:srgbClr val="000099"/>
                </a:solidFill>
              </a:rPr>
              <a:t/>
            </a:r>
            <a:br>
              <a:rPr lang="fr-FR" altLang="fr-FR" sz="1100" b="1" dirty="0" smtClean="0">
                <a:solidFill>
                  <a:srgbClr val="000099"/>
                </a:solidFill>
              </a:rPr>
            </a:br>
            <a:endParaRPr lang="fr-FR" altLang="fr-FR" sz="1100" dirty="0"/>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26</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smtClean="0">
                <a:solidFill>
                  <a:srgbClr val="FF0000"/>
                </a:solidFill>
              </a:rPr>
              <a:t>Processus </a:t>
            </a:r>
            <a:r>
              <a:rPr lang="fr-FR" altLang="fr-FR" b="1" dirty="0">
                <a:solidFill>
                  <a:srgbClr val="FF0000"/>
                </a:solidFill>
              </a:rPr>
              <a:t>d’obtention d’un agrément</a:t>
            </a:r>
            <a:endParaRPr lang="fr-FR" dirty="0"/>
          </a:p>
        </p:txBody>
      </p:sp>
      <p:sp>
        <p:nvSpPr>
          <p:cNvPr id="18" name="Line 33"/>
          <p:cNvSpPr>
            <a:spLocks noChangeShapeType="1"/>
          </p:cNvSpPr>
          <p:nvPr/>
        </p:nvSpPr>
        <p:spPr bwMode="auto">
          <a:xfrm>
            <a:off x="5639649" y="-3046649"/>
            <a:ext cx="4318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latin typeface="Calibri" panose="020F0502020204030204" pitchFamily="34" charset="0"/>
            </a:endParaRPr>
          </a:p>
        </p:txBody>
      </p:sp>
      <p:sp>
        <p:nvSpPr>
          <p:cNvPr id="8" name="Text Box 7"/>
          <p:cNvSpPr txBox="1">
            <a:spLocks noChangeArrowheads="1"/>
          </p:cNvSpPr>
          <p:nvPr/>
        </p:nvSpPr>
        <p:spPr bwMode="auto">
          <a:xfrm>
            <a:off x="1403648" y="5229200"/>
            <a:ext cx="59769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fr-FR" altLang="fr-FR" sz="2000" dirty="0">
                <a:latin typeface="+mn-lt"/>
              </a:rPr>
              <a:t>Mentions obligatoires sur l’agrément depuis 1 avril 2009 (NOR: </a:t>
            </a:r>
            <a:r>
              <a:rPr lang="fr-FR" altLang="fr-FR" sz="2000" dirty="0" smtClean="0">
                <a:latin typeface="+mn-lt"/>
              </a:rPr>
              <a:t>DEVP0900737V)</a:t>
            </a:r>
            <a:endParaRPr lang="fr-FR" altLang="fr-FR" sz="2000" dirty="0">
              <a:latin typeface="+mn-lt"/>
            </a:endParaRPr>
          </a:p>
        </p:txBody>
      </p:sp>
      <p:cxnSp>
        <p:nvCxnSpPr>
          <p:cNvPr id="9" name="Connecteur droit avec flèche 8"/>
          <p:cNvCxnSpPr/>
          <p:nvPr/>
        </p:nvCxnSpPr>
        <p:spPr>
          <a:xfrm>
            <a:off x="1018124" y="5445224"/>
            <a:ext cx="288032"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165125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7"/>
          </p:nvPr>
        </p:nvSpPr>
        <p:spPr/>
      </p:sp>
      <p:sp>
        <p:nvSpPr>
          <p:cNvPr id="3" name="Titre 2"/>
          <p:cNvSpPr>
            <a:spLocks noGrp="1"/>
          </p:cNvSpPr>
          <p:nvPr>
            <p:ph type="ctrTitle"/>
          </p:nvPr>
        </p:nvSpPr>
        <p:spPr/>
        <p:txBody>
          <a:bodyPr/>
          <a:lstStyle/>
          <a:p>
            <a:r>
              <a:rPr lang="fr-FR" dirty="0" smtClean="0"/>
              <a:t>La certification LNE C27 et C18</a:t>
            </a:r>
            <a:endParaRPr lang="fr-FR" dirty="0"/>
          </a:p>
        </p:txBody>
      </p:sp>
      <p:sp>
        <p:nvSpPr>
          <p:cNvPr id="4" name="Espace réservé du contenu 3"/>
          <p:cNvSpPr>
            <a:spLocks noGrp="1"/>
          </p:cNvSpPr>
          <p:nvPr>
            <p:ph idx="23"/>
          </p:nvPr>
        </p:nvSpPr>
        <p:spPr>
          <a:xfrm>
            <a:off x="539749" y="1131034"/>
            <a:ext cx="4968355" cy="769441"/>
          </a:xfrm>
        </p:spPr>
        <p:txBody>
          <a:bodyPr/>
          <a:lstStyle/>
          <a:p>
            <a:r>
              <a:rPr lang="fr-FR" dirty="0" smtClean="0"/>
              <a:t>Base pour le fabricant</a:t>
            </a:r>
          </a:p>
          <a:p>
            <a:r>
              <a:rPr lang="fr-FR" dirty="0"/>
              <a:t>B</a:t>
            </a:r>
            <a:r>
              <a:rPr lang="fr-FR" dirty="0" smtClean="0"/>
              <a:t>ase pour le client </a:t>
            </a:r>
            <a:endParaRPr lang="fr-FR" dirty="0"/>
          </a:p>
        </p:txBody>
      </p:sp>
      <p:sp>
        <p:nvSpPr>
          <p:cNvPr id="9" name="Espace réservé du contenu 8"/>
          <p:cNvSpPr>
            <a:spLocks noGrp="1"/>
          </p:cNvSpPr>
          <p:nvPr>
            <p:ph idx="26"/>
          </p:nvPr>
        </p:nvSpPr>
        <p:spPr/>
        <p:txBody>
          <a:bodyPr/>
          <a:lstStyle/>
          <a:p>
            <a:endParaRPr lang="fr-FR"/>
          </a:p>
        </p:txBody>
      </p:sp>
      <p:sp>
        <p:nvSpPr>
          <p:cNvPr id="10" name="Espace réservé du numéro de diapositive 9"/>
          <p:cNvSpPr>
            <a:spLocks noGrp="1"/>
          </p:cNvSpPr>
          <p:nvPr>
            <p:ph type="sldNum" sz="quarter" idx="12"/>
          </p:nvPr>
        </p:nvSpPr>
        <p:spPr/>
        <p:txBody>
          <a:bodyPr/>
          <a:lstStyle/>
          <a:p>
            <a:fld id="{6CD2ADAA-5F34-4877-8AC9-30E1FF774256}" type="slidenum">
              <a:rPr lang="fr-FR" smtClean="0"/>
              <a:pPr/>
              <a:t>27</a:t>
            </a:fld>
            <a:endParaRPr lang="fr-FR" dirty="0"/>
          </a:p>
        </p:txBody>
      </p:sp>
      <p:sp>
        <p:nvSpPr>
          <p:cNvPr id="13" name="Espace réservé du contenu 1"/>
          <p:cNvSpPr>
            <a:spLocks noGrp="1"/>
          </p:cNvSpPr>
          <p:nvPr>
            <p:ph idx="4294967295"/>
          </p:nvPr>
        </p:nvSpPr>
        <p:spPr>
          <a:xfrm>
            <a:off x="539552" y="2115433"/>
            <a:ext cx="4968552" cy="1745615"/>
          </a:xfrm>
        </p:spPr>
        <p:txBody>
          <a:bodyPr lIns="0" tIns="0" rIns="0" bIns="0">
            <a:normAutofit fontScale="92500" lnSpcReduction="10000"/>
          </a:bodyPr>
          <a:lstStyle/>
          <a:p>
            <a:r>
              <a:rPr lang="fr-FR" u="sng" dirty="0" smtClean="0"/>
              <a:t>Objectif </a:t>
            </a:r>
            <a:r>
              <a:rPr lang="fr-FR" dirty="0" smtClean="0"/>
              <a:t>: </a:t>
            </a:r>
          </a:p>
          <a:p>
            <a:endParaRPr lang="fr-FR" dirty="0" smtClean="0"/>
          </a:p>
          <a:p>
            <a:r>
              <a:rPr lang="fr-FR" dirty="0" smtClean="0"/>
              <a:t>Définir la qualité recherchée</a:t>
            </a:r>
          </a:p>
          <a:p>
            <a:r>
              <a:rPr lang="fr-FR" dirty="0" smtClean="0"/>
              <a:t>Maitriser la qualité de la fabrication</a:t>
            </a:r>
          </a:p>
          <a:p>
            <a:r>
              <a:rPr lang="fr-FR" dirty="0" smtClean="0"/>
              <a:t>Assurer la conformité des emballages livrés</a:t>
            </a:r>
            <a:endParaRPr lang="fr-FR" dirty="0"/>
          </a:p>
        </p:txBody>
      </p:sp>
      <p:pic>
        <p:nvPicPr>
          <p:cNvPr id="1026" name="Picture 2" descr="RÃ©sultat de recherche d'images pour &quot;carton ondulÃ©&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80727"/>
            <a:ext cx="3343275" cy="1371601"/>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pied de page 3"/>
          <p:cNvSpPr>
            <a:spLocks noGrp="1"/>
          </p:cNvSpPr>
          <p:nvPr>
            <p:ph type="ftr" sz="quarter" idx="11"/>
          </p:nvPr>
        </p:nvSpPr>
        <p:spPr/>
        <p:txBody>
          <a:bodyPr/>
          <a:lstStyle/>
          <a:p>
            <a:r>
              <a:rPr lang="fr-FR" dirty="0" smtClean="0"/>
              <a:t>Journée thématique de l’ACSTMD</a:t>
            </a:r>
            <a:endParaRPr lang="fr-FR" dirty="0"/>
          </a:p>
        </p:txBody>
      </p:sp>
    </p:spTree>
    <p:extLst>
      <p:ext uri="{BB962C8B-B14F-4D97-AF65-F5344CB8AC3E}">
        <p14:creationId xmlns:p14="http://schemas.microsoft.com/office/powerpoint/2010/main" val="565818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6CD2ADAA-5F34-4877-8AC9-30E1FF774256}" type="slidenum">
              <a:rPr lang="fr-FR" smtClean="0"/>
              <a:pPr/>
              <a:t>28</a:t>
            </a:fld>
            <a:endParaRPr lang="fr-FR" dirty="0"/>
          </a:p>
        </p:txBody>
      </p:sp>
      <p:sp>
        <p:nvSpPr>
          <p:cNvPr id="7" name="Espace réservé du pied de page 6"/>
          <p:cNvSpPr>
            <a:spLocks noGrp="1"/>
          </p:cNvSpPr>
          <p:nvPr>
            <p:ph type="ftr" sz="quarter" idx="11"/>
          </p:nvPr>
        </p:nvSpPr>
        <p:spPr/>
        <p:txBody>
          <a:bodyPr/>
          <a:lstStyle/>
          <a:p>
            <a:r>
              <a:rPr lang="fr-FR" smtClean="0"/>
              <a:t>Journée Technique de l’ACSTMD</a:t>
            </a:r>
            <a:endParaRPr lang="fr-FR" dirty="0" smtClean="0"/>
          </a:p>
        </p:txBody>
      </p:sp>
      <p:sp>
        <p:nvSpPr>
          <p:cNvPr id="8" name="Espace réservé pour une image  1"/>
          <p:cNvSpPr>
            <a:spLocks noGrp="1"/>
          </p:cNvSpPr>
          <p:nvPr>
            <p:ph type="pic" sz="quarter" idx="17"/>
          </p:nvPr>
        </p:nvSpPr>
        <p:spPr>
          <a:xfrm>
            <a:off x="5652120" y="476672"/>
            <a:ext cx="3024336" cy="2880320"/>
          </a:xfrm>
        </p:spPr>
      </p:sp>
      <p:sp>
        <p:nvSpPr>
          <p:cNvPr id="9" name="Espace réservé du contenu 8"/>
          <p:cNvSpPr>
            <a:spLocks noGrp="1"/>
          </p:cNvSpPr>
          <p:nvPr>
            <p:ph idx="26"/>
          </p:nvPr>
        </p:nvSpPr>
        <p:spPr>
          <a:xfrm>
            <a:off x="5796136" y="3429000"/>
            <a:ext cx="2736304" cy="1298817"/>
          </a:xfrm>
        </p:spPr>
        <p:txBody>
          <a:bodyPr/>
          <a:lstStyle/>
          <a:p>
            <a:r>
              <a:rPr lang="fr-FR" dirty="0"/>
              <a:t>Spécification de classement LNE C.27</a:t>
            </a:r>
          </a:p>
          <a:p>
            <a:endParaRPr lang="fr-FR" dirty="0"/>
          </a:p>
          <a:p>
            <a:r>
              <a:rPr lang="fr-FR" dirty="0"/>
              <a:t>Norme française NF Q 12-009</a:t>
            </a:r>
          </a:p>
          <a:p>
            <a:endParaRPr lang="fr-FR" dirty="0"/>
          </a:p>
        </p:txBody>
      </p:sp>
      <p:pic>
        <p:nvPicPr>
          <p:cNvPr id="10" name="Picture 4" descr="modele 4C+E"/>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492896"/>
            <a:ext cx="3199006" cy="232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908720"/>
            <a:ext cx="12573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re 2"/>
          <p:cNvSpPr>
            <a:spLocks noGrp="1"/>
          </p:cNvSpPr>
          <p:nvPr>
            <p:ph type="ctrTitle"/>
          </p:nvPr>
        </p:nvSpPr>
        <p:spPr>
          <a:xfrm>
            <a:off x="539749" y="476250"/>
            <a:ext cx="4968355" cy="576263"/>
          </a:xfrm>
        </p:spPr>
        <p:txBody>
          <a:bodyPr/>
          <a:lstStyle/>
          <a:p>
            <a:r>
              <a:rPr lang="fr-FR" dirty="0"/>
              <a:t>Les cartons concernés</a:t>
            </a:r>
          </a:p>
        </p:txBody>
      </p:sp>
      <p:sp>
        <p:nvSpPr>
          <p:cNvPr id="13" name="Espace réservé du contenu 3"/>
          <p:cNvSpPr>
            <a:spLocks noGrp="1"/>
          </p:cNvSpPr>
          <p:nvPr>
            <p:ph idx="23"/>
          </p:nvPr>
        </p:nvSpPr>
        <p:spPr>
          <a:xfrm>
            <a:off x="539749" y="1131034"/>
            <a:ext cx="4968355" cy="1138773"/>
          </a:xfrm>
        </p:spPr>
        <p:txBody>
          <a:bodyPr/>
          <a:lstStyle/>
          <a:p>
            <a:r>
              <a:rPr lang="fr-FR" dirty="0"/>
              <a:t>Double face (DF) </a:t>
            </a:r>
          </a:p>
          <a:p>
            <a:r>
              <a:rPr lang="fr-FR" dirty="0"/>
              <a:t>Double </a:t>
            </a:r>
            <a:r>
              <a:rPr lang="fr-FR" dirty="0" err="1"/>
              <a:t>double</a:t>
            </a:r>
            <a:r>
              <a:rPr lang="fr-FR" dirty="0"/>
              <a:t> face (DDF)</a:t>
            </a:r>
          </a:p>
          <a:p>
            <a:endParaRPr lang="fr-FR" dirty="0"/>
          </a:p>
        </p:txBody>
      </p:sp>
    </p:spTree>
    <p:extLst>
      <p:ext uri="{BB962C8B-B14F-4D97-AF65-F5344CB8AC3E}">
        <p14:creationId xmlns:p14="http://schemas.microsoft.com/office/powerpoint/2010/main" val="3827060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539749" y="188640"/>
            <a:ext cx="4968355" cy="576263"/>
          </a:xfrm>
        </p:spPr>
        <p:txBody>
          <a:bodyPr/>
          <a:lstStyle/>
          <a:p>
            <a:r>
              <a:rPr lang="fr-FR" dirty="0" smtClean="0"/>
              <a:t>Principe de fonctionnement du certificat </a:t>
            </a:r>
            <a:r>
              <a:rPr lang="fr-FR" dirty="0" err="1" smtClean="0"/>
              <a:t>lne</a:t>
            </a:r>
            <a:r>
              <a:rPr lang="fr-FR" dirty="0" smtClean="0"/>
              <a:t> c27</a:t>
            </a:r>
            <a:endParaRPr lang="fr-FR" dirty="0"/>
          </a:p>
        </p:txBody>
      </p:sp>
      <p:sp>
        <p:nvSpPr>
          <p:cNvPr id="8" name="Espace réservé du numéro de diapositive 7"/>
          <p:cNvSpPr>
            <a:spLocks noGrp="1"/>
          </p:cNvSpPr>
          <p:nvPr>
            <p:ph type="sldNum" sz="quarter" idx="12"/>
          </p:nvPr>
        </p:nvSpPr>
        <p:spPr/>
        <p:txBody>
          <a:bodyPr/>
          <a:lstStyle/>
          <a:p>
            <a:fld id="{6CD2ADAA-5F34-4877-8AC9-30E1FF774256}" type="slidenum">
              <a:rPr lang="fr-FR" smtClean="0"/>
              <a:pPr/>
              <a:t>29</a:t>
            </a:fld>
            <a:endParaRPr lang="fr-FR" dirty="0"/>
          </a:p>
        </p:txBody>
      </p:sp>
      <p:sp>
        <p:nvSpPr>
          <p:cNvPr id="9" name="Espace réservé du pied de page 8"/>
          <p:cNvSpPr>
            <a:spLocks noGrp="1"/>
          </p:cNvSpPr>
          <p:nvPr>
            <p:ph type="ftr" sz="quarter" idx="11"/>
          </p:nvPr>
        </p:nvSpPr>
        <p:spPr/>
        <p:txBody>
          <a:bodyPr/>
          <a:lstStyle/>
          <a:p>
            <a:r>
              <a:rPr lang="fr-FR" dirty="0"/>
              <a:t>Journée thématique de l’ACSTMD</a:t>
            </a:r>
          </a:p>
        </p:txBody>
      </p:sp>
      <p:sp>
        <p:nvSpPr>
          <p:cNvPr id="13" name="Rectangle à coins arrondis 12"/>
          <p:cNvSpPr/>
          <p:nvPr/>
        </p:nvSpPr>
        <p:spPr>
          <a:xfrm>
            <a:off x="3635896" y="836712"/>
            <a:ext cx="1728192" cy="504056"/>
          </a:xfrm>
          <a:prstGeom prst="roundRect">
            <a:avLst/>
          </a:prstGeom>
          <a:solidFill>
            <a:srgbClr val="0070C0"/>
          </a:solidFill>
          <a:effectLst>
            <a:outerShdw blurRad="50800" dist="38100" dir="5400000" algn="t"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Demande du fabricant</a:t>
            </a:r>
            <a:endParaRPr lang="fr-FR" dirty="0"/>
          </a:p>
        </p:txBody>
      </p:sp>
      <p:sp>
        <p:nvSpPr>
          <p:cNvPr id="15" name="Rectangle à coins arrondis 14"/>
          <p:cNvSpPr/>
          <p:nvPr/>
        </p:nvSpPr>
        <p:spPr>
          <a:xfrm>
            <a:off x="3275856" y="1556792"/>
            <a:ext cx="2592288" cy="5040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Examen de la demande</a:t>
            </a:r>
            <a:endParaRPr lang="fr-FR" dirty="0"/>
          </a:p>
        </p:txBody>
      </p:sp>
      <p:sp>
        <p:nvSpPr>
          <p:cNvPr id="16" name="Rectangle à coins arrondis 15"/>
          <p:cNvSpPr/>
          <p:nvPr/>
        </p:nvSpPr>
        <p:spPr>
          <a:xfrm>
            <a:off x="1835696" y="2348880"/>
            <a:ext cx="1440160" cy="5040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Essais</a:t>
            </a:r>
            <a:endParaRPr lang="fr-FR" dirty="0"/>
          </a:p>
        </p:txBody>
      </p:sp>
      <p:sp>
        <p:nvSpPr>
          <p:cNvPr id="17" name="Rectangle à coins arrondis 16"/>
          <p:cNvSpPr/>
          <p:nvPr/>
        </p:nvSpPr>
        <p:spPr>
          <a:xfrm>
            <a:off x="5868144" y="2348880"/>
            <a:ext cx="1440160" cy="50405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smtClean="0"/>
              <a:t>Vérification en usine</a:t>
            </a:r>
            <a:endParaRPr lang="fr-FR" dirty="0"/>
          </a:p>
        </p:txBody>
      </p:sp>
      <p:sp>
        <p:nvSpPr>
          <p:cNvPr id="18" name="Rectangle à coins arrondis 17"/>
          <p:cNvSpPr/>
          <p:nvPr/>
        </p:nvSpPr>
        <p:spPr>
          <a:xfrm>
            <a:off x="2843808" y="3140968"/>
            <a:ext cx="3672408" cy="7200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smtClean="0"/>
              <a:t>Analyse des résultats des essais et des vérification en  usine</a:t>
            </a:r>
            <a:endParaRPr lang="fr-FR" sz="1600" dirty="0"/>
          </a:p>
        </p:txBody>
      </p:sp>
      <p:sp>
        <p:nvSpPr>
          <p:cNvPr id="19" name="Rectangle à coins arrondis 18"/>
          <p:cNvSpPr/>
          <p:nvPr/>
        </p:nvSpPr>
        <p:spPr>
          <a:xfrm>
            <a:off x="2915816" y="4045446"/>
            <a:ext cx="3672408" cy="60769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smtClean="0"/>
              <a:t>Examen par la commission de gestion</a:t>
            </a:r>
            <a:endParaRPr lang="fr-FR" sz="1600" dirty="0"/>
          </a:p>
        </p:txBody>
      </p:sp>
      <p:sp>
        <p:nvSpPr>
          <p:cNvPr id="20" name="Rectangle à coins arrondis 19"/>
          <p:cNvSpPr/>
          <p:nvPr/>
        </p:nvSpPr>
        <p:spPr>
          <a:xfrm>
            <a:off x="3851919" y="4791422"/>
            <a:ext cx="2016225" cy="60769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smtClean="0"/>
              <a:t>Décision du LNE</a:t>
            </a:r>
          </a:p>
          <a:p>
            <a:pPr algn="ctr"/>
            <a:r>
              <a:rPr lang="fr-FR" sz="900" dirty="0" smtClean="0"/>
              <a:t>Attribution du droit d’usage, report ou refus</a:t>
            </a:r>
            <a:endParaRPr lang="fr-FR" sz="900" dirty="0"/>
          </a:p>
        </p:txBody>
      </p:sp>
      <p:cxnSp>
        <p:nvCxnSpPr>
          <p:cNvPr id="22" name="Connecteur droit avec flèche 21"/>
          <p:cNvCxnSpPr/>
          <p:nvPr/>
        </p:nvCxnSpPr>
        <p:spPr>
          <a:xfrm>
            <a:off x="4499992" y="1340768"/>
            <a:ext cx="0"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Connecteur droit avec flèche 23"/>
          <p:cNvCxnSpPr>
            <a:stCxn id="15" idx="1"/>
          </p:cNvCxnSpPr>
          <p:nvPr/>
        </p:nvCxnSpPr>
        <p:spPr>
          <a:xfrm flipH="1">
            <a:off x="2339752" y="1808820"/>
            <a:ext cx="936104" cy="5400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Connecteur droit avec flèche 25"/>
          <p:cNvCxnSpPr>
            <a:endCxn id="17" idx="0"/>
          </p:cNvCxnSpPr>
          <p:nvPr/>
        </p:nvCxnSpPr>
        <p:spPr>
          <a:xfrm>
            <a:off x="5868144" y="1808820"/>
            <a:ext cx="720080" cy="5400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Connecteur droit avec flèche 27"/>
          <p:cNvCxnSpPr/>
          <p:nvPr/>
        </p:nvCxnSpPr>
        <p:spPr>
          <a:xfrm>
            <a:off x="2555776" y="2852936"/>
            <a:ext cx="1440160"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p:nvPr/>
        </p:nvCxnSpPr>
        <p:spPr>
          <a:xfrm flipH="1">
            <a:off x="5652120" y="2852936"/>
            <a:ext cx="792088"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p:nvPr/>
        </p:nvCxnSpPr>
        <p:spPr>
          <a:xfrm>
            <a:off x="4680012" y="3861048"/>
            <a:ext cx="0" cy="1843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Connecteur droit avec flèche 36"/>
          <p:cNvCxnSpPr>
            <a:stCxn id="19" idx="2"/>
          </p:cNvCxnSpPr>
          <p:nvPr/>
        </p:nvCxnSpPr>
        <p:spPr>
          <a:xfrm>
            <a:off x="4752020" y="4653136"/>
            <a:ext cx="0" cy="138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ZoneTexte 37"/>
          <p:cNvSpPr txBox="1"/>
          <p:nvPr/>
        </p:nvSpPr>
        <p:spPr>
          <a:xfrm>
            <a:off x="611560" y="2348880"/>
            <a:ext cx="1152128" cy="861774"/>
          </a:xfrm>
          <a:prstGeom prst="rect">
            <a:avLst/>
          </a:prstGeom>
          <a:noFill/>
        </p:spPr>
        <p:txBody>
          <a:bodyPr wrap="square" rtlCol="0">
            <a:spAutoFit/>
          </a:bodyPr>
          <a:lstStyle/>
          <a:p>
            <a:r>
              <a:rPr lang="fr-FR" sz="1000" dirty="0">
                <a:solidFill>
                  <a:srgbClr val="003A7D"/>
                </a:solidFill>
              </a:rPr>
              <a:t>Par le LNE</a:t>
            </a:r>
          </a:p>
          <a:p>
            <a:r>
              <a:rPr lang="fr-FR" sz="1000" dirty="0">
                <a:solidFill>
                  <a:srgbClr val="003A7D"/>
                </a:solidFill>
              </a:rPr>
              <a:t>Prélèvements ou envoi d’échantillons</a:t>
            </a:r>
          </a:p>
          <a:p>
            <a:r>
              <a:rPr lang="fr-FR" sz="1000" dirty="0">
                <a:solidFill>
                  <a:srgbClr val="003A7D"/>
                </a:solidFill>
              </a:rPr>
              <a:t>Rapport d’essais</a:t>
            </a:r>
          </a:p>
        </p:txBody>
      </p:sp>
      <p:sp>
        <p:nvSpPr>
          <p:cNvPr id="39" name="ZoneTexte 38"/>
          <p:cNvSpPr txBox="1"/>
          <p:nvPr/>
        </p:nvSpPr>
        <p:spPr>
          <a:xfrm>
            <a:off x="7389414" y="1671635"/>
            <a:ext cx="1503065" cy="1631216"/>
          </a:xfrm>
          <a:prstGeom prst="rect">
            <a:avLst/>
          </a:prstGeom>
          <a:noFill/>
        </p:spPr>
        <p:txBody>
          <a:bodyPr wrap="square" rtlCol="0">
            <a:spAutoFit/>
          </a:bodyPr>
          <a:lstStyle/>
          <a:p>
            <a:r>
              <a:rPr lang="fr-FR" sz="1000" dirty="0">
                <a:solidFill>
                  <a:srgbClr val="003A7D"/>
                </a:solidFill>
              </a:rPr>
              <a:t>Par </a:t>
            </a:r>
            <a:r>
              <a:rPr lang="fr-FR" sz="1000" dirty="0" smtClean="0">
                <a:solidFill>
                  <a:srgbClr val="003A7D"/>
                </a:solidFill>
              </a:rPr>
              <a:t>un auditeur qualifié ISO 10011</a:t>
            </a:r>
          </a:p>
          <a:p>
            <a:r>
              <a:rPr lang="fr-FR" sz="1000" dirty="0" smtClean="0">
                <a:solidFill>
                  <a:srgbClr val="003A7D"/>
                </a:solidFill>
              </a:rPr>
              <a:t>Examen du système qualité et du manuel qualité pour les produits concernés </a:t>
            </a:r>
          </a:p>
          <a:p>
            <a:r>
              <a:rPr lang="fr-FR" sz="1000" dirty="0" smtClean="0">
                <a:solidFill>
                  <a:srgbClr val="003A7D"/>
                </a:solidFill>
              </a:rPr>
              <a:t>Rapport d’audit</a:t>
            </a:r>
          </a:p>
          <a:p>
            <a:r>
              <a:rPr lang="fr-FR" sz="1000" dirty="0" smtClean="0">
                <a:solidFill>
                  <a:srgbClr val="003A7D"/>
                </a:solidFill>
              </a:rPr>
              <a:t>Identification des écarts par rapport au MQ et au RT C27</a:t>
            </a:r>
            <a:endParaRPr lang="fr-FR" sz="1000" dirty="0">
              <a:solidFill>
                <a:srgbClr val="003A7D"/>
              </a:solidFill>
            </a:endParaRPr>
          </a:p>
        </p:txBody>
      </p:sp>
    </p:spTree>
    <p:extLst>
      <p:ext uri="{BB962C8B-B14F-4D97-AF65-F5344CB8AC3E}">
        <p14:creationId xmlns:p14="http://schemas.microsoft.com/office/powerpoint/2010/main" val="2003263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pPr fontAlgn="base">
              <a:spcBef>
                <a:spcPct val="50000"/>
              </a:spcBef>
              <a:spcAft>
                <a:spcPct val="0"/>
              </a:spcAft>
            </a:pPr>
            <a:r>
              <a:rPr lang="fr-FR" altLang="fr-FR" b="1" dirty="0" smtClean="0">
                <a:solidFill>
                  <a:srgbClr val="FF0000"/>
                </a:solidFill>
              </a:rPr>
              <a:t>1. Contexte réglementaire</a:t>
            </a:r>
            <a:r>
              <a:rPr lang="fr-FR" altLang="fr-FR" b="1" dirty="0" smtClean="0">
                <a:solidFill>
                  <a:srgbClr val="000099"/>
                </a:solidFill>
              </a:rPr>
              <a:t/>
            </a:r>
            <a:br>
              <a:rPr lang="fr-FR" altLang="fr-FR" b="1" dirty="0" smtClean="0">
                <a:solidFill>
                  <a:srgbClr val="000099"/>
                </a:solidFill>
              </a:rPr>
            </a:br>
            <a:r>
              <a:rPr lang="fr-FR" altLang="fr-FR" b="1" dirty="0">
                <a:solidFill>
                  <a:srgbClr val="000099"/>
                </a:solidFill>
              </a:rPr>
              <a:t/>
            </a:r>
            <a:br>
              <a:rPr lang="fr-FR" altLang="fr-FR" b="1" dirty="0">
                <a:solidFill>
                  <a:srgbClr val="000099"/>
                </a:solidFill>
              </a:rPr>
            </a:br>
            <a:r>
              <a:rPr lang="fr-FR" altLang="fr-FR" b="1" dirty="0" smtClean="0">
                <a:solidFill>
                  <a:srgbClr val="000099"/>
                </a:solidFill>
              </a:rPr>
              <a:t>2. Emballages </a:t>
            </a:r>
            <a:r>
              <a:rPr lang="fr-FR" altLang="fr-FR" b="1" dirty="0">
                <a:solidFill>
                  <a:srgbClr val="000099"/>
                </a:solidFill>
              </a:rPr>
              <a:t>et construction</a:t>
            </a:r>
            <a:br>
              <a:rPr lang="fr-FR" altLang="fr-FR" b="1" dirty="0">
                <a:solidFill>
                  <a:srgbClr val="000099"/>
                </a:solidFill>
              </a:rPr>
            </a:br>
            <a:r>
              <a:rPr lang="fr-FR" altLang="fr-FR" b="1" dirty="0">
                <a:solidFill>
                  <a:srgbClr val="000099"/>
                </a:solidFill>
              </a:rPr>
              <a:t> </a:t>
            </a:r>
            <a:r>
              <a:rPr lang="fr-FR" altLang="fr-FR" b="1" dirty="0" smtClean="0">
                <a:solidFill>
                  <a:srgbClr val="000099"/>
                </a:solidFill>
              </a:rPr>
              <a:t/>
            </a:r>
            <a:br>
              <a:rPr lang="fr-FR" altLang="fr-FR" b="1" dirty="0" smtClean="0">
                <a:solidFill>
                  <a:srgbClr val="000099"/>
                </a:solidFill>
              </a:rPr>
            </a:br>
            <a:r>
              <a:rPr lang="fr-FR" altLang="fr-FR" b="1" dirty="0" smtClean="0">
                <a:solidFill>
                  <a:srgbClr val="000099"/>
                </a:solidFill>
              </a:rPr>
              <a:t>3. Processus </a:t>
            </a:r>
            <a:r>
              <a:rPr lang="fr-FR" altLang="fr-FR" b="1" dirty="0">
                <a:solidFill>
                  <a:srgbClr val="000099"/>
                </a:solidFill>
              </a:rPr>
              <a:t>d’obtention d’un agrément</a:t>
            </a:r>
            <a:br>
              <a:rPr lang="fr-FR" altLang="fr-FR" b="1" dirty="0">
                <a:solidFill>
                  <a:srgbClr val="000099"/>
                </a:solidFill>
              </a:rPr>
            </a:br>
            <a:r>
              <a:rPr lang="fr-FR" altLang="fr-FR" b="1" dirty="0">
                <a:solidFill>
                  <a:srgbClr val="000099"/>
                </a:solidFill>
              </a:rPr>
              <a:t>	3.1 Epreuves et Marquages</a:t>
            </a:r>
            <a:br>
              <a:rPr lang="fr-FR" altLang="fr-FR" b="1" dirty="0">
                <a:solidFill>
                  <a:srgbClr val="000099"/>
                </a:solidFill>
              </a:rPr>
            </a:br>
            <a:r>
              <a:rPr lang="fr-FR" altLang="fr-FR" b="1" dirty="0">
                <a:solidFill>
                  <a:srgbClr val="000099"/>
                </a:solidFill>
              </a:rPr>
              <a:t>	3.2 </a:t>
            </a:r>
            <a:r>
              <a:rPr lang="fr-FR" altLang="fr-FR" b="1" dirty="0" smtClean="0">
                <a:solidFill>
                  <a:srgbClr val="000099"/>
                </a:solidFill>
              </a:rPr>
              <a:t>PAQ</a:t>
            </a:r>
            <a:endParaRPr lang="fr-FR" altLang="fr-FR" b="1" dirty="0">
              <a:solidFill>
                <a:srgbClr val="000099"/>
              </a:solidFill>
            </a:endParaRPr>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3</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dirty="0" smtClean="0"/>
              <a:t>PLAN GENERAL</a:t>
            </a:r>
            <a:endParaRPr lang="fr-FR" dirty="0"/>
          </a:p>
        </p:txBody>
      </p:sp>
    </p:spTree>
    <p:extLst>
      <p:ext uri="{BB962C8B-B14F-4D97-AF65-F5344CB8AC3E}">
        <p14:creationId xmlns:p14="http://schemas.microsoft.com/office/powerpoint/2010/main" val="207188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Vérifications effectuées par le </a:t>
            </a:r>
            <a:r>
              <a:rPr lang="fr-FR" dirty="0" err="1" smtClean="0"/>
              <a:t>lne</a:t>
            </a:r>
            <a:endParaRPr lang="fr-FR" dirty="0"/>
          </a:p>
        </p:txBody>
      </p:sp>
      <p:sp>
        <p:nvSpPr>
          <p:cNvPr id="4" name="Espace réservé du contenu 3"/>
          <p:cNvSpPr>
            <a:spLocks noGrp="1"/>
          </p:cNvSpPr>
          <p:nvPr>
            <p:ph idx="23"/>
          </p:nvPr>
        </p:nvSpPr>
        <p:spPr>
          <a:xfrm>
            <a:off x="539749" y="1131034"/>
            <a:ext cx="4968355" cy="769441"/>
          </a:xfrm>
        </p:spPr>
        <p:txBody>
          <a:bodyPr/>
          <a:lstStyle/>
          <a:p>
            <a:r>
              <a:rPr lang="fr-FR" dirty="0"/>
              <a:t>Audit</a:t>
            </a:r>
          </a:p>
          <a:p>
            <a:endParaRPr lang="fr-FR" dirty="0"/>
          </a:p>
        </p:txBody>
      </p:sp>
      <p:sp>
        <p:nvSpPr>
          <p:cNvPr id="9" name="Espace réservé du contenu 8"/>
          <p:cNvSpPr>
            <a:spLocks noGrp="1"/>
          </p:cNvSpPr>
          <p:nvPr>
            <p:ph idx="26"/>
          </p:nvPr>
        </p:nvSpPr>
        <p:spPr>
          <a:xfrm>
            <a:off x="5796136" y="3429000"/>
            <a:ext cx="2736304" cy="523220"/>
          </a:xfrm>
        </p:spPr>
        <p:txBody>
          <a:bodyPr/>
          <a:lstStyle/>
          <a:p>
            <a:r>
              <a:rPr lang="fr-FR" dirty="0" smtClean="0"/>
              <a:t>Audits d’une journée en moyenne planifiés avec l’entreprise</a:t>
            </a:r>
            <a:endParaRPr lang="fr-FR" dirty="0"/>
          </a:p>
        </p:txBody>
      </p:sp>
      <p:sp>
        <p:nvSpPr>
          <p:cNvPr id="10" name="Espace réservé du numéro de diapositive 9"/>
          <p:cNvSpPr>
            <a:spLocks noGrp="1"/>
          </p:cNvSpPr>
          <p:nvPr>
            <p:ph type="sldNum" sz="quarter" idx="12"/>
          </p:nvPr>
        </p:nvSpPr>
        <p:spPr/>
        <p:txBody>
          <a:bodyPr/>
          <a:lstStyle/>
          <a:p>
            <a:fld id="{6CD2ADAA-5F34-4877-8AC9-30E1FF774256}" type="slidenum">
              <a:rPr lang="fr-FR" smtClean="0"/>
              <a:pPr/>
              <a:t>30</a:t>
            </a:fld>
            <a:endParaRPr lang="fr-FR" dirty="0"/>
          </a:p>
        </p:txBody>
      </p:sp>
      <p:sp>
        <p:nvSpPr>
          <p:cNvPr id="11" name="Espace réservé du pied de page 10"/>
          <p:cNvSpPr>
            <a:spLocks noGrp="1"/>
          </p:cNvSpPr>
          <p:nvPr>
            <p:ph type="ftr" sz="quarter" idx="11"/>
          </p:nvPr>
        </p:nvSpPr>
        <p:spPr/>
        <p:txBody>
          <a:bodyPr/>
          <a:lstStyle/>
          <a:p>
            <a:r>
              <a:rPr lang="fr-FR" dirty="0"/>
              <a:t>Journée thématique de l’ACSTMD</a:t>
            </a:r>
          </a:p>
          <a:p>
            <a:endParaRPr lang="fr-FR" dirty="0"/>
          </a:p>
        </p:txBody>
      </p:sp>
      <p:sp>
        <p:nvSpPr>
          <p:cNvPr id="14" name="Espace réservé du contenu 1"/>
          <p:cNvSpPr>
            <a:spLocks noGrp="1"/>
          </p:cNvSpPr>
          <p:nvPr>
            <p:ph idx="4294967295"/>
          </p:nvPr>
        </p:nvSpPr>
        <p:spPr>
          <a:xfrm>
            <a:off x="467544" y="1916832"/>
            <a:ext cx="4968552" cy="2376264"/>
          </a:xfrm>
        </p:spPr>
        <p:txBody>
          <a:bodyPr lIns="0" tIns="0" rIns="0" bIns="0">
            <a:normAutofit fontScale="92500" lnSpcReduction="20000"/>
          </a:bodyPr>
          <a:lstStyle/>
          <a:p>
            <a:r>
              <a:rPr lang="fr-FR" dirty="0" smtClean="0"/>
              <a:t>Exigences </a:t>
            </a:r>
            <a:r>
              <a:rPr lang="fr-FR" dirty="0"/>
              <a:t>du règlement technique Responsabilité de la direction</a:t>
            </a:r>
          </a:p>
          <a:p>
            <a:endParaRPr lang="fr-FR" dirty="0"/>
          </a:p>
          <a:p>
            <a:r>
              <a:rPr lang="fr-FR" dirty="0"/>
              <a:t>Prélèvements </a:t>
            </a:r>
            <a:r>
              <a:rPr lang="fr-FR" dirty="0" smtClean="0"/>
              <a:t>pour :</a:t>
            </a:r>
          </a:p>
          <a:p>
            <a:pPr marL="342900" indent="-342900">
              <a:buFont typeface="Arial" panose="020B0604020202020204" pitchFamily="34" charset="0"/>
              <a:buChar char="•"/>
            </a:pPr>
            <a:r>
              <a:rPr lang="fr-FR" dirty="0" smtClean="0"/>
              <a:t>Essais de</a:t>
            </a:r>
            <a:r>
              <a:rPr lang="fr-FR" dirty="0"/>
              <a:t> </a:t>
            </a:r>
            <a:r>
              <a:rPr lang="fr-FR" dirty="0" smtClean="0"/>
              <a:t>conformité</a:t>
            </a:r>
            <a:endParaRPr lang="fr-FR" dirty="0"/>
          </a:p>
          <a:p>
            <a:pPr marL="342900" indent="-342900">
              <a:buFont typeface="Arial" panose="020B0604020202020204" pitchFamily="34" charset="0"/>
              <a:buChar char="•"/>
            </a:pPr>
            <a:r>
              <a:rPr lang="fr-FR" dirty="0"/>
              <a:t>Comparaisons statistiques</a:t>
            </a:r>
          </a:p>
          <a:p>
            <a:endParaRPr lang="fr-FR" dirty="0"/>
          </a:p>
          <a:p>
            <a:r>
              <a:rPr lang="fr-FR" dirty="0"/>
              <a:t>Examen des registres de contrôles</a:t>
            </a:r>
          </a:p>
          <a:p>
            <a:endParaRPr lang="fr-FR" dirty="0"/>
          </a:p>
        </p:txBody>
      </p:sp>
      <p:sp>
        <p:nvSpPr>
          <p:cNvPr id="6" name="AutoShape 4" descr="RÃ©sultat de recherche d'images pour &quot;audi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Espace réservé pour une image  6"/>
          <p:cNvSpPr>
            <a:spLocks noGrp="1"/>
          </p:cNvSpPr>
          <p:nvPr>
            <p:ph type="pic" sz="quarter" idx="17"/>
          </p:nvPr>
        </p:nvSpPr>
        <p:spPr/>
      </p:sp>
      <p:pic>
        <p:nvPicPr>
          <p:cNvPr id="205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548680"/>
            <a:ext cx="3303283" cy="262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123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Vérifications effectuées par le </a:t>
            </a:r>
            <a:r>
              <a:rPr lang="fr-FR" dirty="0" err="1" smtClean="0"/>
              <a:t>lne</a:t>
            </a:r>
            <a:endParaRPr lang="fr-FR" dirty="0"/>
          </a:p>
        </p:txBody>
      </p:sp>
      <p:sp>
        <p:nvSpPr>
          <p:cNvPr id="4" name="Espace réservé du contenu 3"/>
          <p:cNvSpPr>
            <a:spLocks noGrp="1"/>
          </p:cNvSpPr>
          <p:nvPr>
            <p:ph idx="23"/>
          </p:nvPr>
        </p:nvSpPr>
        <p:spPr>
          <a:xfrm>
            <a:off x="539749" y="1131034"/>
            <a:ext cx="4968355" cy="769441"/>
          </a:xfrm>
        </p:spPr>
        <p:txBody>
          <a:bodyPr/>
          <a:lstStyle/>
          <a:p>
            <a:r>
              <a:rPr lang="fr-FR" dirty="0" smtClean="0"/>
              <a:t>Essais</a:t>
            </a:r>
            <a:endParaRPr lang="fr-FR" dirty="0"/>
          </a:p>
          <a:p>
            <a:endParaRPr lang="fr-FR" dirty="0"/>
          </a:p>
        </p:txBody>
      </p:sp>
      <p:sp>
        <p:nvSpPr>
          <p:cNvPr id="9" name="Espace réservé du contenu 8"/>
          <p:cNvSpPr>
            <a:spLocks noGrp="1"/>
          </p:cNvSpPr>
          <p:nvPr>
            <p:ph idx="26"/>
          </p:nvPr>
        </p:nvSpPr>
        <p:spPr>
          <a:xfrm>
            <a:off x="5796136" y="3429000"/>
            <a:ext cx="2736304" cy="307777"/>
          </a:xfrm>
        </p:spPr>
        <p:txBody>
          <a:bodyPr/>
          <a:lstStyle/>
          <a:p>
            <a:r>
              <a:rPr lang="fr-FR" dirty="0" smtClean="0"/>
              <a:t>Mesure de la compression à plat </a:t>
            </a:r>
            <a:endParaRPr lang="fr-FR" dirty="0"/>
          </a:p>
        </p:txBody>
      </p:sp>
      <p:sp>
        <p:nvSpPr>
          <p:cNvPr id="10" name="Espace réservé du numéro de diapositive 9"/>
          <p:cNvSpPr>
            <a:spLocks noGrp="1"/>
          </p:cNvSpPr>
          <p:nvPr>
            <p:ph type="sldNum" sz="quarter" idx="12"/>
          </p:nvPr>
        </p:nvSpPr>
        <p:spPr/>
        <p:txBody>
          <a:bodyPr/>
          <a:lstStyle/>
          <a:p>
            <a:fld id="{6CD2ADAA-5F34-4877-8AC9-30E1FF774256}" type="slidenum">
              <a:rPr lang="fr-FR" smtClean="0"/>
              <a:pPr/>
              <a:t>31</a:t>
            </a:fld>
            <a:endParaRPr lang="fr-FR" dirty="0"/>
          </a:p>
        </p:txBody>
      </p:sp>
      <p:sp>
        <p:nvSpPr>
          <p:cNvPr id="11" name="Espace réservé du pied de page 10"/>
          <p:cNvSpPr>
            <a:spLocks noGrp="1"/>
          </p:cNvSpPr>
          <p:nvPr>
            <p:ph type="ftr" sz="quarter" idx="11"/>
          </p:nvPr>
        </p:nvSpPr>
        <p:spPr/>
        <p:txBody>
          <a:bodyPr/>
          <a:lstStyle/>
          <a:p>
            <a:r>
              <a:rPr lang="fr-FR" dirty="0"/>
              <a:t>Journée thématique de l’ACSTMD</a:t>
            </a:r>
          </a:p>
          <a:p>
            <a:endParaRPr lang="fr-FR" dirty="0"/>
          </a:p>
        </p:txBody>
      </p:sp>
      <p:sp>
        <p:nvSpPr>
          <p:cNvPr id="14" name="Espace réservé du contenu 1"/>
          <p:cNvSpPr>
            <a:spLocks noGrp="1"/>
          </p:cNvSpPr>
          <p:nvPr>
            <p:ph idx="4294967295"/>
          </p:nvPr>
        </p:nvSpPr>
        <p:spPr>
          <a:xfrm>
            <a:off x="467544" y="1916832"/>
            <a:ext cx="4968552" cy="2376264"/>
          </a:xfrm>
        </p:spPr>
        <p:txBody>
          <a:bodyPr lIns="0" tIns="0" rIns="0" bIns="0">
            <a:normAutofit fontScale="92500" lnSpcReduction="10000"/>
          </a:bodyPr>
          <a:lstStyle/>
          <a:p>
            <a:r>
              <a:rPr lang="fr-FR" dirty="0" smtClean="0"/>
              <a:t>Laboratoire accrédité par le </a:t>
            </a:r>
            <a:r>
              <a:rPr lang="fr-FR" dirty="0" err="1" smtClean="0"/>
              <a:t>Cofrac</a:t>
            </a:r>
            <a:endParaRPr lang="fr-FR" dirty="0"/>
          </a:p>
          <a:p>
            <a:endParaRPr lang="fr-FR" dirty="0"/>
          </a:p>
          <a:p>
            <a:pPr marL="342900" indent="-342900">
              <a:buFont typeface="Arial" panose="020B0604020202020204" pitchFamily="34" charset="0"/>
              <a:buChar char="•"/>
            </a:pPr>
            <a:r>
              <a:rPr lang="fr-FR" dirty="0" smtClean="0"/>
              <a:t>Mesure d’épaisseur</a:t>
            </a:r>
          </a:p>
          <a:p>
            <a:pPr marL="342900" indent="-342900">
              <a:buFont typeface="Arial" panose="020B0604020202020204" pitchFamily="34" charset="0"/>
              <a:buChar char="•"/>
            </a:pPr>
            <a:r>
              <a:rPr lang="fr-FR" dirty="0" smtClean="0"/>
              <a:t>Grammages</a:t>
            </a:r>
          </a:p>
          <a:p>
            <a:pPr marL="342900" indent="-342900">
              <a:buFont typeface="Arial" panose="020B0604020202020204" pitchFamily="34" charset="0"/>
              <a:buChar char="•"/>
            </a:pPr>
            <a:r>
              <a:rPr lang="fr-FR" dirty="0" smtClean="0"/>
              <a:t>Résistance à l’éclatement</a:t>
            </a:r>
          </a:p>
          <a:p>
            <a:pPr marL="342900" indent="-342900">
              <a:buFont typeface="Arial" panose="020B0604020202020204" pitchFamily="34" charset="0"/>
              <a:buChar char="•"/>
            </a:pPr>
            <a:r>
              <a:rPr lang="fr-FR" dirty="0" smtClean="0"/>
              <a:t>Résistance à la compression à plat</a:t>
            </a:r>
          </a:p>
          <a:p>
            <a:pPr marL="342900" indent="-342900">
              <a:buFont typeface="Arial" panose="020B0604020202020204" pitchFamily="34" charset="0"/>
              <a:buChar char="•"/>
            </a:pPr>
            <a:r>
              <a:rPr lang="fr-FR" dirty="0" smtClean="0"/>
              <a:t>Résistance à la compression sur chant</a:t>
            </a:r>
            <a:endParaRPr lang="fr-FR" dirty="0"/>
          </a:p>
          <a:p>
            <a:pPr marL="342900" indent="-342900">
              <a:buFont typeface="Arial" panose="020B0604020202020204" pitchFamily="34" charset="0"/>
              <a:buChar char="•"/>
            </a:pPr>
            <a:endParaRPr lang="fr-FR" dirty="0"/>
          </a:p>
        </p:txBody>
      </p:sp>
      <p:sp>
        <p:nvSpPr>
          <p:cNvPr id="6" name="AutoShape 4" descr="RÃ©sultat de recherche d'images pour &quot;audi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Espace réservé pour une image  1"/>
          <p:cNvSpPr>
            <a:spLocks noGrp="1"/>
          </p:cNvSpPr>
          <p:nvPr>
            <p:ph type="pic" sz="quarter" idx="17"/>
          </p:nvPr>
        </p:nvSpPr>
        <p:spPr/>
      </p:sp>
      <p:pic>
        <p:nvPicPr>
          <p:cNvPr id="15" name="Picture 6" descr="carton11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504503"/>
            <a:ext cx="2592288" cy="25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551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32</a:t>
            </a:fld>
            <a:endParaRPr lang="fr-FR" dirty="0"/>
          </a:p>
        </p:txBody>
      </p:sp>
      <p:sp>
        <p:nvSpPr>
          <p:cNvPr id="4" name="Espace réservé du pied de page 3"/>
          <p:cNvSpPr>
            <a:spLocks noGrp="1"/>
          </p:cNvSpPr>
          <p:nvPr>
            <p:ph type="ftr" sz="quarter" idx="11"/>
          </p:nvPr>
        </p:nvSpPr>
        <p:spPr/>
        <p:txBody>
          <a:bodyPr/>
          <a:lstStyle/>
          <a:p>
            <a:r>
              <a:rPr lang="fr-FR" dirty="0"/>
              <a:t>Journée thématique de l’ACSTMD</a:t>
            </a:r>
          </a:p>
          <a:p>
            <a:endParaRPr lang="fr-FR" dirty="0"/>
          </a:p>
        </p:txBody>
      </p:sp>
      <p:sp>
        <p:nvSpPr>
          <p:cNvPr id="6" name="Espace réservé du texte 5"/>
          <p:cNvSpPr>
            <a:spLocks noGrp="1"/>
          </p:cNvSpPr>
          <p:nvPr>
            <p:ph type="body" sz="quarter" idx="13"/>
          </p:nvPr>
        </p:nvSpPr>
        <p:spPr/>
        <p:txBody>
          <a:bodyPr/>
          <a:lstStyle/>
          <a:p>
            <a:endParaRPr lang="fr-F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l="25000" t="13242" r="24219" b="9375"/>
          <a:stretch>
            <a:fillRect/>
          </a:stretch>
        </p:blipFill>
        <p:spPr bwMode="auto">
          <a:xfrm>
            <a:off x="2123728" y="188640"/>
            <a:ext cx="4977005"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687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7"/>
          </p:nvPr>
        </p:nvSpPr>
        <p:spPr/>
      </p:sp>
      <p:sp>
        <p:nvSpPr>
          <p:cNvPr id="3" name="Titre 2"/>
          <p:cNvSpPr>
            <a:spLocks noGrp="1"/>
          </p:cNvSpPr>
          <p:nvPr>
            <p:ph type="ctrTitle"/>
          </p:nvPr>
        </p:nvSpPr>
        <p:spPr/>
        <p:txBody>
          <a:bodyPr/>
          <a:lstStyle/>
          <a:p>
            <a:r>
              <a:rPr lang="fr-FR" dirty="0" smtClean="0"/>
              <a:t>Essai spécifique </a:t>
            </a:r>
            <a:r>
              <a:rPr lang="fr-FR" dirty="0" err="1" smtClean="0"/>
              <a:t>tmd</a:t>
            </a:r>
            <a:endParaRPr lang="fr-FR" dirty="0"/>
          </a:p>
        </p:txBody>
      </p:sp>
      <p:sp>
        <p:nvSpPr>
          <p:cNvPr id="4" name="Espace réservé du contenu 3"/>
          <p:cNvSpPr>
            <a:spLocks noGrp="1"/>
          </p:cNvSpPr>
          <p:nvPr>
            <p:ph idx="23"/>
          </p:nvPr>
        </p:nvSpPr>
        <p:spPr>
          <a:xfrm>
            <a:off x="539749" y="1131034"/>
            <a:ext cx="5112371" cy="1354217"/>
          </a:xfrm>
        </p:spPr>
        <p:txBody>
          <a:bodyPr/>
          <a:lstStyle/>
          <a:p>
            <a:r>
              <a:rPr lang="fr-FR" dirty="0"/>
              <a:t>Absorption d’eau – Cobb </a:t>
            </a:r>
            <a:r>
              <a:rPr lang="fr-FR" sz="1400" i="1" dirty="0"/>
              <a:t>(Norme NF EN </a:t>
            </a:r>
            <a:r>
              <a:rPr lang="fr-FR" sz="1400" i="1" dirty="0" smtClean="0"/>
              <a:t>20535)</a:t>
            </a:r>
            <a:endParaRPr lang="fr-FR" sz="1400" i="1" dirty="0"/>
          </a:p>
          <a:p>
            <a:endParaRPr lang="fr-FR" dirty="0"/>
          </a:p>
          <a:p>
            <a:endParaRPr lang="fr-FR" dirty="0"/>
          </a:p>
        </p:txBody>
      </p:sp>
      <p:sp>
        <p:nvSpPr>
          <p:cNvPr id="5" name="Espace réservé du contenu 4"/>
          <p:cNvSpPr>
            <a:spLocks noGrp="1"/>
          </p:cNvSpPr>
          <p:nvPr>
            <p:ph idx="26"/>
          </p:nvPr>
        </p:nvSpPr>
        <p:spPr>
          <a:xfrm>
            <a:off x="5796136" y="3429000"/>
            <a:ext cx="2736304" cy="307777"/>
          </a:xfrm>
        </p:spPr>
        <p:txBody>
          <a:bodyPr/>
          <a:lstStyle/>
          <a:p>
            <a:r>
              <a:rPr lang="fr-FR" dirty="0" smtClean="0"/>
              <a:t>Appareil pour essai Cobb</a:t>
            </a:r>
            <a:endParaRPr lang="fr-FR" dirty="0"/>
          </a:p>
        </p:txBody>
      </p:sp>
      <p:sp>
        <p:nvSpPr>
          <p:cNvPr id="6" name="Espace réservé du numéro de diapositive 5"/>
          <p:cNvSpPr>
            <a:spLocks noGrp="1"/>
          </p:cNvSpPr>
          <p:nvPr>
            <p:ph type="sldNum" sz="quarter" idx="12"/>
          </p:nvPr>
        </p:nvSpPr>
        <p:spPr/>
        <p:txBody>
          <a:bodyPr/>
          <a:lstStyle/>
          <a:p>
            <a:fld id="{6CD2ADAA-5F34-4877-8AC9-30E1FF774256}" type="slidenum">
              <a:rPr lang="fr-FR" smtClean="0"/>
              <a:pPr/>
              <a:t>33</a:t>
            </a:fld>
            <a:endParaRPr lang="fr-FR" dirty="0"/>
          </a:p>
        </p:txBody>
      </p:sp>
      <p:sp>
        <p:nvSpPr>
          <p:cNvPr id="7" name="Espace réservé du pied de page 6"/>
          <p:cNvSpPr>
            <a:spLocks noGrp="1"/>
          </p:cNvSpPr>
          <p:nvPr>
            <p:ph type="ftr" sz="quarter" idx="11"/>
          </p:nvPr>
        </p:nvSpPr>
        <p:spPr/>
        <p:txBody>
          <a:bodyPr/>
          <a:lstStyle/>
          <a:p>
            <a:r>
              <a:rPr lang="fr-FR" dirty="0"/>
              <a:t>Journée thématique de l’ACSTMD</a:t>
            </a:r>
          </a:p>
          <a:p>
            <a:endParaRPr lang="fr-FR" dirty="0"/>
          </a:p>
        </p:txBody>
      </p:sp>
      <p:sp>
        <p:nvSpPr>
          <p:cNvPr id="9" name="Rectangle 8"/>
          <p:cNvSpPr/>
          <p:nvPr/>
        </p:nvSpPr>
        <p:spPr>
          <a:xfrm>
            <a:off x="-36512" y="1556792"/>
            <a:ext cx="5256584" cy="2554545"/>
          </a:xfrm>
          <a:prstGeom prst="rect">
            <a:avLst/>
          </a:prstGeom>
        </p:spPr>
        <p:txBody>
          <a:bodyPr wrap="square">
            <a:spAutoFit/>
          </a:bodyPr>
          <a:lstStyle/>
          <a:p>
            <a:pPr lvl="1"/>
            <a:r>
              <a:rPr lang="fr-FR" altLang="fr-FR" sz="2000" dirty="0" smtClean="0">
                <a:solidFill>
                  <a:srgbClr val="003A7D"/>
                </a:solidFill>
              </a:rPr>
              <a:t>Détermination </a:t>
            </a:r>
            <a:r>
              <a:rPr lang="fr-FR" altLang="fr-FR" sz="2000" dirty="0">
                <a:solidFill>
                  <a:srgbClr val="003A7D"/>
                </a:solidFill>
              </a:rPr>
              <a:t>par pesée, avant et après l’essai, de la quantité d’eau absorbée en 30 min par une éprouvette placée sous une colonne </a:t>
            </a:r>
            <a:r>
              <a:rPr lang="fr-FR" altLang="fr-FR" sz="2000" dirty="0" smtClean="0">
                <a:solidFill>
                  <a:srgbClr val="003A7D"/>
                </a:solidFill>
              </a:rPr>
              <a:t>d’eau / Exprimée </a:t>
            </a:r>
            <a:r>
              <a:rPr lang="fr-FR" altLang="fr-FR" sz="2000" dirty="0">
                <a:solidFill>
                  <a:srgbClr val="003A7D"/>
                </a:solidFill>
              </a:rPr>
              <a:t>en g/m2 </a:t>
            </a:r>
          </a:p>
          <a:p>
            <a:pPr lvl="1">
              <a:buFont typeface="Wingdings" pitchFamily="2" charset="2"/>
              <a:buChar char="Ø"/>
            </a:pPr>
            <a:endParaRPr lang="fr-FR" altLang="fr-FR" sz="2000" dirty="0">
              <a:solidFill>
                <a:srgbClr val="003A7D"/>
              </a:solidFill>
            </a:endParaRPr>
          </a:p>
          <a:p>
            <a:pPr lvl="1"/>
            <a:r>
              <a:rPr lang="fr-FR" altLang="fr-FR" sz="2000" dirty="0">
                <a:solidFill>
                  <a:srgbClr val="003A7D"/>
                </a:solidFill>
              </a:rPr>
              <a:t>Résistance à l’eau, sous forme liquide, du matériau, varie en sens inverse de la masse d’eau absorbée</a:t>
            </a:r>
            <a:r>
              <a:rPr lang="fr-FR" altLang="fr-FR"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548679"/>
            <a:ext cx="2808312" cy="2103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5146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p:cNvSpPr>
            <a:spLocks noGrp="1"/>
          </p:cNvSpPr>
          <p:nvPr>
            <p:ph type="ctrTitle"/>
          </p:nvPr>
        </p:nvSpPr>
        <p:spPr>
          <a:xfrm>
            <a:off x="539749" y="476250"/>
            <a:ext cx="7488635" cy="576263"/>
          </a:xfrm>
        </p:spPr>
        <p:txBody>
          <a:bodyPr/>
          <a:lstStyle/>
          <a:p>
            <a:r>
              <a:rPr lang="fr-FR" dirty="0" smtClean="0"/>
              <a:t>Essai de vibrations sur GRV contenant du liquide</a:t>
            </a:r>
            <a:endParaRPr lang="fr-FR" dirty="0"/>
          </a:p>
        </p:txBody>
      </p:sp>
      <p:sp>
        <p:nvSpPr>
          <p:cNvPr id="10" name="Espace réservé du numéro de diapositive 9"/>
          <p:cNvSpPr>
            <a:spLocks noGrp="1"/>
          </p:cNvSpPr>
          <p:nvPr>
            <p:ph type="sldNum" sz="quarter" idx="12"/>
          </p:nvPr>
        </p:nvSpPr>
        <p:spPr/>
        <p:txBody>
          <a:bodyPr/>
          <a:lstStyle/>
          <a:p>
            <a:fld id="{6CD2ADAA-5F34-4877-8AC9-30E1FF774256}" type="slidenum">
              <a:rPr lang="fr-FR" smtClean="0">
                <a:solidFill>
                  <a:srgbClr val="003A7D"/>
                </a:solidFill>
              </a:rPr>
              <a:pPr/>
              <a:t>34</a:t>
            </a:fld>
            <a:endParaRPr lang="fr-FR" dirty="0">
              <a:solidFill>
                <a:srgbClr val="003A7D"/>
              </a:solidFill>
            </a:endParaRPr>
          </a:p>
        </p:txBody>
      </p:sp>
      <p:sp>
        <p:nvSpPr>
          <p:cNvPr id="11" name="Espace réservé du pied de page 10"/>
          <p:cNvSpPr>
            <a:spLocks noGrp="1"/>
          </p:cNvSpPr>
          <p:nvPr>
            <p:ph type="ftr" sz="quarter" idx="11"/>
          </p:nvPr>
        </p:nvSpPr>
        <p:spPr/>
        <p:txBody>
          <a:bodyPr/>
          <a:lstStyle/>
          <a:p>
            <a:r>
              <a:rPr lang="fr-FR" dirty="0"/>
              <a:t>Journée thématique de l’ACSTMD</a:t>
            </a:r>
          </a:p>
          <a:p>
            <a:endParaRPr lang="fr-FR" dirty="0">
              <a:solidFill>
                <a:srgbClr val="003A7D"/>
              </a:solidFill>
            </a:endParaRPr>
          </a:p>
        </p:txBody>
      </p:sp>
      <p:sp>
        <p:nvSpPr>
          <p:cNvPr id="9" name="Espace réservé du contenu 1"/>
          <p:cNvSpPr>
            <a:spLocks noGrp="1"/>
          </p:cNvSpPr>
          <p:nvPr>
            <p:ph idx="4294967295"/>
          </p:nvPr>
        </p:nvSpPr>
        <p:spPr>
          <a:xfrm>
            <a:off x="467544" y="999347"/>
            <a:ext cx="8352928" cy="4824536"/>
          </a:xfrm>
        </p:spPr>
        <p:txBody>
          <a:bodyPr lIns="0" tIns="0" rIns="0" bIns="0"/>
          <a:lstStyle/>
          <a:p>
            <a:pPr marL="342900" indent="-342900">
              <a:buFont typeface="Wingdings" panose="05000000000000000000" pitchFamily="2" charset="2"/>
              <a:buChar char="Ø"/>
              <a:tabLst>
                <a:tab pos="3409950" algn="l"/>
              </a:tabLst>
            </a:pPr>
            <a:r>
              <a:rPr lang="fr-FR" dirty="0" smtClean="0"/>
              <a:t>Type de GRV concerné : Métallique </a:t>
            </a:r>
            <a:r>
              <a:rPr lang="fr-FR" sz="1400" dirty="0" smtClean="0"/>
              <a:t>31A, 31B, 31N</a:t>
            </a:r>
          </a:p>
          <a:p>
            <a:pPr>
              <a:tabLst>
                <a:tab pos="3495675" algn="l"/>
              </a:tabLst>
            </a:pPr>
            <a:r>
              <a:rPr lang="fr-FR" dirty="0" smtClean="0"/>
              <a:t>	Plastique rigide </a:t>
            </a:r>
            <a:r>
              <a:rPr lang="fr-FR" sz="1400" dirty="0" smtClean="0"/>
              <a:t>31H1, 31H2</a:t>
            </a:r>
            <a:endParaRPr lang="fr-FR" sz="1600" dirty="0" smtClean="0"/>
          </a:p>
          <a:p>
            <a:pPr>
              <a:tabLst>
                <a:tab pos="3495675" algn="l"/>
              </a:tabLst>
            </a:pPr>
            <a:r>
              <a:rPr lang="fr-FR" dirty="0"/>
              <a:t>	</a:t>
            </a:r>
            <a:r>
              <a:rPr lang="fr-FR" dirty="0" smtClean="0"/>
              <a:t>Composite </a:t>
            </a:r>
            <a:r>
              <a:rPr lang="fr-FR" sz="1400" dirty="0" smtClean="0"/>
              <a:t>31HZ1, 31HZ2</a:t>
            </a:r>
          </a:p>
          <a:p>
            <a:pPr marL="342900" indent="-342900">
              <a:buFont typeface="Wingdings" panose="05000000000000000000" pitchFamily="2" charset="2"/>
              <a:buChar char="Ø"/>
              <a:tabLst>
                <a:tab pos="1971675" algn="l"/>
              </a:tabLst>
            </a:pPr>
            <a:endParaRPr lang="fr-FR" dirty="0"/>
          </a:p>
          <a:p>
            <a:pPr marL="342900" indent="-342900">
              <a:buFont typeface="Wingdings" panose="05000000000000000000" pitchFamily="2" charset="2"/>
              <a:buChar char="Ø"/>
              <a:tabLst>
                <a:tab pos="1971675" algn="l"/>
              </a:tabLst>
            </a:pPr>
            <a:endParaRPr lang="fr-FR" dirty="0" smtClean="0"/>
          </a:p>
          <a:p>
            <a:pPr marL="342900" indent="-342900">
              <a:buFont typeface="Wingdings" panose="05000000000000000000" pitchFamily="2" charset="2"/>
              <a:buChar char="Ø"/>
              <a:tabLst>
                <a:tab pos="1971675" algn="l"/>
              </a:tabLst>
            </a:pPr>
            <a:endParaRPr lang="fr-FR" dirty="0"/>
          </a:p>
          <a:p>
            <a:pPr marL="342900" indent="-342900">
              <a:buFont typeface="Wingdings" panose="05000000000000000000" pitchFamily="2" charset="2"/>
              <a:buChar char="Ø"/>
              <a:tabLst>
                <a:tab pos="1971675" algn="l"/>
              </a:tabLst>
            </a:pPr>
            <a:endParaRPr lang="fr-FR" dirty="0" smtClean="0"/>
          </a:p>
          <a:p>
            <a:pPr marL="342900" indent="-342900">
              <a:buFont typeface="Wingdings" panose="05000000000000000000" pitchFamily="2" charset="2"/>
              <a:buChar char="Ø"/>
              <a:tabLst>
                <a:tab pos="1971675" algn="l"/>
              </a:tabLst>
            </a:pPr>
            <a:endParaRPr lang="fr-FR" dirty="0" smtClean="0"/>
          </a:p>
          <a:p>
            <a:pPr marL="342900" indent="-342900">
              <a:buFont typeface="Wingdings" panose="05000000000000000000" pitchFamily="2" charset="2"/>
              <a:buChar char="Ø"/>
              <a:tabLst>
                <a:tab pos="1971675" algn="l"/>
              </a:tabLst>
            </a:pPr>
            <a:endParaRPr lang="fr-FR" dirty="0"/>
          </a:p>
          <a:p>
            <a:pPr marL="342900" indent="-342900">
              <a:buFont typeface="Wingdings" panose="05000000000000000000" pitchFamily="2" charset="2"/>
              <a:buChar char="Ø"/>
              <a:tabLst>
                <a:tab pos="1971675" algn="l"/>
              </a:tabLst>
            </a:pPr>
            <a:endParaRPr lang="fr-FR" dirty="0"/>
          </a:p>
          <a:p>
            <a:pPr marL="342900" indent="-342900">
              <a:buFont typeface="Wingdings" panose="05000000000000000000" pitchFamily="2" charset="2"/>
              <a:buChar char="Ø"/>
              <a:tabLst>
                <a:tab pos="1971675" algn="l"/>
              </a:tabLst>
            </a:pPr>
            <a:endParaRPr lang="fr-FR" dirty="0" smtClean="0"/>
          </a:p>
        </p:txBody>
      </p:sp>
      <p:sp>
        <p:nvSpPr>
          <p:cNvPr id="2" name="ZoneTexte 1"/>
          <p:cNvSpPr txBox="1"/>
          <p:nvPr/>
        </p:nvSpPr>
        <p:spPr>
          <a:xfrm>
            <a:off x="7259860" y="1325959"/>
            <a:ext cx="1848644" cy="461665"/>
          </a:xfrm>
          <a:prstGeom prst="rect">
            <a:avLst/>
          </a:prstGeom>
          <a:noFill/>
        </p:spPr>
        <p:txBody>
          <a:bodyPr wrap="square" rtlCol="0">
            <a:spAutoFit/>
          </a:bodyPr>
          <a:lstStyle/>
          <a:p>
            <a:r>
              <a:rPr lang="fr-FR" sz="1200" dirty="0" smtClean="0">
                <a:solidFill>
                  <a:srgbClr val="000000"/>
                </a:solidFill>
              </a:rPr>
              <a:t>Fabrication postérieure au 31/12/2010</a:t>
            </a:r>
            <a:endParaRPr lang="fr-FR" sz="1200" dirty="0">
              <a:solidFill>
                <a:srgbClr val="000000"/>
              </a:solidFill>
            </a:endParaRPr>
          </a:p>
        </p:txBody>
      </p:sp>
      <p:sp>
        <p:nvSpPr>
          <p:cNvPr id="3" name="Accolade fermante 2"/>
          <p:cNvSpPr/>
          <p:nvPr/>
        </p:nvSpPr>
        <p:spPr>
          <a:xfrm>
            <a:off x="7020272" y="1052736"/>
            <a:ext cx="216024" cy="1008112"/>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fr-FR">
              <a:solidFill>
                <a:srgbClr val="00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988840"/>
            <a:ext cx="2400267"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baudouin\Desktop\cuves-collecte-ha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529247"/>
            <a:ext cx="2015529" cy="20155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audouin\Desktop\container-IBC-chauffant-Zbe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745" y="2337531"/>
            <a:ext cx="2103437" cy="23860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444838" y="4145372"/>
            <a:ext cx="2975034" cy="108382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b="1" dirty="0" smtClean="0">
                <a:solidFill>
                  <a:schemeClr val="tx1"/>
                </a:solidFill>
              </a:rPr>
              <a:t>IATA : 5.0.3.4</a:t>
            </a:r>
          </a:p>
          <a:p>
            <a:pPr algn="ctr"/>
            <a:r>
              <a:rPr lang="fr-FR" b="1" dirty="0" smtClean="0">
                <a:solidFill>
                  <a:schemeClr val="tx1"/>
                </a:solidFill>
              </a:rPr>
              <a:t>Vibration allant de 5 mm à  </a:t>
            </a:r>
          </a:p>
          <a:p>
            <a:pPr algn="ctr"/>
            <a:r>
              <a:rPr lang="fr-FR" b="1" dirty="0" smtClean="0">
                <a:solidFill>
                  <a:schemeClr val="tx1"/>
                </a:solidFill>
              </a:rPr>
              <a:t>7Hz à 0,5 mm à 200 Hz</a:t>
            </a:r>
            <a:endParaRPr lang="fr-FR" b="1" dirty="0">
              <a:solidFill>
                <a:schemeClr val="tx1"/>
              </a:solidFill>
            </a:endParaRPr>
          </a:p>
        </p:txBody>
      </p:sp>
      <p:sp>
        <p:nvSpPr>
          <p:cNvPr id="12" name="Rectangle à coins arrondis 11"/>
          <p:cNvSpPr/>
          <p:nvPr/>
        </p:nvSpPr>
        <p:spPr>
          <a:xfrm>
            <a:off x="4261262" y="4544776"/>
            <a:ext cx="2975034" cy="108382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b="1" dirty="0" smtClean="0">
                <a:solidFill>
                  <a:schemeClr val="tx1"/>
                </a:solidFill>
              </a:rPr>
              <a:t>Essais basse fréquence fixe selon le 6.5.6.13</a:t>
            </a:r>
          </a:p>
          <a:p>
            <a:pPr algn="ctr"/>
            <a:r>
              <a:rPr lang="fr-FR" b="1" dirty="0" smtClean="0">
                <a:solidFill>
                  <a:schemeClr val="tx1"/>
                </a:solidFill>
              </a:rPr>
              <a:t>Cale 1,6 </a:t>
            </a:r>
            <a:r>
              <a:rPr lang="fr-FR" b="1" dirty="0" err="1" smtClean="0">
                <a:solidFill>
                  <a:schemeClr val="tx1"/>
                </a:solidFill>
              </a:rPr>
              <a:t>mm.</a:t>
            </a:r>
            <a:endParaRPr lang="fr-FR" b="1" dirty="0">
              <a:solidFill>
                <a:schemeClr val="tx1"/>
              </a:solidFill>
            </a:endParaRPr>
          </a:p>
        </p:txBody>
      </p:sp>
    </p:spTree>
    <p:extLst>
      <p:ext uri="{BB962C8B-B14F-4D97-AF65-F5344CB8AC3E}">
        <p14:creationId xmlns:p14="http://schemas.microsoft.com/office/powerpoint/2010/main" val="1761943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749" y="476250"/>
            <a:ext cx="8064699" cy="576263"/>
          </a:xfrm>
        </p:spPr>
        <p:txBody>
          <a:bodyPr/>
          <a:lstStyle/>
          <a:p>
            <a:r>
              <a:rPr lang="fr-FR" dirty="0"/>
              <a:t>Essai de vibrations sur GRV contenant du liquide</a:t>
            </a:r>
          </a:p>
        </p:txBody>
      </p:sp>
      <p:sp>
        <p:nvSpPr>
          <p:cNvPr id="4" name="Espace réservé du numéro de diapositive 3"/>
          <p:cNvSpPr>
            <a:spLocks noGrp="1"/>
          </p:cNvSpPr>
          <p:nvPr>
            <p:ph type="sldNum" sz="quarter" idx="12"/>
          </p:nvPr>
        </p:nvSpPr>
        <p:spPr/>
        <p:txBody>
          <a:bodyPr/>
          <a:lstStyle/>
          <a:p>
            <a:fld id="{6CD2ADAA-5F34-4877-8AC9-30E1FF774256}" type="slidenum">
              <a:rPr lang="fr-FR" smtClean="0">
                <a:solidFill>
                  <a:srgbClr val="003A7D"/>
                </a:solidFill>
              </a:rPr>
              <a:pPr/>
              <a:t>35</a:t>
            </a:fld>
            <a:endParaRPr lang="fr-FR" dirty="0">
              <a:solidFill>
                <a:srgbClr val="003A7D"/>
              </a:solidFill>
            </a:endParaRPr>
          </a:p>
        </p:txBody>
      </p:sp>
      <p:sp>
        <p:nvSpPr>
          <p:cNvPr id="5" name="Espace réservé du pied de page 4"/>
          <p:cNvSpPr>
            <a:spLocks noGrp="1"/>
          </p:cNvSpPr>
          <p:nvPr>
            <p:ph type="ftr" sz="quarter" idx="11"/>
          </p:nvPr>
        </p:nvSpPr>
        <p:spPr/>
        <p:txBody>
          <a:bodyPr/>
          <a:lstStyle/>
          <a:p>
            <a:r>
              <a:rPr lang="fr-FR" dirty="0"/>
              <a:t>Journée thématique de l’ACSTMD</a:t>
            </a:r>
          </a:p>
          <a:p>
            <a:endParaRPr lang="fr-FR" dirty="0">
              <a:solidFill>
                <a:srgbClr val="003A7D"/>
              </a:solidFill>
            </a:endParaRPr>
          </a:p>
        </p:txBody>
      </p:sp>
      <p:sp>
        <p:nvSpPr>
          <p:cNvPr id="7" name="Espace réservé du contenu 6"/>
          <p:cNvSpPr>
            <a:spLocks noGrp="1"/>
          </p:cNvSpPr>
          <p:nvPr>
            <p:ph sz="quarter" idx="25"/>
          </p:nvPr>
        </p:nvSpPr>
        <p:spPr>
          <a:xfrm>
            <a:off x="251520" y="901226"/>
            <a:ext cx="8496944" cy="4752528"/>
          </a:xfrm>
        </p:spPr>
        <p:txBody>
          <a:bodyPr>
            <a:normAutofit/>
          </a:bodyPr>
          <a:lstStyle/>
          <a:p>
            <a:pPr marL="342900" indent="-342900">
              <a:buFont typeface="Wingdings" panose="05000000000000000000" pitchFamily="2" charset="2"/>
              <a:buChar char="Ø"/>
              <a:tabLst>
                <a:tab pos="1971675" algn="l"/>
              </a:tabLst>
            </a:pPr>
            <a:r>
              <a:rPr lang="fr-FR" dirty="0"/>
              <a:t>Essai de vibrations à fréquence fixe – gammes 1 à 5 Hz</a:t>
            </a:r>
          </a:p>
          <a:p>
            <a:pPr marL="342900" indent="-342900">
              <a:buFont typeface="Wingdings" panose="05000000000000000000" pitchFamily="2" charset="2"/>
              <a:buChar char="Ø"/>
              <a:tabLst>
                <a:tab pos="1971675" algn="l"/>
              </a:tabLst>
            </a:pPr>
            <a:r>
              <a:rPr lang="fr-FR" dirty="0"/>
              <a:t>Mouvement sinusoïdale vertical d’amplitude crête à crête 1 </a:t>
            </a:r>
            <a:r>
              <a:rPr lang="fr-FR" dirty="0" err="1" smtClean="0"/>
              <a:t>inch</a:t>
            </a:r>
            <a:endParaRPr lang="fr-FR" dirty="0" smtClean="0"/>
          </a:p>
          <a:p>
            <a:pPr marL="342900" indent="-342900">
              <a:buFont typeface="Wingdings" panose="05000000000000000000" pitchFamily="2" charset="2"/>
              <a:buChar char="Ø"/>
              <a:tabLst>
                <a:tab pos="1971675" algn="l"/>
              </a:tabLst>
            </a:pPr>
            <a:endParaRPr lang="fr-FR" dirty="0"/>
          </a:p>
          <a:p>
            <a:pPr marL="342900" indent="-342900">
              <a:buFont typeface="Wingdings" panose="05000000000000000000" pitchFamily="2" charset="2"/>
              <a:buChar char="Ø"/>
              <a:tabLst>
                <a:tab pos="1971675" algn="l"/>
              </a:tabLst>
            </a:pPr>
            <a:endParaRPr lang="fr-FR" dirty="0" smtClean="0"/>
          </a:p>
          <a:p>
            <a:pPr marL="342900" indent="-342900">
              <a:buFont typeface="Wingdings" panose="05000000000000000000" pitchFamily="2" charset="2"/>
              <a:buChar char="Ø"/>
              <a:tabLst>
                <a:tab pos="1971675" algn="l"/>
              </a:tabLst>
            </a:pPr>
            <a:endParaRPr lang="fr-FR" dirty="0"/>
          </a:p>
          <a:p>
            <a:pPr marL="342900" indent="-342900">
              <a:buFont typeface="Wingdings" panose="05000000000000000000" pitchFamily="2" charset="2"/>
              <a:buChar char="Ø"/>
              <a:tabLst>
                <a:tab pos="1971675" algn="l"/>
              </a:tabLst>
            </a:pPr>
            <a:endParaRPr lang="fr-FR" dirty="0" smtClean="0"/>
          </a:p>
          <a:p>
            <a:pPr marL="342900" indent="-342900">
              <a:buFont typeface="Wingdings" panose="05000000000000000000" pitchFamily="2" charset="2"/>
              <a:buChar char="Ø"/>
              <a:tabLst>
                <a:tab pos="1971675" algn="l"/>
              </a:tabLst>
            </a:pPr>
            <a:endParaRPr lang="fr-FR" dirty="0"/>
          </a:p>
          <a:p>
            <a:pPr marL="342900" indent="-342900">
              <a:buFont typeface="Wingdings" panose="05000000000000000000" pitchFamily="2" charset="2"/>
              <a:buChar char="Ø"/>
              <a:tabLst>
                <a:tab pos="1971675" algn="l"/>
              </a:tabLst>
            </a:pPr>
            <a:endParaRPr lang="fr-FR" dirty="0" smtClean="0"/>
          </a:p>
          <a:p>
            <a:pPr marL="342900" indent="-342900">
              <a:buFont typeface="Wingdings" panose="05000000000000000000" pitchFamily="2" charset="2"/>
              <a:buChar char="Ø"/>
              <a:tabLst>
                <a:tab pos="1971675" algn="l"/>
              </a:tabLst>
            </a:pPr>
            <a:r>
              <a:rPr lang="fr-FR" dirty="0" smtClean="0"/>
              <a:t>Régler </a:t>
            </a:r>
            <a:r>
              <a:rPr lang="fr-FR" dirty="0"/>
              <a:t>la fréquence jusqu’à obtenir un léger sautillement du GRV permettant le passage d’une cale de 1,6 mm sans toutefois mettre le GRV en </a:t>
            </a:r>
            <a:r>
              <a:rPr lang="fr-FR" dirty="0" smtClean="0"/>
              <a:t>résonnance </a:t>
            </a:r>
            <a:r>
              <a:rPr lang="fr-FR" dirty="0" smtClean="0">
                <a:sym typeface="Wingdings" panose="05000000000000000000" pitchFamily="2" charset="2"/>
              </a:rPr>
              <a:t> accélération &gt; 1G</a:t>
            </a:r>
            <a:r>
              <a:rPr lang="fr-FR" dirty="0" smtClean="0"/>
              <a:t>.</a:t>
            </a:r>
            <a:endParaRPr lang="fr-FR" dirty="0"/>
          </a:p>
          <a:p>
            <a:pPr marL="342900" indent="-342900">
              <a:buFont typeface="Wingdings" panose="05000000000000000000" pitchFamily="2" charset="2"/>
              <a:buChar char="Ø"/>
              <a:tabLst>
                <a:tab pos="1971675" algn="l"/>
              </a:tabLst>
            </a:pPr>
            <a:r>
              <a:rPr lang="fr-FR" dirty="0"/>
              <a:t>Durée du test = 1 </a:t>
            </a:r>
            <a:r>
              <a:rPr lang="fr-FR" dirty="0" smtClean="0"/>
              <a:t>heure</a:t>
            </a:r>
            <a:endParaRPr lang="fr-FR" dirty="0"/>
          </a:p>
          <a:p>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90091"/>
            <a:ext cx="2840732" cy="1367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688" y="2276872"/>
            <a:ext cx="2592288" cy="145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4447" y="1772816"/>
            <a:ext cx="1800199" cy="240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8729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749" y="476250"/>
            <a:ext cx="8064699" cy="576263"/>
          </a:xfrm>
        </p:spPr>
        <p:txBody>
          <a:bodyPr/>
          <a:lstStyle/>
          <a:p>
            <a:r>
              <a:rPr lang="fr-FR" dirty="0"/>
              <a:t>Essai de vibrations sur GRV contenant du liquide</a:t>
            </a:r>
          </a:p>
        </p:txBody>
      </p:sp>
      <p:sp>
        <p:nvSpPr>
          <p:cNvPr id="4" name="Espace réservé du numéro de diapositive 3"/>
          <p:cNvSpPr>
            <a:spLocks noGrp="1"/>
          </p:cNvSpPr>
          <p:nvPr>
            <p:ph type="sldNum" sz="quarter" idx="12"/>
          </p:nvPr>
        </p:nvSpPr>
        <p:spPr/>
        <p:txBody>
          <a:bodyPr/>
          <a:lstStyle/>
          <a:p>
            <a:fld id="{6CD2ADAA-5F34-4877-8AC9-30E1FF774256}" type="slidenum">
              <a:rPr lang="fr-FR" smtClean="0">
                <a:solidFill>
                  <a:srgbClr val="003A7D"/>
                </a:solidFill>
              </a:rPr>
              <a:pPr/>
              <a:t>36</a:t>
            </a:fld>
            <a:endParaRPr lang="fr-FR" dirty="0">
              <a:solidFill>
                <a:srgbClr val="003A7D"/>
              </a:solidFill>
            </a:endParaRPr>
          </a:p>
        </p:txBody>
      </p:sp>
      <p:sp>
        <p:nvSpPr>
          <p:cNvPr id="5" name="Espace réservé du pied de page 4"/>
          <p:cNvSpPr>
            <a:spLocks noGrp="1"/>
          </p:cNvSpPr>
          <p:nvPr>
            <p:ph type="ftr" sz="quarter" idx="11"/>
          </p:nvPr>
        </p:nvSpPr>
        <p:spPr/>
        <p:txBody>
          <a:bodyPr/>
          <a:lstStyle/>
          <a:p>
            <a:r>
              <a:rPr lang="fr-FR" dirty="0"/>
              <a:t>Journée thématique de l’ACSTMD</a:t>
            </a:r>
          </a:p>
          <a:p>
            <a:endParaRPr lang="fr-FR" dirty="0">
              <a:solidFill>
                <a:srgbClr val="003A7D"/>
              </a:solidFill>
            </a:endParaRPr>
          </a:p>
        </p:txBody>
      </p:sp>
      <p:sp>
        <p:nvSpPr>
          <p:cNvPr id="7" name="Espace réservé du contenu 6"/>
          <p:cNvSpPr>
            <a:spLocks noGrp="1"/>
          </p:cNvSpPr>
          <p:nvPr>
            <p:ph sz="quarter" idx="25"/>
          </p:nvPr>
        </p:nvSpPr>
        <p:spPr>
          <a:xfrm>
            <a:off x="107504" y="980728"/>
            <a:ext cx="8640960" cy="4608512"/>
          </a:xfrm>
        </p:spPr>
        <p:txBody>
          <a:bodyPr>
            <a:normAutofit lnSpcReduction="10000"/>
          </a:bodyPr>
          <a:lstStyle/>
          <a:p>
            <a:pPr marL="342900" indent="-342900">
              <a:buFont typeface="Wingdings" panose="05000000000000000000" pitchFamily="2" charset="2"/>
              <a:buChar char="Ø"/>
            </a:pPr>
            <a:r>
              <a:rPr lang="fr-FR" sz="2000" dirty="0" smtClean="0"/>
              <a:t>Critères </a:t>
            </a:r>
            <a:r>
              <a:rPr lang="fr-FR" sz="2000" dirty="0"/>
              <a:t>d’acceptation:</a:t>
            </a:r>
          </a:p>
          <a:p>
            <a:pPr marL="361950">
              <a:buFont typeface="Wingdings" panose="05000000000000000000" pitchFamily="2" charset="2"/>
              <a:buChar char="ü"/>
            </a:pPr>
            <a:r>
              <a:rPr lang="fr-FR" sz="2000" dirty="0"/>
              <a:t> Aucune fuite ou rupture après test</a:t>
            </a:r>
          </a:p>
          <a:p>
            <a:pPr marL="361950">
              <a:buFont typeface="Wingdings" panose="05000000000000000000" pitchFamily="2" charset="2"/>
              <a:buChar char="ü"/>
            </a:pPr>
            <a:r>
              <a:rPr lang="fr-FR" sz="2000" dirty="0" smtClean="0"/>
              <a:t> Aucune </a:t>
            </a:r>
            <a:r>
              <a:rPr lang="fr-FR" sz="2000" dirty="0"/>
              <a:t>rupture ou défaillance des éléments de structure</a:t>
            </a:r>
          </a:p>
          <a:p>
            <a:pPr marL="361950"/>
            <a:endParaRPr lang="fr-FR" sz="2000" dirty="0" smtClean="0"/>
          </a:p>
          <a:p>
            <a:pPr marL="361950" indent="-361950">
              <a:buFont typeface="Wingdings" panose="05000000000000000000" pitchFamily="2" charset="2"/>
              <a:buChar char="Ø"/>
            </a:pPr>
            <a:r>
              <a:rPr lang="fr-FR" sz="2000" dirty="0" smtClean="0"/>
              <a:t>Avantage des essais de vibrations à fréquence fixe</a:t>
            </a:r>
          </a:p>
          <a:p>
            <a:pPr marL="628650" indent="-266700">
              <a:buFont typeface="Wingdings" panose="05000000000000000000" pitchFamily="2" charset="2"/>
              <a:buChar char="ü"/>
            </a:pPr>
            <a:r>
              <a:rPr lang="fr-FR" sz="2000" dirty="0" smtClean="0"/>
              <a:t>Essai d’endurance permettant de rapidement mettre en évidence les défauts de fabrication (essai discriminant)</a:t>
            </a:r>
          </a:p>
          <a:p>
            <a:pPr marL="628650" indent="-266700">
              <a:buFont typeface="Wingdings" panose="05000000000000000000" pitchFamily="2" charset="2"/>
              <a:buChar char="ü"/>
            </a:pPr>
            <a:r>
              <a:rPr lang="fr-FR" sz="2000" dirty="0" smtClean="0"/>
              <a:t>Facilité de mise en œuvre (peut-être réalisé avec un moyen d’essai simple et peu onéreux)</a:t>
            </a:r>
          </a:p>
          <a:p>
            <a:pPr marL="628650" indent="-266700">
              <a:buFont typeface="Wingdings" panose="05000000000000000000" pitchFamily="2" charset="2"/>
              <a:buChar char="ü"/>
            </a:pPr>
            <a:r>
              <a:rPr lang="fr-FR" sz="2000" dirty="0" smtClean="0"/>
              <a:t>Peut-être réalisé dans n’importe quels pays</a:t>
            </a:r>
          </a:p>
          <a:p>
            <a:pPr marL="628650" indent="-266700">
              <a:buFont typeface="Wingdings" panose="05000000000000000000" pitchFamily="2" charset="2"/>
              <a:buChar char="ü"/>
            </a:pPr>
            <a:endParaRPr lang="fr-FR" sz="2000" dirty="0" smtClean="0"/>
          </a:p>
          <a:p>
            <a:pPr marL="361950" indent="-361950">
              <a:buFont typeface="Wingdings" panose="05000000000000000000" pitchFamily="2" charset="2"/>
              <a:buChar char="Ø"/>
            </a:pPr>
            <a:r>
              <a:rPr lang="fr-FR" sz="2000" dirty="0" smtClean="0"/>
              <a:t>Inconvénient des essais de vibrations à fréquence fixe</a:t>
            </a:r>
          </a:p>
          <a:p>
            <a:pPr marL="628650" indent="-266700">
              <a:buFont typeface="Wingdings" panose="05000000000000000000" pitchFamily="2" charset="2"/>
              <a:buChar char="ü"/>
            </a:pPr>
            <a:r>
              <a:rPr lang="fr-FR" sz="2000" dirty="0" smtClean="0"/>
              <a:t>Moins représentatif des contraintes mécaniques réellement vues par le produit lors de son transport</a:t>
            </a:r>
          </a:p>
          <a:p>
            <a:pPr marL="361950" indent="-361950">
              <a:buFont typeface="Wingdings" panose="05000000000000000000" pitchFamily="2" charset="2"/>
              <a:buChar char="Ø"/>
            </a:pPr>
            <a:endParaRPr lang="fr-FR" dirty="0"/>
          </a:p>
          <a:p>
            <a:pPr marL="361950"/>
            <a:endParaRPr lang="fr-FR" dirty="0" smtClean="0"/>
          </a:p>
          <a:p>
            <a:endParaRPr lang="fr-FR" dirty="0"/>
          </a:p>
        </p:txBody>
      </p:sp>
    </p:spTree>
    <p:extLst>
      <p:ext uri="{BB962C8B-B14F-4D97-AF65-F5344CB8AC3E}">
        <p14:creationId xmlns:p14="http://schemas.microsoft.com/office/powerpoint/2010/main" val="3574281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p:cNvSpPr>
            <a:spLocks noGrp="1"/>
          </p:cNvSpPr>
          <p:nvPr>
            <p:ph type="ctrTitle"/>
          </p:nvPr>
        </p:nvSpPr>
        <p:spPr>
          <a:xfrm>
            <a:off x="539749" y="476250"/>
            <a:ext cx="7488635" cy="576263"/>
          </a:xfrm>
        </p:spPr>
        <p:txBody>
          <a:bodyPr/>
          <a:lstStyle/>
          <a:p>
            <a:r>
              <a:rPr lang="fr-FR" dirty="0" smtClean="0"/>
              <a:t>Essai de vibrations Aléatoires Routier, rail ou </a:t>
            </a:r>
            <a:r>
              <a:rPr lang="fr-FR" dirty="0" err="1" smtClean="0"/>
              <a:t>aerien</a:t>
            </a:r>
            <a:endParaRPr lang="fr-FR" dirty="0"/>
          </a:p>
        </p:txBody>
      </p:sp>
      <p:sp>
        <p:nvSpPr>
          <p:cNvPr id="10" name="Espace réservé du numéro de diapositive 9"/>
          <p:cNvSpPr>
            <a:spLocks noGrp="1"/>
          </p:cNvSpPr>
          <p:nvPr>
            <p:ph type="sldNum" sz="quarter" idx="12"/>
          </p:nvPr>
        </p:nvSpPr>
        <p:spPr/>
        <p:txBody>
          <a:bodyPr/>
          <a:lstStyle/>
          <a:p>
            <a:fld id="{6CD2ADAA-5F34-4877-8AC9-30E1FF774256}" type="slidenum">
              <a:rPr lang="fr-FR" smtClean="0">
                <a:solidFill>
                  <a:srgbClr val="003A7D"/>
                </a:solidFill>
              </a:rPr>
              <a:pPr/>
              <a:t>37</a:t>
            </a:fld>
            <a:endParaRPr lang="fr-FR" dirty="0">
              <a:solidFill>
                <a:srgbClr val="003A7D"/>
              </a:solidFill>
            </a:endParaRPr>
          </a:p>
        </p:txBody>
      </p:sp>
      <p:sp>
        <p:nvSpPr>
          <p:cNvPr id="11" name="Espace réservé du pied de page 10"/>
          <p:cNvSpPr>
            <a:spLocks noGrp="1"/>
          </p:cNvSpPr>
          <p:nvPr>
            <p:ph type="ftr" sz="quarter" idx="11"/>
          </p:nvPr>
        </p:nvSpPr>
        <p:spPr/>
        <p:txBody>
          <a:bodyPr/>
          <a:lstStyle/>
          <a:p>
            <a:r>
              <a:rPr lang="fr-FR" dirty="0"/>
              <a:t>Journée thématique de l’ACSTMD</a:t>
            </a:r>
          </a:p>
          <a:p>
            <a:endParaRPr lang="fr-FR" dirty="0">
              <a:solidFill>
                <a:srgbClr val="003A7D"/>
              </a:solidFill>
            </a:endParaRPr>
          </a:p>
        </p:txBody>
      </p:sp>
      <p:sp>
        <p:nvSpPr>
          <p:cNvPr id="9" name="Espace réservé du contenu 1"/>
          <p:cNvSpPr>
            <a:spLocks noGrp="1"/>
          </p:cNvSpPr>
          <p:nvPr>
            <p:ph idx="4294967295"/>
          </p:nvPr>
        </p:nvSpPr>
        <p:spPr>
          <a:xfrm>
            <a:off x="467544" y="999346"/>
            <a:ext cx="8352928" cy="5093949"/>
          </a:xfrm>
        </p:spPr>
        <p:txBody>
          <a:bodyPr lIns="0" tIns="0" rIns="0" bIns="0">
            <a:normAutofit lnSpcReduction="10000"/>
          </a:bodyPr>
          <a:lstStyle/>
          <a:p>
            <a:pPr marL="342900" indent="-342900">
              <a:buFont typeface="Wingdings" panose="05000000000000000000" pitchFamily="2" charset="2"/>
              <a:buChar char="Ø"/>
              <a:tabLst>
                <a:tab pos="3409950" algn="l"/>
              </a:tabLst>
            </a:pPr>
            <a:r>
              <a:rPr lang="fr-FR" dirty="0" smtClean="0">
                <a:solidFill>
                  <a:srgbClr val="E6192D"/>
                </a:solidFill>
              </a:rPr>
              <a:t>Types de produits concernés </a:t>
            </a:r>
            <a:r>
              <a:rPr lang="fr-FR" dirty="0" smtClean="0"/>
              <a:t>: Tous (charges palettisée, caisse…etc.)</a:t>
            </a:r>
            <a:endParaRPr lang="fr-FR" dirty="0"/>
          </a:p>
          <a:p>
            <a:pPr marL="342900" indent="-342900">
              <a:buFont typeface="Wingdings" panose="05000000000000000000" pitchFamily="2" charset="2"/>
              <a:buChar char="Ø"/>
              <a:tabLst>
                <a:tab pos="1971675" algn="l"/>
              </a:tabLst>
            </a:pPr>
            <a:endParaRPr lang="fr-FR" dirty="0" smtClean="0"/>
          </a:p>
          <a:p>
            <a:pPr marL="342900" indent="-342900">
              <a:buFont typeface="Wingdings" panose="05000000000000000000" pitchFamily="2" charset="2"/>
              <a:buChar char="Ø"/>
              <a:tabLst>
                <a:tab pos="1971675" algn="l"/>
              </a:tabLst>
            </a:pPr>
            <a:endParaRPr lang="fr-FR" dirty="0"/>
          </a:p>
          <a:p>
            <a:pPr marL="342900" indent="-342900">
              <a:buFont typeface="Wingdings" panose="05000000000000000000" pitchFamily="2" charset="2"/>
              <a:buChar char="Ø"/>
              <a:tabLst>
                <a:tab pos="1971675" algn="l"/>
              </a:tabLst>
            </a:pPr>
            <a:endParaRPr lang="fr-FR" dirty="0" smtClean="0"/>
          </a:p>
          <a:p>
            <a:pPr marL="342900" indent="-342900">
              <a:buFont typeface="Wingdings" panose="05000000000000000000" pitchFamily="2" charset="2"/>
              <a:buChar char="Ø"/>
              <a:tabLst>
                <a:tab pos="1971675" algn="l"/>
              </a:tabLst>
            </a:pPr>
            <a:endParaRPr lang="fr-FR" dirty="0" smtClean="0"/>
          </a:p>
          <a:p>
            <a:pPr marL="342900" indent="-342900">
              <a:buFont typeface="Wingdings" panose="05000000000000000000" pitchFamily="2" charset="2"/>
              <a:buChar char="Ø"/>
              <a:tabLst>
                <a:tab pos="1971675" algn="l"/>
              </a:tabLst>
            </a:pPr>
            <a:endParaRPr lang="fr-FR" dirty="0"/>
          </a:p>
          <a:p>
            <a:pPr marL="342900" indent="-342900">
              <a:buFont typeface="Wingdings" panose="05000000000000000000" pitchFamily="2" charset="2"/>
              <a:buChar char="Ø"/>
              <a:tabLst>
                <a:tab pos="1971675" algn="l"/>
              </a:tabLst>
            </a:pPr>
            <a:endParaRPr lang="fr-FR" dirty="0"/>
          </a:p>
          <a:p>
            <a:pPr marL="342900" indent="-342900">
              <a:buFont typeface="Wingdings" panose="05000000000000000000" pitchFamily="2" charset="2"/>
              <a:buChar char="Ø"/>
              <a:tabLst>
                <a:tab pos="1971675" algn="l"/>
              </a:tabLst>
            </a:pPr>
            <a:endParaRPr lang="fr-FR" dirty="0" smtClean="0"/>
          </a:p>
          <a:p>
            <a:pPr marL="342900" indent="-342900">
              <a:buFont typeface="Wingdings" panose="05000000000000000000" pitchFamily="2" charset="2"/>
              <a:buChar char="Ø"/>
              <a:tabLst>
                <a:tab pos="1971675" algn="l"/>
              </a:tabLst>
            </a:pPr>
            <a:endParaRPr lang="fr-FR" dirty="0" smtClean="0"/>
          </a:p>
          <a:p>
            <a:pPr>
              <a:tabLst>
                <a:tab pos="1971675" algn="l"/>
              </a:tabLst>
            </a:pPr>
            <a:r>
              <a:rPr lang="fr-FR" dirty="0" smtClean="0">
                <a:solidFill>
                  <a:srgbClr val="E6192D"/>
                </a:solidFill>
              </a:rPr>
              <a:t>Gammes de fréquences </a:t>
            </a:r>
          </a:p>
          <a:p>
            <a:pPr marL="714375" indent="-266700">
              <a:buFont typeface="Arial" panose="020B0604020202020204" pitchFamily="34" charset="0"/>
              <a:buChar char="•"/>
              <a:tabLst>
                <a:tab pos="1971675" algn="l"/>
              </a:tabLst>
            </a:pPr>
            <a:r>
              <a:rPr lang="fr-FR" dirty="0" smtClean="0"/>
              <a:t>Modes routier et rail de 1 à 200 Hz</a:t>
            </a:r>
          </a:p>
          <a:p>
            <a:pPr marL="714375" indent="-266700">
              <a:buFont typeface="Arial" panose="020B0604020202020204" pitchFamily="34" charset="0"/>
              <a:buChar char="•"/>
              <a:tabLst>
                <a:tab pos="1971675" algn="l"/>
              </a:tabLst>
            </a:pPr>
            <a:r>
              <a:rPr lang="fr-FR" dirty="0" smtClean="0"/>
              <a:t>Mode Aérien de 2 à 300 HZ</a:t>
            </a:r>
          </a:p>
          <a:p>
            <a:pPr>
              <a:tabLst>
                <a:tab pos="1971675" algn="l"/>
              </a:tabLst>
            </a:pPr>
            <a:r>
              <a:rPr lang="fr-FR" dirty="0" smtClean="0">
                <a:solidFill>
                  <a:srgbClr val="E6192D"/>
                </a:solidFill>
              </a:rPr>
              <a:t>Durée des tests </a:t>
            </a:r>
            <a:r>
              <a:rPr lang="fr-FR" dirty="0" smtClean="0"/>
              <a:t>: 30 minutes à 6 heures (~ 8km/minute selon ISTA)</a:t>
            </a:r>
          </a:p>
        </p:txBody>
      </p:sp>
      <p:pic>
        <p:nvPicPr>
          <p:cNvPr id="13" name="Picture 2" descr="C:\Users\baudouin\Desktop\dpt\photos\IMG_1005 (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73505"/>
            <a:ext cx="2113834" cy="28184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347330"/>
            <a:ext cx="2963341" cy="167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tfile7\GEC_DOCUMENTS\PROJETS\181\P181624\7.Photos\DSC011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7423" y="2013645"/>
            <a:ext cx="3117552" cy="2338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0596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749" y="476250"/>
            <a:ext cx="8064699" cy="576263"/>
          </a:xfrm>
        </p:spPr>
        <p:txBody>
          <a:bodyPr/>
          <a:lstStyle/>
          <a:p>
            <a:r>
              <a:rPr lang="en-US" kern="0" dirty="0">
                <a:solidFill>
                  <a:srgbClr val="003A7D"/>
                </a:solidFill>
              </a:rPr>
              <a:t>Les conditions </a:t>
            </a:r>
            <a:r>
              <a:rPr lang="en-US" kern="0" dirty="0" err="1">
                <a:solidFill>
                  <a:srgbClr val="003A7D"/>
                </a:solidFill>
              </a:rPr>
              <a:t>d’essai</a:t>
            </a:r>
            <a:r>
              <a:rPr lang="en-US" kern="0" dirty="0">
                <a:solidFill>
                  <a:srgbClr val="003A7D"/>
                </a:solidFill>
              </a:rPr>
              <a:t> des </a:t>
            </a:r>
            <a:r>
              <a:rPr lang="en-US" kern="0" dirty="0" err="1">
                <a:solidFill>
                  <a:srgbClr val="003A7D"/>
                </a:solidFill>
              </a:rPr>
              <a:t>normes</a:t>
            </a:r>
            <a:r>
              <a:rPr lang="en-US" kern="0" dirty="0">
                <a:solidFill>
                  <a:srgbClr val="003A7D"/>
                </a:solidFill>
              </a:rPr>
              <a:t> </a:t>
            </a:r>
            <a:r>
              <a:rPr lang="en-US" kern="0" dirty="0" err="1">
                <a:solidFill>
                  <a:srgbClr val="003A7D"/>
                </a:solidFill>
              </a:rPr>
              <a:t>sont</a:t>
            </a:r>
            <a:r>
              <a:rPr lang="en-US" kern="0" dirty="0">
                <a:solidFill>
                  <a:srgbClr val="003A7D"/>
                </a:solidFill>
              </a:rPr>
              <a:t> issues </a:t>
            </a:r>
            <a:r>
              <a:rPr lang="en-US" kern="0" dirty="0" err="1">
                <a:solidFill>
                  <a:srgbClr val="003A7D"/>
                </a:solidFill>
              </a:rPr>
              <a:t>d’enregistrement</a:t>
            </a:r>
            <a:r>
              <a:rPr lang="en-US" kern="0" dirty="0">
                <a:solidFill>
                  <a:srgbClr val="003A7D"/>
                </a:solidFill>
              </a:rPr>
              <a:t> de </a:t>
            </a:r>
            <a:r>
              <a:rPr lang="en-US" kern="0" dirty="0" smtClean="0">
                <a:solidFill>
                  <a:srgbClr val="003A7D"/>
                </a:solidFill>
              </a:rPr>
              <a:t>conditions </a:t>
            </a:r>
            <a:r>
              <a:rPr lang="en-US" kern="0" dirty="0" err="1">
                <a:solidFill>
                  <a:srgbClr val="003A7D"/>
                </a:solidFill>
              </a:rPr>
              <a:t>réelles</a:t>
            </a:r>
            <a:r>
              <a:rPr lang="en-US" kern="0" dirty="0">
                <a:solidFill>
                  <a:srgbClr val="003A7D"/>
                </a:solidFill>
              </a:rPr>
              <a:t> de transport :</a:t>
            </a:r>
            <a:endParaRPr lang="fr-FR" dirty="0">
              <a:solidFill>
                <a:srgbClr val="003A7D"/>
              </a:solidFill>
            </a:endParaRPr>
          </a:p>
        </p:txBody>
      </p:sp>
      <p:sp>
        <p:nvSpPr>
          <p:cNvPr id="4" name="Espace réservé du numéro de diapositive 3"/>
          <p:cNvSpPr>
            <a:spLocks noGrp="1"/>
          </p:cNvSpPr>
          <p:nvPr>
            <p:ph type="sldNum" sz="quarter" idx="12"/>
          </p:nvPr>
        </p:nvSpPr>
        <p:spPr/>
        <p:txBody>
          <a:bodyPr/>
          <a:lstStyle/>
          <a:p>
            <a:fld id="{6CD2ADAA-5F34-4877-8AC9-30E1FF774256}" type="slidenum">
              <a:rPr lang="fr-FR" smtClean="0">
                <a:solidFill>
                  <a:srgbClr val="003A7D"/>
                </a:solidFill>
              </a:rPr>
              <a:pPr/>
              <a:t>38</a:t>
            </a:fld>
            <a:endParaRPr lang="fr-FR" dirty="0">
              <a:solidFill>
                <a:srgbClr val="003A7D"/>
              </a:solidFill>
            </a:endParaRPr>
          </a:p>
        </p:txBody>
      </p:sp>
      <p:sp>
        <p:nvSpPr>
          <p:cNvPr id="5" name="Espace réservé du pied de page 4"/>
          <p:cNvSpPr>
            <a:spLocks noGrp="1"/>
          </p:cNvSpPr>
          <p:nvPr>
            <p:ph type="ftr" sz="quarter" idx="11"/>
          </p:nvPr>
        </p:nvSpPr>
        <p:spPr/>
        <p:txBody>
          <a:bodyPr/>
          <a:lstStyle/>
          <a:p>
            <a:r>
              <a:rPr lang="fr-FR" dirty="0"/>
              <a:t>Journée thématique de l’ACSTMD</a:t>
            </a:r>
          </a:p>
          <a:p>
            <a:endParaRPr lang="fr-FR" dirty="0">
              <a:solidFill>
                <a:srgbClr val="003A7D"/>
              </a:solidFill>
            </a:endParaRPr>
          </a:p>
        </p:txBody>
      </p:sp>
      <p:sp>
        <p:nvSpPr>
          <p:cNvPr id="7" name="Espace réservé du contenu 6"/>
          <p:cNvSpPr>
            <a:spLocks noGrp="1"/>
          </p:cNvSpPr>
          <p:nvPr>
            <p:ph sz="quarter" idx="25"/>
          </p:nvPr>
        </p:nvSpPr>
        <p:spPr>
          <a:xfrm>
            <a:off x="323528" y="1196752"/>
            <a:ext cx="8496944" cy="4536504"/>
          </a:xfrm>
        </p:spPr>
        <p:txBody>
          <a:bodyPr>
            <a:normAutofit/>
          </a:bodyPr>
          <a:lstStyle/>
          <a:p>
            <a:endParaRPr lang="fr-FR" dirty="0" smtClean="0"/>
          </a:p>
          <a:p>
            <a:pPr marL="361950"/>
            <a:endParaRPr lang="fr-FR" dirty="0"/>
          </a:p>
          <a:p>
            <a:pPr marL="361950"/>
            <a:endParaRPr lang="fr-FR" dirty="0"/>
          </a:p>
          <a:p>
            <a:endParaRPr lang="fr-FR" dirty="0"/>
          </a:p>
        </p:txBody>
      </p:sp>
      <p:sp>
        <p:nvSpPr>
          <p:cNvPr id="3" name="Rectangle 2"/>
          <p:cNvSpPr/>
          <p:nvPr/>
        </p:nvSpPr>
        <p:spPr>
          <a:xfrm>
            <a:off x="539552" y="1196752"/>
            <a:ext cx="7632848" cy="1338828"/>
          </a:xfrm>
          <a:prstGeom prst="rect">
            <a:avLst/>
          </a:prstGeom>
        </p:spPr>
        <p:txBody>
          <a:bodyPr wrap="square">
            <a:spAutoFit/>
          </a:bodyPr>
          <a:lstStyle/>
          <a:p>
            <a:pPr marL="0" lvl="3" defTabSz="338138">
              <a:lnSpc>
                <a:spcPct val="150000"/>
              </a:lnSpc>
              <a:defRPr/>
            </a:pPr>
            <a:r>
              <a:rPr lang="en-US" altLang="fr-FR" dirty="0" err="1" smtClean="0">
                <a:solidFill>
                  <a:srgbClr val="E6192D"/>
                </a:solidFill>
              </a:rPr>
              <a:t>Principales</a:t>
            </a:r>
            <a:r>
              <a:rPr lang="en-US" altLang="fr-FR" dirty="0" smtClean="0">
                <a:solidFill>
                  <a:srgbClr val="E6192D"/>
                </a:solidFill>
              </a:rPr>
              <a:t> </a:t>
            </a:r>
            <a:r>
              <a:rPr lang="en-US" altLang="fr-FR" dirty="0" err="1" smtClean="0">
                <a:solidFill>
                  <a:srgbClr val="E6192D"/>
                </a:solidFill>
              </a:rPr>
              <a:t>normes</a:t>
            </a:r>
            <a:r>
              <a:rPr lang="en-US" altLang="fr-FR" dirty="0" smtClean="0">
                <a:solidFill>
                  <a:srgbClr val="E6192D"/>
                </a:solidFill>
              </a:rPr>
              <a:t> de simulation de transports avec test de vibrations </a:t>
            </a:r>
            <a:r>
              <a:rPr lang="en-US" altLang="fr-FR" dirty="0" err="1" smtClean="0">
                <a:solidFill>
                  <a:srgbClr val="E6192D"/>
                </a:solidFill>
              </a:rPr>
              <a:t>aléatoires</a:t>
            </a:r>
            <a:r>
              <a:rPr lang="en-US" altLang="fr-FR" dirty="0" smtClean="0">
                <a:solidFill>
                  <a:srgbClr val="E6192D"/>
                </a:solidFill>
              </a:rPr>
              <a:t> : ASTM D4169-16, ISTA, NF EN ISO 13355</a:t>
            </a:r>
            <a:endParaRPr lang="en-US" altLang="fr-FR" dirty="0">
              <a:solidFill>
                <a:srgbClr val="E6192D"/>
              </a:solidFill>
            </a:endParaRPr>
          </a:p>
          <a:p>
            <a:pPr marL="0" lvl="3">
              <a:lnSpc>
                <a:spcPct val="150000"/>
              </a:lnSpc>
              <a:tabLst>
                <a:tab pos="719138" algn="l"/>
              </a:tabLst>
              <a:defRPr/>
            </a:pPr>
            <a:r>
              <a:rPr lang="en-US" altLang="fr-FR" dirty="0">
                <a:solidFill>
                  <a:srgbClr val="E6192D"/>
                </a:solidFill>
              </a:rPr>
              <a:t>	- Vibrations </a:t>
            </a:r>
            <a:r>
              <a:rPr lang="en-US" altLang="fr-FR" dirty="0" err="1">
                <a:solidFill>
                  <a:srgbClr val="E6192D"/>
                </a:solidFill>
              </a:rPr>
              <a:t>en</a:t>
            </a:r>
            <a:r>
              <a:rPr lang="en-US" altLang="fr-FR" dirty="0">
                <a:solidFill>
                  <a:srgbClr val="E6192D"/>
                </a:solidFill>
              </a:rPr>
              <a:t> mode rail, </a:t>
            </a:r>
            <a:r>
              <a:rPr lang="en-US" altLang="fr-FR" dirty="0" err="1">
                <a:solidFill>
                  <a:srgbClr val="E6192D"/>
                </a:solidFill>
              </a:rPr>
              <a:t>routier</a:t>
            </a:r>
            <a:r>
              <a:rPr lang="en-US" altLang="fr-FR" dirty="0">
                <a:solidFill>
                  <a:srgbClr val="E6192D"/>
                </a:solidFill>
              </a:rPr>
              <a:t> et </a:t>
            </a:r>
            <a:r>
              <a:rPr lang="en-US" altLang="fr-FR" dirty="0" err="1">
                <a:solidFill>
                  <a:srgbClr val="E6192D"/>
                </a:solidFill>
              </a:rPr>
              <a:t>aérien</a:t>
            </a:r>
            <a:endParaRPr lang="en-US" altLang="fr-FR" dirty="0">
              <a:solidFill>
                <a:srgbClr val="E6192D"/>
              </a:solidFill>
            </a:endParaRPr>
          </a:p>
        </p:txBody>
      </p:sp>
      <p:pic>
        <p:nvPicPr>
          <p:cNvPr id="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408" y="2429644"/>
            <a:ext cx="4428928" cy="24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run 6"/>
          <p:cNvPicPr>
            <a:picLocks noChangeAspect="1" noChangeArrowheads="1"/>
          </p:cNvPicPr>
          <p:nvPr/>
        </p:nvPicPr>
        <p:blipFill>
          <a:blip r:embed="rId3">
            <a:extLst>
              <a:ext uri="{28A0092B-C50C-407E-A947-70E740481C1C}">
                <a14:useLocalDpi xmlns:a14="http://schemas.microsoft.com/office/drawing/2010/main" val="0"/>
              </a:ext>
            </a:extLst>
          </a:blip>
          <a:srcRect l="2602" r="14101" b="7864"/>
          <a:stretch>
            <a:fillRect/>
          </a:stretch>
        </p:blipFill>
        <p:spPr bwMode="auto">
          <a:xfrm>
            <a:off x="4440059" y="2815575"/>
            <a:ext cx="40386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1"/>
          <p:cNvSpPr txBox="1">
            <a:spLocks noChangeArrowheads="1"/>
          </p:cNvSpPr>
          <p:nvPr/>
        </p:nvSpPr>
        <p:spPr bwMode="auto">
          <a:xfrm>
            <a:off x="5868144" y="4621660"/>
            <a:ext cx="160178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Font typeface="Wingdings" pitchFamily="2" charset="2"/>
              <a:defRPr sz="2400">
                <a:solidFill>
                  <a:schemeClr val="bg2"/>
                </a:solidFill>
                <a:latin typeface="Arial" charset="0"/>
                <a:cs typeface="Arial" charset="0"/>
              </a:defRPr>
            </a:lvl1pPr>
            <a:lvl2pPr marL="742950" indent="-285750" eaLnBrk="0" hangingPunct="0">
              <a:spcBef>
                <a:spcPct val="30000"/>
              </a:spcBef>
              <a:buClr>
                <a:srgbClr val="B3BDD8"/>
              </a:buClr>
              <a:buSzPct val="80000"/>
              <a:buFont typeface="Wingdings 3" pitchFamily="18" charset="2"/>
              <a:buChar char="u"/>
              <a:defRPr sz="2000">
                <a:solidFill>
                  <a:schemeClr val="tx2"/>
                </a:solidFill>
                <a:latin typeface="Arial" charset="0"/>
                <a:cs typeface="Arial" charset="0"/>
              </a:defRPr>
            </a:lvl2pPr>
            <a:lvl3pPr marL="1143000" indent="-228600" eaLnBrk="0" hangingPunct="0">
              <a:spcBef>
                <a:spcPct val="30000"/>
              </a:spcBef>
              <a:buClr>
                <a:srgbClr val="44AC8A"/>
              </a:buClr>
              <a:buSzPct val="80000"/>
              <a:buFont typeface="Wingdings 2" pitchFamily="18" charset="2"/>
              <a:buChar char="¢"/>
              <a:defRPr>
                <a:solidFill>
                  <a:schemeClr val="accent1"/>
                </a:solidFill>
                <a:latin typeface="Arial" charset="0"/>
                <a:cs typeface="Arial" charset="0"/>
              </a:defRPr>
            </a:lvl3pPr>
            <a:lvl4pPr marL="1600200" indent="-228600" eaLnBrk="0" hangingPunct="0">
              <a:spcBef>
                <a:spcPct val="30000"/>
              </a:spcBef>
              <a:buClr>
                <a:srgbClr val="00B050"/>
              </a:buClr>
              <a:buSzPct val="120000"/>
              <a:buFont typeface="Arial" charset="0"/>
              <a:buChar char="●"/>
              <a:defRPr sz="1600">
                <a:solidFill>
                  <a:schemeClr val="tx1"/>
                </a:solidFill>
                <a:latin typeface="Arial" charset="0"/>
                <a:cs typeface="Arial" charset="0"/>
              </a:defRPr>
            </a:lvl4pPr>
            <a:lvl5pPr marL="2057400" indent="-228600" eaLnBrk="0" hangingPunct="0">
              <a:spcBef>
                <a:spcPct val="30000"/>
              </a:spcBef>
              <a:buClr>
                <a:srgbClr val="00B050"/>
              </a:buClr>
              <a:buSzPct val="130000"/>
              <a:buFont typeface="Wingdings 2" pitchFamily="18" charset="2"/>
              <a:buChar char="®"/>
              <a:defRPr sz="1400">
                <a:solidFill>
                  <a:schemeClr val="tx1"/>
                </a:solidFill>
                <a:latin typeface="Arial" charset="0"/>
                <a:cs typeface="Arial" charset="0"/>
              </a:defRPr>
            </a:lvl5pPr>
            <a:lvl6pPr marL="2514600" indent="-228600" eaLnBrk="0" fontAlgn="base" hangingPunct="0">
              <a:spcBef>
                <a:spcPct val="30000"/>
              </a:spcBef>
              <a:spcAft>
                <a:spcPct val="0"/>
              </a:spcAft>
              <a:buClr>
                <a:srgbClr val="00B050"/>
              </a:buClr>
              <a:buSzPct val="130000"/>
              <a:buFont typeface="Wingdings 2" pitchFamily="18" charset="2"/>
              <a:buChar char="®"/>
              <a:defRPr sz="1400">
                <a:solidFill>
                  <a:schemeClr val="tx1"/>
                </a:solidFill>
                <a:latin typeface="Arial" charset="0"/>
                <a:cs typeface="Arial" charset="0"/>
              </a:defRPr>
            </a:lvl6pPr>
            <a:lvl7pPr marL="2971800" indent="-228600" eaLnBrk="0" fontAlgn="base" hangingPunct="0">
              <a:spcBef>
                <a:spcPct val="30000"/>
              </a:spcBef>
              <a:spcAft>
                <a:spcPct val="0"/>
              </a:spcAft>
              <a:buClr>
                <a:srgbClr val="00B050"/>
              </a:buClr>
              <a:buSzPct val="130000"/>
              <a:buFont typeface="Wingdings 2" pitchFamily="18" charset="2"/>
              <a:buChar char="®"/>
              <a:defRPr sz="1400">
                <a:solidFill>
                  <a:schemeClr val="tx1"/>
                </a:solidFill>
                <a:latin typeface="Arial" charset="0"/>
                <a:cs typeface="Arial" charset="0"/>
              </a:defRPr>
            </a:lvl7pPr>
            <a:lvl8pPr marL="3429000" indent="-228600" eaLnBrk="0" fontAlgn="base" hangingPunct="0">
              <a:spcBef>
                <a:spcPct val="30000"/>
              </a:spcBef>
              <a:spcAft>
                <a:spcPct val="0"/>
              </a:spcAft>
              <a:buClr>
                <a:srgbClr val="00B050"/>
              </a:buClr>
              <a:buSzPct val="130000"/>
              <a:buFont typeface="Wingdings 2" pitchFamily="18" charset="2"/>
              <a:buChar char="®"/>
              <a:defRPr sz="1400">
                <a:solidFill>
                  <a:schemeClr val="tx1"/>
                </a:solidFill>
                <a:latin typeface="Arial" charset="0"/>
                <a:cs typeface="Arial" charset="0"/>
              </a:defRPr>
            </a:lvl8pPr>
            <a:lvl9pPr marL="3886200" indent="-228600" eaLnBrk="0" fontAlgn="base" hangingPunct="0">
              <a:spcBef>
                <a:spcPct val="30000"/>
              </a:spcBef>
              <a:spcAft>
                <a:spcPct val="0"/>
              </a:spcAft>
              <a:buClr>
                <a:srgbClr val="00B050"/>
              </a:buClr>
              <a:buSzPct val="130000"/>
              <a:buFont typeface="Wingdings 2" pitchFamily="18" charset="2"/>
              <a:buChar char="®"/>
              <a:defRPr sz="1400">
                <a:solidFill>
                  <a:schemeClr val="tx1"/>
                </a:solidFill>
                <a:latin typeface="Arial" charset="0"/>
                <a:cs typeface="Arial" charset="0"/>
              </a:defRPr>
            </a:lvl9pPr>
          </a:lstStyle>
          <a:p>
            <a:pPr algn="ctr" eaLnBrk="1" hangingPunct="1">
              <a:spcBef>
                <a:spcPct val="0"/>
              </a:spcBef>
              <a:buClrTx/>
              <a:buFontTx/>
              <a:buNone/>
            </a:pPr>
            <a:r>
              <a:rPr lang="en-US" altLang="fr-FR" sz="1400" dirty="0" smtClean="0">
                <a:solidFill>
                  <a:srgbClr val="000000"/>
                </a:solidFill>
              </a:rPr>
              <a:t>Frequence (Hz</a:t>
            </a:r>
            <a:r>
              <a:rPr lang="en-US" altLang="fr-FR" sz="1400" dirty="0">
                <a:solidFill>
                  <a:srgbClr val="000000"/>
                </a:solidFill>
              </a:rPr>
              <a:t>)</a:t>
            </a:r>
          </a:p>
        </p:txBody>
      </p:sp>
      <p:sp>
        <p:nvSpPr>
          <p:cNvPr id="14" name="ZoneTexte 13"/>
          <p:cNvSpPr txBox="1"/>
          <p:nvPr/>
        </p:nvSpPr>
        <p:spPr>
          <a:xfrm>
            <a:off x="8533000" y="2564349"/>
            <a:ext cx="430887" cy="2357437"/>
          </a:xfrm>
          <a:prstGeom prst="rect">
            <a:avLst/>
          </a:prstGeom>
          <a:solidFill>
            <a:schemeClr val="bg1"/>
          </a:solidFill>
        </p:spPr>
        <p:txBody>
          <a:bodyPr vert="vert">
            <a:spAutoFit/>
          </a:bodyPr>
          <a:lstStyle/>
          <a:p>
            <a:pPr algn="ctr">
              <a:defRPr/>
            </a:pPr>
            <a:r>
              <a:rPr lang="en-US" sz="1400" dirty="0">
                <a:solidFill>
                  <a:srgbClr val="000000"/>
                </a:solidFill>
              </a:rPr>
              <a:t>Acceleration</a:t>
            </a:r>
            <a:r>
              <a:rPr lang="en-US" sz="1600" dirty="0">
                <a:solidFill>
                  <a:srgbClr val="000000"/>
                </a:solidFill>
              </a:rPr>
              <a:t> (m/s²/Hz)</a:t>
            </a:r>
          </a:p>
        </p:txBody>
      </p:sp>
      <p:sp>
        <p:nvSpPr>
          <p:cNvPr id="15" name="Rectangle à coins arrondis 14"/>
          <p:cNvSpPr/>
          <p:nvPr/>
        </p:nvSpPr>
        <p:spPr>
          <a:xfrm>
            <a:off x="1710709" y="5157192"/>
            <a:ext cx="5979691" cy="806630"/>
          </a:xfrm>
          <a:prstGeom prst="roundRect">
            <a:avLst/>
          </a:prstGeom>
          <a:solidFill>
            <a:srgbClr val="003A7D"/>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fr-FR" b="1" dirty="0">
                <a:solidFill>
                  <a:prstClr val="white"/>
                </a:solidFill>
              </a:rPr>
              <a:t>Les essais de simulation de transport sont conçus </a:t>
            </a:r>
            <a:endParaRPr lang="en-US" altLang="fr-FR" b="1" dirty="0" smtClean="0">
              <a:solidFill>
                <a:prstClr val="white"/>
              </a:solidFill>
            </a:endParaRPr>
          </a:p>
          <a:p>
            <a:pPr algn="ctr"/>
            <a:r>
              <a:rPr lang="en-US" altLang="fr-FR" b="1" dirty="0" smtClean="0">
                <a:solidFill>
                  <a:prstClr val="white"/>
                </a:solidFill>
              </a:rPr>
              <a:t>à </a:t>
            </a:r>
            <a:r>
              <a:rPr lang="en-US" altLang="fr-FR" b="1" dirty="0">
                <a:solidFill>
                  <a:prstClr val="white"/>
                </a:solidFill>
              </a:rPr>
              <a:t>partir de données réelles</a:t>
            </a:r>
          </a:p>
        </p:txBody>
      </p:sp>
    </p:spTree>
    <p:extLst>
      <p:ext uri="{BB962C8B-B14F-4D97-AF65-F5344CB8AC3E}">
        <p14:creationId xmlns:p14="http://schemas.microsoft.com/office/powerpoint/2010/main" val="327136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749" y="476250"/>
            <a:ext cx="8064699" cy="576263"/>
          </a:xfrm>
        </p:spPr>
        <p:txBody>
          <a:bodyPr/>
          <a:lstStyle/>
          <a:p>
            <a:r>
              <a:rPr lang="fr-FR" dirty="0"/>
              <a:t>Essai de vibrations </a:t>
            </a:r>
            <a:r>
              <a:rPr lang="fr-FR" dirty="0" smtClean="0"/>
              <a:t>ALEATOIRES</a:t>
            </a:r>
            <a:endParaRPr lang="fr-FR" dirty="0"/>
          </a:p>
        </p:txBody>
      </p:sp>
      <p:sp>
        <p:nvSpPr>
          <p:cNvPr id="4" name="Espace réservé du numéro de diapositive 3"/>
          <p:cNvSpPr>
            <a:spLocks noGrp="1"/>
          </p:cNvSpPr>
          <p:nvPr>
            <p:ph type="sldNum" sz="quarter" idx="12"/>
          </p:nvPr>
        </p:nvSpPr>
        <p:spPr/>
        <p:txBody>
          <a:bodyPr/>
          <a:lstStyle/>
          <a:p>
            <a:fld id="{6CD2ADAA-5F34-4877-8AC9-30E1FF774256}" type="slidenum">
              <a:rPr lang="fr-FR" smtClean="0">
                <a:solidFill>
                  <a:srgbClr val="003A7D"/>
                </a:solidFill>
              </a:rPr>
              <a:pPr/>
              <a:t>39</a:t>
            </a:fld>
            <a:endParaRPr lang="fr-FR" dirty="0">
              <a:solidFill>
                <a:srgbClr val="003A7D"/>
              </a:solidFill>
            </a:endParaRPr>
          </a:p>
        </p:txBody>
      </p:sp>
      <p:sp>
        <p:nvSpPr>
          <p:cNvPr id="5" name="Espace réservé du pied de page 4"/>
          <p:cNvSpPr>
            <a:spLocks noGrp="1"/>
          </p:cNvSpPr>
          <p:nvPr>
            <p:ph type="ftr" sz="quarter" idx="11"/>
          </p:nvPr>
        </p:nvSpPr>
        <p:spPr/>
        <p:txBody>
          <a:bodyPr/>
          <a:lstStyle/>
          <a:p>
            <a:r>
              <a:rPr lang="fr-FR" dirty="0"/>
              <a:t>Journée thématique de l’ACSTMD</a:t>
            </a:r>
          </a:p>
          <a:p>
            <a:endParaRPr lang="fr-FR" dirty="0">
              <a:solidFill>
                <a:srgbClr val="003A7D"/>
              </a:solidFill>
            </a:endParaRPr>
          </a:p>
        </p:txBody>
      </p:sp>
      <p:sp>
        <p:nvSpPr>
          <p:cNvPr id="7" name="Espace réservé du contenu 6"/>
          <p:cNvSpPr>
            <a:spLocks noGrp="1"/>
          </p:cNvSpPr>
          <p:nvPr>
            <p:ph sz="quarter" idx="25"/>
          </p:nvPr>
        </p:nvSpPr>
        <p:spPr>
          <a:xfrm>
            <a:off x="323528" y="980728"/>
            <a:ext cx="8640960" cy="5112568"/>
          </a:xfrm>
        </p:spPr>
        <p:txBody>
          <a:bodyPr>
            <a:normAutofit/>
          </a:bodyPr>
          <a:lstStyle/>
          <a:p>
            <a:pPr marL="342900" indent="-342900">
              <a:buFont typeface="Wingdings" panose="05000000000000000000" pitchFamily="2" charset="2"/>
              <a:buChar char="Ø"/>
            </a:pPr>
            <a:r>
              <a:rPr lang="fr-FR" dirty="0" smtClean="0"/>
              <a:t>Critères d’acceptation minimum:</a:t>
            </a:r>
            <a:endParaRPr lang="fr-FR" dirty="0"/>
          </a:p>
          <a:p>
            <a:pPr marL="361950">
              <a:buFont typeface="Wingdings" panose="05000000000000000000" pitchFamily="2" charset="2"/>
              <a:buChar char="ü"/>
            </a:pPr>
            <a:r>
              <a:rPr lang="fr-FR" dirty="0"/>
              <a:t> </a:t>
            </a:r>
            <a:r>
              <a:rPr lang="fr-FR" dirty="0" smtClean="0"/>
              <a:t>Aucune fuite ou rupture </a:t>
            </a:r>
            <a:r>
              <a:rPr lang="fr-FR" dirty="0"/>
              <a:t>après test</a:t>
            </a:r>
          </a:p>
          <a:p>
            <a:pPr marL="361950">
              <a:buFont typeface="Wingdings" panose="05000000000000000000" pitchFamily="2" charset="2"/>
              <a:buChar char="ü"/>
            </a:pPr>
            <a:r>
              <a:rPr lang="fr-FR" dirty="0" smtClean="0"/>
              <a:t> Aucune </a:t>
            </a:r>
            <a:r>
              <a:rPr lang="fr-FR" dirty="0"/>
              <a:t>rupture ou défaillance des éléments de </a:t>
            </a:r>
            <a:r>
              <a:rPr lang="fr-FR" dirty="0" smtClean="0"/>
              <a:t>structure</a:t>
            </a:r>
          </a:p>
          <a:p>
            <a:pPr marL="361950">
              <a:buFont typeface="Wingdings" panose="05000000000000000000" pitchFamily="2" charset="2"/>
              <a:buChar char="ü"/>
            </a:pPr>
            <a:r>
              <a:rPr lang="fr-FR" dirty="0"/>
              <a:t> </a:t>
            </a:r>
            <a:r>
              <a:rPr lang="fr-FR" dirty="0" smtClean="0"/>
              <a:t>Stabilité de l’échantillon après test</a:t>
            </a:r>
          </a:p>
          <a:p>
            <a:pPr marL="361950">
              <a:buFont typeface="Wingdings" panose="05000000000000000000" pitchFamily="2" charset="2"/>
              <a:buChar char="ü"/>
            </a:pPr>
            <a:r>
              <a:rPr lang="fr-FR" dirty="0" smtClean="0"/>
              <a:t> Présentation commerciale de l’échantillon</a:t>
            </a:r>
          </a:p>
          <a:p>
            <a:pPr marL="361950">
              <a:buFont typeface="Wingdings" panose="05000000000000000000" pitchFamily="2" charset="2"/>
              <a:buChar char="ü"/>
            </a:pPr>
            <a:endParaRPr lang="fr-FR" dirty="0"/>
          </a:p>
          <a:p>
            <a:pPr marL="361950">
              <a:buFont typeface="Wingdings" panose="05000000000000000000" pitchFamily="2" charset="2"/>
              <a:buChar char="ü"/>
            </a:pPr>
            <a:endParaRPr lang="fr-FR" dirty="0"/>
          </a:p>
          <a:p>
            <a:pPr marL="361950"/>
            <a:endParaRPr lang="fr-FR" dirty="0" smtClean="0"/>
          </a:p>
          <a:p>
            <a:pPr marL="361950" indent="-361950">
              <a:buFont typeface="Wingdings" panose="05000000000000000000" pitchFamily="2" charset="2"/>
              <a:buChar char="Ø"/>
            </a:pPr>
            <a:endParaRPr lang="fr-FR" dirty="0"/>
          </a:p>
          <a:p>
            <a:pPr marL="361950"/>
            <a:endParaRPr lang="fr-FR" dirty="0"/>
          </a:p>
          <a:p>
            <a:endParaRPr lang="fr-FR" dirty="0"/>
          </a:p>
        </p:txBody>
      </p:sp>
      <p:pic>
        <p:nvPicPr>
          <p:cNvPr id="2050" name="Picture 2" descr="\\tfile7\GEC_DOCUMENTS\PROJETS\180\P180538\7.Photos\XO 70CL\DSC013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8474" y="3055670"/>
            <a:ext cx="2976795"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051" y="3374437"/>
            <a:ext cx="3019882" cy="226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tfile7\GEC_DOCUMENTS\PROJETS\180\P180542\7.Photos\essais\DSC008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3055670"/>
            <a:ext cx="2976330" cy="2232248"/>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p:cNvSpPr/>
          <p:nvPr/>
        </p:nvSpPr>
        <p:spPr>
          <a:xfrm>
            <a:off x="6588224" y="3140968"/>
            <a:ext cx="1728192" cy="1728192"/>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8" name="Ellipse 7"/>
          <p:cNvSpPr/>
          <p:nvPr/>
        </p:nvSpPr>
        <p:spPr>
          <a:xfrm>
            <a:off x="899592" y="3645024"/>
            <a:ext cx="1512168" cy="2088232"/>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prstClr val="white"/>
              </a:solidFill>
            </a:endParaRPr>
          </a:p>
        </p:txBody>
      </p:sp>
    </p:spTree>
    <p:extLst>
      <p:ext uri="{BB962C8B-B14F-4D97-AF65-F5344CB8AC3E}">
        <p14:creationId xmlns:p14="http://schemas.microsoft.com/office/powerpoint/2010/main" val="1635198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CD2ADAA-5F34-4877-8AC9-30E1FF774256}" type="slidenum">
              <a:rPr lang="fr-FR" smtClean="0"/>
              <a:pPr/>
              <a:t>4</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a:solidFill>
                  <a:srgbClr val="FF0000"/>
                </a:solidFill>
              </a:rPr>
              <a:t>Contexte réglementaire</a:t>
            </a:r>
            <a:endParaRPr lang="fr-FR" dirty="0"/>
          </a:p>
        </p:txBody>
      </p:sp>
      <p:graphicFrame>
        <p:nvGraphicFramePr>
          <p:cNvPr id="7" name="Objet 6"/>
          <p:cNvGraphicFramePr>
            <a:graphicFrameLocks noChangeAspect="1"/>
          </p:cNvGraphicFramePr>
          <p:nvPr>
            <p:extLst>
              <p:ext uri="{D42A27DB-BD31-4B8C-83A1-F6EECF244321}">
                <p14:modId xmlns:p14="http://schemas.microsoft.com/office/powerpoint/2010/main" val="1095944612"/>
              </p:ext>
            </p:extLst>
          </p:nvPr>
        </p:nvGraphicFramePr>
        <p:xfrm>
          <a:off x="899592" y="1003674"/>
          <a:ext cx="7272808" cy="4699396"/>
        </p:xfrm>
        <a:graphic>
          <a:graphicData uri="http://schemas.openxmlformats.org/presentationml/2006/ole">
            <mc:AlternateContent xmlns:mc="http://schemas.openxmlformats.org/markup-compatibility/2006">
              <mc:Choice xmlns:v="urn:schemas-microsoft-com:vml" Requires="v">
                <p:oleObj spid="_x0000_s1049" name="Document" r:id="rId4" imgW="10023021" imgH="6461660" progId="Word.Document.8">
                  <p:embed/>
                </p:oleObj>
              </mc:Choice>
              <mc:Fallback>
                <p:oleObj name="Document" r:id="rId4" imgW="10023021" imgH="6461660" progId="Word.Document.8">
                  <p:embed/>
                  <p:pic>
                    <p:nvPicPr>
                      <p:cNvPr id="0" name="Obje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003674"/>
                        <a:ext cx="7272808" cy="469939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13935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749" y="476250"/>
            <a:ext cx="8064699" cy="576263"/>
          </a:xfrm>
        </p:spPr>
        <p:txBody>
          <a:bodyPr/>
          <a:lstStyle/>
          <a:p>
            <a:r>
              <a:rPr lang="fr-FR" dirty="0"/>
              <a:t>Essai de vibrations ALEATOIRES</a:t>
            </a:r>
          </a:p>
        </p:txBody>
      </p:sp>
      <p:sp>
        <p:nvSpPr>
          <p:cNvPr id="4" name="Espace réservé du numéro de diapositive 3"/>
          <p:cNvSpPr>
            <a:spLocks noGrp="1"/>
          </p:cNvSpPr>
          <p:nvPr>
            <p:ph type="sldNum" sz="quarter" idx="12"/>
          </p:nvPr>
        </p:nvSpPr>
        <p:spPr/>
        <p:txBody>
          <a:bodyPr/>
          <a:lstStyle/>
          <a:p>
            <a:fld id="{6CD2ADAA-5F34-4877-8AC9-30E1FF774256}" type="slidenum">
              <a:rPr lang="fr-FR" smtClean="0">
                <a:solidFill>
                  <a:srgbClr val="003A7D"/>
                </a:solidFill>
              </a:rPr>
              <a:pPr/>
              <a:t>40</a:t>
            </a:fld>
            <a:endParaRPr lang="fr-FR" dirty="0">
              <a:solidFill>
                <a:srgbClr val="003A7D"/>
              </a:solidFill>
            </a:endParaRPr>
          </a:p>
        </p:txBody>
      </p:sp>
      <p:sp>
        <p:nvSpPr>
          <p:cNvPr id="5" name="Espace réservé du pied de page 4"/>
          <p:cNvSpPr>
            <a:spLocks noGrp="1"/>
          </p:cNvSpPr>
          <p:nvPr>
            <p:ph type="ftr" sz="quarter" idx="11"/>
          </p:nvPr>
        </p:nvSpPr>
        <p:spPr/>
        <p:txBody>
          <a:bodyPr/>
          <a:lstStyle/>
          <a:p>
            <a:r>
              <a:rPr lang="fr-FR" dirty="0"/>
              <a:t>Journée thématique de l’ACSTMD</a:t>
            </a:r>
          </a:p>
          <a:p>
            <a:endParaRPr lang="fr-FR" dirty="0">
              <a:solidFill>
                <a:srgbClr val="003A7D"/>
              </a:solidFill>
            </a:endParaRPr>
          </a:p>
        </p:txBody>
      </p:sp>
      <p:sp>
        <p:nvSpPr>
          <p:cNvPr id="7" name="Espace réservé du contenu 6"/>
          <p:cNvSpPr>
            <a:spLocks noGrp="1"/>
          </p:cNvSpPr>
          <p:nvPr>
            <p:ph sz="quarter" idx="25"/>
          </p:nvPr>
        </p:nvSpPr>
        <p:spPr>
          <a:xfrm>
            <a:off x="323528" y="980728"/>
            <a:ext cx="8640960" cy="5112568"/>
          </a:xfrm>
          <a:ln>
            <a:noFill/>
          </a:ln>
        </p:spPr>
        <p:txBody>
          <a:bodyPr>
            <a:normAutofit fontScale="92500"/>
          </a:bodyPr>
          <a:lstStyle/>
          <a:p>
            <a:pPr marL="361950" indent="-361950">
              <a:buFont typeface="Wingdings" panose="05000000000000000000" pitchFamily="2" charset="2"/>
              <a:buChar char="Ø"/>
            </a:pPr>
            <a:r>
              <a:rPr lang="fr-FR" dirty="0" smtClean="0">
                <a:solidFill>
                  <a:srgbClr val="E6192D"/>
                </a:solidFill>
              </a:rPr>
              <a:t>Avantage des essais de vibrations aléatoires</a:t>
            </a:r>
          </a:p>
          <a:p>
            <a:pPr marL="628650" indent="-266700">
              <a:buFont typeface="Wingdings" panose="05000000000000000000" pitchFamily="2" charset="2"/>
              <a:buChar char="ü"/>
            </a:pPr>
            <a:r>
              <a:rPr lang="fr-FR" dirty="0" smtClean="0"/>
              <a:t>Essai représentatif de ce que voit l’échantillon en fonction de son mode de transport et de la distance parcourue</a:t>
            </a:r>
          </a:p>
          <a:p>
            <a:pPr marL="628650" indent="-266700">
              <a:buFont typeface="Wingdings" panose="05000000000000000000" pitchFamily="2" charset="2"/>
              <a:buChar char="ü"/>
            </a:pPr>
            <a:r>
              <a:rPr lang="fr-FR" dirty="0" smtClean="0"/>
              <a:t>Permet de respecter le flux logistique</a:t>
            </a:r>
            <a:br>
              <a:rPr lang="fr-FR" dirty="0" smtClean="0"/>
            </a:br>
            <a:r>
              <a:rPr lang="fr-FR" dirty="0" smtClean="0"/>
              <a:t>(</a:t>
            </a:r>
            <a:r>
              <a:rPr lang="fr-FR" dirty="0" err="1" smtClean="0"/>
              <a:t>ei</a:t>
            </a:r>
            <a:r>
              <a:rPr lang="fr-FR" dirty="0" smtClean="0"/>
              <a:t>. </a:t>
            </a:r>
            <a:r>
              <a:rPr lang="fr-FR" dirty="0" err="1" smtClean="0"/>
              <a:t>rail</a:t>
            </a:r>
            <a:r>
              <a:rPr lang="fr-FR" dirty="0" err="1" smtClean="0">
                <a:sym typeface="Wingdings" panose="05000000000000000000" pitchFamily="2" charset="2"/>
              </a:rPr>
              <a:t>routeairroute</a:t>
            </a:r>
            <a:r>
              <a:rPr lang="fr-FR" dirty="0" smtClean="0">
                <a:sym typeface="Wingdings" panose="05000000000000000000" pitchFamily="2" charset="2"/>
              </a:rPr>
              <a:t>)</a:t>
            </a:r>
            <a:endParaRPr lang="fr-FR" dirty="0" smtClean="0"/>
          </a:p>
          <a:p>
            <a:pPr marL="628650" indent="-266700">
              <a:buFont typeface="Wingdings" panose="05000000000000000000" pitchFamily="2" charset="2"/>
              <a:buChar char="ü"/>
            </a:pPr>
            <a:r>
              <a:rPr lang="fr-FR" dirty="0"/>
              <a:t>Permet </a:t>
            </a:r>
            <a:r>
              <a:rPr lang="fr-FR" dirty="0" smtClean="0"/>
              <a:t>d’analyser plus finement les problèmes rencontrés sur produits et d’améliorer la conception des emballages </a:t>
            </a:r>
            <a:endParaRPr lang="fr-FR" dirty="0"/>
          </a:p>
          <a:p>
            <a:pPr marL="628650" indent="-266700">
              <a:buFont typeface="Wingdings" panose="05000000000000000000" pitchFamily="2" charset="2"/>
              <a:buChar char="ü"/>
            </a:pPr>
            <a:r>
              <a:rPr lang="fr-FR" dirty="0"/>
              <a:t>Niveau</a:t>
            </a:r>
            <a:r>
              <a:rPr lang="fr-FR" dirty="0" smtClean="0"/>
              <a:t> de sévérité des tests découle </a:t>
            </a:r>
            <a:r>
              <a:rPr lang="en-US" kern="0" dirty="0" smtClean="0"/>
              <a:t>des </a:t>
            </a:r>
            <a:r>
              <a:rPr lang="en-US" kern="0" dirty="0"/>
              <a:t>conditions </a:t>
            </a:r>
            <a:r>
              <a:rPr lang="en-US" kern="0" dirty="0" err="1"/>
              <a:t>réelles</a:t>
            </a:r>
            <a:r>
              <a:rPr lang="en-US" kern="0" dirty="0"/>
              <a:t> de transport </a:t>
            </a:r>
            <a:endParaRPr lang="en-US" kern="0" dirty="0" smtClean="0"/>
          </a:p>
          <a:p>
            <a:pPr marL="628650" indent="-266700">
              <a:buFont typeface="Wingdings" panose="05000000000000000000" pitchFamily="2" charset="2"/>
              <a:buChar char="ü"/>
            </a:pPr>
            <a:r>
              <a:rPr lang="fr-FR" dirty="0" smtClean="0"/>
              <a:t>Peut-être réalisé selon 3 axes indépendamment.</a:t>
            </a:r>
          </a:p>
          <a:p>
            <a:pPr marL="361950" indent="-361950">
              <a:buFont typeface="Wingdings" panose="05000000000000000000" pitchFamily="2" charset="2"/>
              <a:buChar char="Ø"/>
            </a:pPr>
            <a:r>
              <a:rPr lang="fr-FR" dirty="0" smtClean="0">
                <a:solidFill>
                  <a:srgbClr val="E6192D"/>
                </a:solidFill>
              </a:rPr>
              <a:t>Inconvénient des </a:t>
            </a:r>
            <a:r>
              <a:rPr lang="fr-FR" dirty="0">
                <a:solidFill>
                  <a:srgbClr val="E6192D"/>
                </a:solidFill>
              </a:rPr>
              <a:t>essais de vibrations aléatoires</a:t>
            </a:r>
          </a:p>
          <a:p>
            <a:pPr marL="704850" lvl="8" indent="-342900">
              <a:buFont typeface="Wingdings" panose="05000000000000000000" pitchFamily="2" charset="2"/>
              <a:buChar char="ü"/>
            </a:pPr>
            <a:r>
              <a:rPr lang="fr-FR" sz="2200" dirty="0">
                <a:solidFill>
                  <a:srgbClr val="003A7D"/>
                </a:solidFill>
              </a:rPr>
              <a:t>Nécessite des moyens de mise en œuvre </a:t>
            </a:r>
            <a:r>
              <a:rPr lang="fr-FR" sz="2200" dirty="0" smtClean="0">
                <a:solidFill>
                  <a:srgbClr val="003A7D"/>
                </a:solidFill>
              </a:rPr>
              <a:t>plus complexes et du personnels plus qualifiés que pour les vibrations à fréquence fixe.</a:t>
            </a:r>
          </a:p>
          <a:p>
            <a:pPr marL="704850" lvl="8" indent="-342900">
              <a:buFont typeface="Wingdings" panose="05000000000000000000" pitchFamily="2" charset="2"/>
              <a:buChar char="ü"/>
            </a:pPr>
            <a:r>
              <a:rPr lang="fr-FR" sz="2200" dirty="0" smtClean="0">
                <a:solidFill>
                  <a:srgbClr val="003A7D"/>
                </a:solidFill>
              </a:rPr>
              <a:t>Coût des essais </a:t>
            </a:r>
            <a:endParaRPr lang="fr-FR" dirty="0"/>
          </a:p>
          <a:p>
            <a:endParaRPr lang="fr-FR" dirty="0"/>
          </a:p>
        </p:txBody>
      </p:sp>
      <p:cxnSp>
        <p:nvCxnSpPr>
          <p:cNvPr id="8" name="Connecteur droit avec flèche 7"/>
          <p:cNvCxnSpPr/>
          <p:nvPr/>
        </p:nvCxnSpPr>
        <p:spPr>
          <a:xfrm flipV="1">
            <a:off x="3131840" y="5517232"/>
            <a:ext cx="360040" cy="288032"/>
          </a:xfrm>
          <a:prstGeom prst="straightConnector1">
            <a:avLst/>
          </a:prstGeom>
          <a:ln>
            <a:solidFill>
              <a:srgbClr val="003A7D"/>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57346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CD2ADAA-5F34-4877-8AC9-30E1FF774256}" type="slidenum">
              <a:rPr lang="fr-FR" smtClean="0">
                <a:solidFill>
                  <a:srgbClr val="003A7D"/>
                </a:solidFill>
              </a:rPr>
              <a:pPr/>
              <a:t>41</a:t>
            </a:fld>
            <a:endParaRPr lang="fr-FR" dirty="0">
              <a:solidFill>
                <a:srgbClr val="003A7D"/>
              </a:solidFill>
            </a:endParaRPr>
          </a:p>
        </p:txBody>
      </p:sp>
      <p:sp>
        <p:nvSpPr>
          <p:cNvPr id="4" name="Espace réservé du pied de page 3"/>
          <p:cNvSpPr>
            <a:spLocks noGrp="1"/>
          </p:cNvSpPr>
          <p:nvPr>
            <p:ph type="ftr" sz="quarter" idx="11"/>
          </p:nvPr>
        </p:nvSpPr>
        <p:spPr/>
        <p:txBody>
          <a:bodyPr/>
          <a:lstStyle/>
          <a:p>
            <a:r>
              <a:rPr lang="fr-FR" dirty="0"/>
              <a:t>Journée thématique de l’ACSTMD</a:t>
            </a:r>
          </a:p>
          <a:p>
            <a:endParaRPr lang="fr-FR" dirty="0">
              <a:solidFill>
                <a:srgbClr val="003A7D"/>
              </a:solidFill>
            </a:endParaRPr>
          </a:p>
        </p:txBody>
      </p:sp>
      <p:sp>
        <p:nvSpPr>
          <p:cNvPr id="7" name="Espace réservé du texte 1"/>
          <p:cNvSpPr>
            <a:spLocks noGrp="1"/>
          </p:cNvSpPr>
          <p:nvPr>
            <p:ph type="body" sz="quarter" idx="11"/>
          </p:nvPr>
        </p:nvSpPr>
        <p:spPr>
          <a:xfrm>
            <a:off x="422693" y="785004"/>
            <a:ext cx="8324491" cy="5218981"/>
          </a:xfrm>
        </p:spPr>
        <p:txBody>
          <a:bodyPr/>
          <a:lstStyle/>
          <a:p>
            <a:r>
              <a:rPr lang="fr-FR" dirty="0" smtClean="0"/>
              <a:t> </a:t>
            </a:r>
            <a:endParaRPr lang="fr-FR" dirty="0"/>
          </a:p>
        </p:txBody>
      </p:sp>
      <p:graphicFrame>
        <p:nvGraphicFramePr>
          <p:cNvPr id="8" name="Diagramme 7"/>
          <p:cNvGraphicFramePr/>
          <p:nvPr>
            <p:extLst>
              <p:ext uri="{D42A27DB-BD31-4B8C-83A1-F6EECF244321}">
                <p14:modId xmlns:p14="http://schemas.microsoft.com/office/powerpoint/2010/main" val="1598324761"/>
              </p:ext>
            </p:extLst>
          </p:nvPr>
        </p:nvGraphicFramePr>
        <p:xfrm>
          <a:off x="-2" y="2056343"/>
          <a:ext cx="9144001" cy="1057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Espace réservé du texte 2"/>
          <p:cNvSpPr txBox="1">
            <a:spLocks/>
          </p:cNvSpPr>
          <p:nvPr/>
        </p:nvSpPr>
        <p:spPr bwMode="auto">
          <a:xfrm>
            <a:off x="290512" y="704851"/>
            <a:ext cx="8675687" cy="542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342900" indent="-342900" algn="l" rtl="0" eaLnBrk="0" fontAlgn="base" hangingPunct="0">
              <a:spcBef>
                <a:spcPct val="30000"/>
              </a:spcBef>
              <a:spcAft>
                <a:spcPct val="0"/>
              </a:spcAft>
              <a:buClr>
                <a:schemeClr val="tx2"/>
              </a:buClr>
              <a:buFont typeface="Wingdings" pitchFamily="2" charset="2"/>
              <a:defRPr sz="2400">
                <a:solidFill>
                  <a:schemeClr val="bg2"/>
                </a:solidFill>
                <a:latin typeface="Arial" charset="0"/>
                <a:ea typeface="+mn-ea"/>
                <a:cs typeface="+mn-cs"/>
              </a:defRPr>
            </a:lvl1pPr>
            <a:lvl2pPr marL="358775" indent="-358775" algn="l" rtl="0" eaLnBrk="0" fontAlgn="base" hangingPunct="0">
              <a:spcBef>
                <a:spcPct val="30000"/>
              </a:spcBef>
              <a:spcAft>
                <a:spcPct val="0"/>
              </a:spcAft>
              <a:buClr>
                <a:srgbClr val="B3BDD8"/>
              </a:buClr>
              <a:buSzPct val="80000"/>
              <a:buFont typeface="Wingdings 3" pitchFamily="18" charset="2"/>
              <a:buChar char="u"/>
              <a:defRPr sz="2000">
                <a:solidFill>
                  <a:schemeClr val="tx2"/>
                </a:solidFill>
                <a:latin typeface="Arial" charset="0"/>
                <a:cs typeface="+mn-cs"/>
              </a:defRPr>
            </a:lvl2pPr>
            <a:lvl3pPr marL="720725" indent="-361950" algn="l" rtl="0" eaLnBrk="0" fontAlgn="base" hangingPunct="0">
              <a:spcBef>
                <a:spcPct val="30000"/>
              </a:spcBef>
              <a:spcAft>
                <a:spcPct val="0"/>
              </a:spcAft>
              <a:buClr>
                <a:srgbClr val="44AC8A"/>
              </a:buClr>
              <a:buSzPct val="80000"/>
              <a:buFont typeface="Wingdings 2" pitchFamily="18" charset="2"/>
              <a:buChar char="¢"/>
              <a:defRPr>
                <a:solidFill>
                  <a:schemeClr val="accent1"/>
                </a:solidFill>
                <a:latin typeface="Arial" charset="0"/>
                <a:cs typeface="+mn-cs"/>
              </a:defRPr>
            </a:lvl3pPr>
            <a:lvl4pPr marL="1073150" indent="-355600" algn="l" rtl="0" eaLnBrk="0" fontAlgn="base" hangingPunct="0">
              <a:spcBef>
                <a:spcPct val="30000"/>
              </a:spcBef>
              <a:spcAft>
                <a:spcPct val="0"/>
              </a:spcAft>
              <a:buClr>
                <a:srgbClr val="00B050"/>
              </a:buClr>
              <a:buSzPct val="120000"/>
              <a:buFont typeface="Arial" charset="0"/>
              <a:buChar char="●"/>
              <a:defRPr sz="1600">
                <a:solidFill>
                  <a:schemeClr val="tx1"/>
                </a:solidFill>
                <a:latin typeface="Arial" charset="0"/>
                <a:cs typeface="+mn-cs"/>
              </a:defRPr>
            </a:lvl4pPr>
            <a:lvl5pPr marL="1436688" indent="-360363" algn="l" rtl="0" eaLnBrk="0" fontAlgn="base" hangingPunct="0">
              <a:spcBef>
                <a:spcPct val="30000"/>
              </a:spcBef>
              <a:spcAft>
                <a:spcPct val="0"/>
              </a:spcAft>
              <a:buClr>
                <a:srgbClr val="00B050"/>
              </a:buClr>
              <a:buSzPct val="130000"/>
              <a:buFont typeface="Wingdings 2" pitchFamily="18" charset="2"/>
              <a:buChar char="®"/>
              <a:defRPr sz="1400">
                <a:solidFill>
                  <a:schemeClr val="tx1"/>
                </a:solidFill>
                <a:latin typeface="Arial" charset="0"/>
                <a:cs typeface="+mn-cs"/>
              </a:defRPr>
            </a:lvl5pPr>
            <a:lvl6pPr marL="1433513" indent="-165100" algn="l" rtl="0" eaLnBrk="1" fontAlgn="base" hangingPunct="1">
              <a:spcBef>
                <a:spcPct val="30000"/>
              </a:spcBef>
              <a:spcAft>
                <a:spcPct val="0"/>
              </a:spcAft>
              <a:buClr>
                <a:srgbClr val="7ED5C1"/>
              </a:buClr>
              <a:buSzPct val="130000"/>
              <a:buFont typeface="Wingdings 2" pitchFamily="18" charset="2"/>
              <a:buChar char="®"/>
              <a:defRPr sz="1200" b="1">
                <a:solidFill>
                  <a:schemeClr val="tx1"/>
                </a:solidFill>
                <a:latin typeface="+mn-lt"/>
                <a:cs typeface="+mn-cs"/>
              </a:defRPr>
            </a:lvl6pPr>
            <a:lvl7pPr marL="1890713" indent="-165100" algn="l" rtl="0" eaLnBrk="1" fontAlgn="base" hangingPunct="1">
              <a:spcBef>
                <a:spcPct val="30000"/>
              </a:spcBef>
              <a:spcAft>
                <a:spcPct val="0"/>
              </a:spcAft>
              <a:buClr>
                <a:srgbClr val="7ED5C1"/>
              </a:buClr>
              <a:buSzPct val="130000"/>
              <a:buFont typeface="Wingdings 2" pitchFamily="18" charset="2"/>
              <a:buChar char="®"/>
              <a:defRPr sz="1200" b="1">
                <a:solidFill>
                  <a:schemeClr val="tx1"/>
                </a:solidFill>
                <a:latin typeface="+mn-lt"/>
                <a:cs typeface="+mn-cs"/>
              </a:defRPr>
            </a:lvl7pPr>
            <a:lvl8pPr marL="2347913" indent="-165100" algn="l" rtl="0" eaLnBrk="1" fontAlgn="base" hangingPunct="1">
              <a:spcBef>
                <a:spcPct val="30000"/>
              </a:spcBef>
              <a:spcAft>
                <a:spcPct val="0"/>
              </a:spcAft>
              <a:buClr>
                <a:srgbClr val="7ED5C1"/>
              </a:buClr>
              <a:buSzPct val="130000"/>
              <a:buFont typeface="Wingdings 2" pitchFamily="18" charset="2"/>
              <a:buChar char="®"/>
              <a:defRPr sz="1200" b="1">
                <a:solidFill>
                  <a:schemeClr val="tx1"/>
                </a:solidFill>
                <a:latin typeface="+mn-lt"/>
                <a:cs typeface="+mn-cs"/>
              </a:defRPr>
            </a:lvl8pPr>
            <a:lvl9pPr marL="2805113" indent="-165100" algn="l" rtl="0" eaLnBrk="1" fontAlgn="base" hangingPunct="1">
              <a:spcBef>
                <a:spcPct val="30000"/>
              </a:spcBef>
              <a:spcAft>
                <a:spcPct val="0"/>
              </a:spcAft>
              <a:buClr>
                <a:srgbClr val="7ED5C1"/>
              </a:buClr>
              <a:buSzPct val="130000"/>
              <a:buFont typeface="Wingdings 2" pitchFamily="18" charset="2"/>
              <a:buChar char="®"/>
              <a:defRPr sz="1200" b="1">
                <a:solidFill>
                  <a:schemeClr val="tx1"/>
                </a:solidFill>
                <a:latin typeface="+mn-lt"/>
                <a:cs typeface="+mn-cs"/>
              </a:defRPr>
            </a:lvl9pPr>
          </a:lstStyle>
          <a:p>
            <a:pPr marL="0" indent="0">
              <a:buClr>
                <a:srgbClr val="707070"/>
              </a:buClr>
              <a:tabLst>
                <a:tab pos="358775" algn="l"/>
              </a:tabLst>
              <a:defRPr/>
            </a:pPr>
            <a:r>
              <a:rPr lang="en-US" sz="2000" b="1" kern="0" dirty="0" smtClean="0">
                <a:solidFill>
                  <a:srgbClr val="FF0000"/>
                </a:solidFill>
                <a:sym typeface="Wingdings 2"/>
              </a:rPr>
              <a:t></a:t>
            </a:r>
            <a:r>
              <a:rPr lang="en-US" sz="2000" b="1" kern="0" dirty="0" smtClean="0">
                <a:solidFill>
                  <a:srgbClr val="3E3E3E"/>
                </a:solidFill>
                <a:sym typeface="Wingdings 2"/>
              </a:rPr>
              <a:t> 	</a:t>
            </a:r>
            <a:r>
              <a:rPr lang="en-US" sz="2000" b="1" kern="0" dirty="0" smtClean="0">
                <a:solidFill>
                  <a:srgbClr val="003A7D"/>
                </a:solidFill>
              </a:rPr>
              <a:t>Reproduire les contraintes subies par le produit pendant son 	transport, en prenant en compte :</a:t>
            </a:r>
          </a:p>
          <a:p>
            <a:pPr>
              <a:buClr>
                <a:srgbClr val="707070"/>
              </a:buClr>
              <a:buFont typeface="Wingdings" pitchFamily="2" charset="2"/>
              <a:buChar char="ü"/>
              <a:defRPr/>
            </a:pPr>
            <a:endParaRPr lang="en-US" sz="1100" b="1" kern="0" dirty="0" smtClean="0">
              <a:solidFill>
                <a:srgbClr val="3E3E3E"/>
              </a:solidFill>
            </a:endParaRPr>
          </a:p>
          <a:p>
            <a:pPr marL="0" lvl="1" indent="0" defTabSz="358775">
              <a:buFont typeface="Wingdings 3" pitchFamily="18" charset="2"/>
              <a:buNone/>
              <a:defRPr/>
            </a:pPr>
            <a:r>
              <a:rPr lang="en-US" altLang="fr-FR" sz="1800" b="1" dirty="0">
                <a:solidFill>
                  <a:srgbClr val="000000"/>
                </a:solidFill>
                <a:latin typeface="Arial"/>
              </a:rPr>
              <a:t>	</a:t>
            </a:r>
            <a:r>
              <a:rPr lang="en-US" altLang="fr-FR" sz="1800" b="1" dirty="0" smtClean="0">
                <a:solidFill>
                  <a:srgbClr val="FF0000"/>
                </a:solidFill>
                <a:latin typeface="Arial"/>
                <a:sym typeface="Wingdings 2"/>
              </a:rPr>
              <a:t></a:t>
            </a:r>
            <a:r>
              <a:rPr lang="en-US" altLang="fr-FR" sz="1800" b="1" dirty="0" smtClean="0">
                <a:solidFill>
                  <a:srgbClr val="000000"/>
                </a:solidFill>
                <a:latin typeface="Arial"/>
                <a:sym typeface="Wingdings 2"/>
              </a:rPr>
              <a:t> 	</a:t>
            </a:r>
            <a:r>
              <a:rPr lang="en-US" altLang="fr-FR" sz="1800" b="1" dirty="0" smtClean="0">
                <a:solidFill>
                  <a:srgbClr val="003A7D"/>
                </a:solidFill>
                <a:latin typeface="Arial"/>
              </a:rPr>
              <a:t>Les différentes phase du circuit logistique </a:t>
            </a:r>
          </a:p>
          <a:p>
            <a:pPr marL="0" lvl="1" indent="0" defTabSz="358775">
              <a:buFont typeface="Wingdings 3" pitchFamily="18" charset="2"/>
              <a:buNone/>
              <a:defRPr/>
            </a:pPr>
            <a:endParaRPr lang="en-US" altLang="fr-FR" sz="1800" b="1" dirty="0" smtClean="0">
              <a:solidFill>
                <a:srgbClr val="003A7D"/>
              </a:solidFill>
              <a:latin typeface="Arial"/>
            </a:endParaRPr>
          </a:p>
          <a:p>
            <a:pPr lvl="1">
              <a:buFont typeface="Wingdings" panose="05000000000000000000" pitchFamily="2" charset="2"/>
              <a:buChar char="§"/>
              <a:defRPr/>
            </a:pPr>
            <a:endParaRPr lang="en-US" altLang="fr-FR" sz="1800" b="1" dirty="0">
              <a:solidFill>
                <a:srgbClr val="707070"/>
              </a:solidFill>
              <a:latin typeface="Arial"/>
            </a:endParaRPr>
          </a:p>
          <a:p>
            <a:pPr lvl="1">
              <a:buFont typeface="Wingdings" panose="05000000000000000000" pitchFamily="2" charset="2"/>
              <a:buChar char="§"/>
              <a:defRPr/>
            </a:pPr>
            <a:endParaRPr lang="en-US" altLang="fr-FR" sz="1800" b="1" dirty="0" smtClean="0">
              <a:solidFill>
                <a:srgbClr val="707070"/>
              </a:solidFill>
              <a:latin typeface="Arial"/>
            </a:endParaRPr>
          </a:p>
          <a:p>
            <a:pPr lvl="1">
              <a:buFont typeface="Wingdings" panose="05000000000000000000" pitchFamily="2" charset="2"/>
              <a:buChar char="§"/>
              <a:defRPr/>
            </a:pPr>
            <a:endParaRPr lang="en-US" altLang="fr-FR" sz="600" dirty="0" smtClean="0">
              <a:solidFill>
                <a:srgbClr val="707070"/>
              </a:solidFill>
              <a:latin typeface="Arial"/>
            </a:endParaRPr>
          </a:p>
          <a:p>
            <a:pPr marL="0" lvl="1" indent="0">
              <a:buFont typeface="Wingdings 3" pitchFamily="18" charset="2"/>
              <a:buNone/>
              <a:tabLst>
                <a:tab pos="358775" algn="l"/>
                <a:tab pos="719138" algn="l"/>
              </a:tabLst>
              <a:defRPr/>
            </a:pPr>
            <a:r>
              <a:rPr lang="en-US" altLang="fr-FR" sz="1800" b="1" dirty="0" smtClean="0">
                <a:solidFill>
                  <a:srgbClr val="000000"/>
                </a:solidFill>
                <a:latin typeface="Arial"/>
                <a:sym typeface="Wingdings 2"/>
              </a:rPr>
              <a:t>	</a:t>
            </a:r>
            <a:r>
              <a:rPr lang="en-US" altLang="fr-FR" sz="1800" b="1" dirty="0" smtClean="0">
                <a:solidFill>
                  <a:srgbClr val="FF0000"/>
                </a:solidFill>
                <a:latin typeface="Arial"/>
                <a:sym typeface="Wingdings 2"/>
              </a:rPr>
              <a:t></a:t>
            </a:r>
            <a:r>
              <a:rPr lang="en-US" altLang="fr-FR" sz="1800" b="1" dirty="0" smtClean="0">
                <a:solidFill>
                  <a:srgbClr val="000000"/>
                </a:solidFill>
                <a:latin typeface="Arial"/>
                <a:sym typeface="Wingdings 2"/>
              </a:rPr>
              <a:t> </a:t>
            </a:r>
            <a:r>
              <a:rPr lang="en-US" altLang="fr-FR" sz="1800" b="1" dirty="0">
                <a:solidFill>
                  <a:srgbClr val="000000"/>
                </a:solidFill>
                <a:latin typeface="Arial"/>
                <a:sym typeface="Wingdings 2"/>
              </a:rPr>
              <a:t>	</a:t>
            </a:r>
            <a:r>
              <a:rPr lang="en-US" altLang="fr-FR" sz="1800" b="1" dirty="0" smtClean="0">
                <a:solidFill>
                  <a:srgbClr val="003A7D"/>
                </a:solidFill>
                <a:latin typeface="Arial"/>
              </a:rPr>
              <a:t>Les différentes contraintes du circuit de distribution</a:t>
            </a:r>
          </a:p>
          <a:p>
            <a:pPr marL="717550" lvl="3" indent="0">
              <a:buFont typeface="Arial" charset="0"/>
              <a:buNone/>
              <a:defRPr/>
            </a:pPr>
            <a:r>
              <a:rPr lang="en-US" altLang="fr-FR" dirty="0" smtClean="0">
                <a:solidFill>
                  <a:srgbClr val="003A7D"/>
                </a:solidFill>
                <a:latin typeface="Arial"/>
              </a:rPr>
              <a:t>- Type </a:t>
            </a:r>
            <a:r>
              <a:rPr lang="en-US" altLang="fr-FR" dirty="0">
                <a:solidFill>
                  <a:srgbClr val="003A7D"/>
                </a:solidFill>
                <a:latin typeface="Arial"/>
              </a:rPr>
              <a:t>de transport (terrestre, </a:t>
            </a:r>
            <a:r>
              <a:rPr lang="en-US" altLang="fr-FR" dirty="0" smtClean="0">
                <a:solidFill>
                  <a:srgbClr val="003A7D"/>
                </a:solidFill>
                <a:latin typeface="Arial"/>
              </a:rPr>
              <a:t>maritime</a:t>
            </a:r>
            <a:r>
              <a:rPr lang="en-US" altLang="fr-FR" dirty="0">
                <a:solidFill>
                  <a:srgbClr val="003A7D"/>
                </a:solidFill>
                <a:latin typeface="Arial"/>
              </a:rPr>
              <a:t>, aérien, transport dédié, messagerie, …etc)</a:t>
            </a:r>
          </a:p>
          <a:p>
            <a:pPr marL="717550" lvl="3" indent="0">
              <a:buFont typeface="Arial" charset="0"/>
              <a:buNone/>
              <a:defRPr/>
            </a:pPr>
            <a:r>
              <a:rPr lang="en-US" altLang="fr-FR" dirty="0" smtClean="0">
                <a:solidFill>
                  <a:srgbClr val="003A7D"/>
                </a:solidFill>
                <a:latin typeface="Arial"/>
              </a:rPr>
              <a:t>- La destination finale</a:t>
            </a:r>
          </a:p>
          <a:p>
            <a:pPr marL="717550" lvl="3" indent="0">
              <a:buFont typeface="Arial" charset="0"/>
              <a:buNone/>
              <a:defRPr/>
            </a:pPr>
            <a:r>
              <a:rPr lang="en-US" altLang="fr-FR" dirty="0" smtClean="0">
                <a:solidFill>
                  <a:srgbClr val="003A7D"/>
                </a:solidFill>
                <a:latin typeface="Arial"/>
              </a:rPr>
              <a:t>- Température / hygrométrie</a:t>
            </a:r>
          </a:p>
          <a:p>
            <a:pPr marL="717550" lvl="3" indent="0">
              <a:buFont typeface="Arial" charset="0"/>
              <a:buNone/>
              <a:defRPr/>
            </a:pPr>
            <a:r>
              <a:rPr lang="en-US" altLang="fr-FR" dirty="0" smtClean="0">
                <a:solidFill>
                  <a:srgbClr val="003A7D"/>
                </a:solidFill>
                <a:latin typeface="Arial"/>
              </a:rPr>
              <a:t>- Vibrations et chocs</a:t>
            </a:r>
          </a:p>
          <a:p>
            <a:pPr marL="717550" lvl="3" indent="0">
              <a:buFont typeface="Arial" charset="0"/>
              <a:buNone/>
              <a:defRPr/>
            </a:pPr>
            <a:r>
              <a:rPr lang="en-US" altLang="fr-FR" dirty="0" smtClean="0">
                <a:solidFill>
                  <a:srgbClr val="003A7D"/>
                </a:solidFill>
                <a:latin typeface="Arial"/>
              </a:rPr>
              <a:t>- Gerbage </a:t>
            </a:r>
          </a:p>
          <a:p>
            <a:pPr marL="717550" lvl="3" indent="0">
              <a:buFont typeface="Arial" charset="0"/>
              <a:buNone/>
              <a:defRPr/>
            </a:pPr>
            <a:r>
              <a:rPr lang="en-US" altLang="fr-FR" dirty="0" smtClean="0">
                <a:solidFill>
                  <a:srgbClr val="003A7D"/>
                </a:solidFill>
                <a:latin typeface="Arial"/>
              </a:rPr>
              <a:t>- Pression</a:t>
            </a:r>
          </a:p>
          <a:p>
            <a:pPr marL="717550" lvl="3" indent="0">
              <a:buFont typeface="Arial" charset="0"/>
              <a:buNone/>
              <a:defRPr/>
            </a:pPr>
            <a:r>
              <a:rPr lang="en-US" altLang="fr-FR" dirty="0" smtClean="0">
                <a:solidFill>
                  <a:srgbClr val="003A7D"/>
                </a:solidFill>
                <a:latin typeface="Arial"/>
              </a:rPr>
              <a:t>- Type de manutention (manuelle ou mécanisée)</a:t>
            </a:r>
          </a:p>
          <a:p>
            <a:pPr>
              <a:buClr>
                <a:srgbClr val="707070"/>
              </a:buClr>
              <a:defRPr/>
            </a:pPr>
            <a:endParaRPr lang="en-US" kern="0" dirty="0">
              <a:solidFill>
                <a:srgbClr val="3E3E3E"/>
              </a:solidFill>
            </a:endParaRPr>
          </a:p>
        </p:txBody>
      </p:sp>
    </p:spTree>
    <p:extLst>
      <p:ext uri="{BB962C8B-B14F-4D97-AF65-F5344CB8AC3E}">
        <p14:creationId xmlns:p14="http://schemas.microsoft.com/office/powerpoint/2010/main" val="7705214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CD2ADAA-5F34-4877-8AC9-30E1FF774256}" type="slidenum">
              <a:rPr lang="fr-FR" smtClean="0">
                <a:solidFill>
                  <a:srgbClr val="003A7D"/>
                </a:solidFill>
              </a:rPr>
              <a:pPr/>
              <a:t>42</a:t>
            </a:fld>
            <a:endParaRPr lang="fr-FR" dirty="0">
              <a:solidFill>
                <a:srgbClr val="003A7D"/>
              </a:solidFill>
            </a:endParaRPr>
          </a:p>
        </p:txBody>
      </p:sp>
      <p:sp>
        <p:nvSpPr>
          <p:cNvPr id="4" name="Espace réservé du pied de page 3"/>
          <p:cNvSpPr>
            <a:spLocks noGrp="1"/>
          </p:cNvSpPr>
          <p:nvPr>
            <p:ph type="ftr" sz="quarter" idx="11"/>
          </p:nvPr>
        </p:nvSpPr>
        <p:spPr/>
        <p:txBody>
          <a:bodyPr/>
          <a:lstStyle/>
          <a:p>
            <a:r>
              <a:rPr lang="fr-FR"/>
              <a:t>Journée thématique de l’ACSTMD</a:t>
            </a:r>
          </a:p>
          <a:p>
            <a:endParaRPr lang="fr-FR" dirty="0">
              <a:solidFill>
                <a:srgbClr val="003A7D"/>
              </a:solidFill>
            </a:endParaRPr>
          </a:p>
        </p:txBody>
      </p:sp>
      <p:sp>
        <p:nvSpPr>
          <p:cNvPr id="7" name="Rectangle 6"/>
          <p:cNvSpPr/>
          <p:nvPr/>
        </p:nvSpPr>
        <p:spPr>
          <a:xfrm>
            <a:off x="251520" y="188640"/>
            <a:ext cx="8568952" cy="6001643"/>
          </a:xfrm>
          <a:prstGeom prst="rect">
            <a:avLst/>
          </a:prstGeom>
        </p:spPr>
        <p:txBody>
          <a:bodyPr wrap="square">
            <a:spAutoFit/>
          </a:bodyPr>
          <a:lstStyle/>
          <a:p>
            <a:pPr marL="361950">
              <a:lnSpc>
                <a:spcPct val="150000"/>
              </a:lnSpc>
              <a:buClr>
                <a:srgbClr val="707070"/>
              </a:buClr>
              <a:tabLst>
                <a:tab pos="358775" algn="l"/>
              </a:tabLst>
              <a:defRPr/>
            </a:pPr>
            <a:r>
              <a:rPr lang="en-US" sz="2000" b="1" kern="0" dirty="0">
                <a:solidFill>
                  <a:srgbClr val="003A7D"/>
                </a:solidFill>
              </a:rPr>
              <a:t>Les </a:t>
            </a:r>
            <a:r>
              <a:rPr lang="en-US" sz="2000" b="1" kern="0" dirty="0" err="1">
                <a:solidFill>
                  <a:srgbClr val="003A7D"/>
                </a:solidFill>
              </a:rPr>
              <a:t>essais</a:t>
            </a:r>
            <a:r>
              <a:rPr lang="en-US" sz="2000" b="1" kern="0" dirty="0">
                <a:solidFill>
                  <a:srgbClr val="003A7D"/>
                </a:solidFill>
              </a:rPr>
              <a:t> </a:t>
            </a:r>
            <a:r>
              <a:rPr lang="en-US" sz="2000" b="1" kern="0" dirty="0" err="1">
                <a:solidFill>
                  <a:srgbClr val="003A7D"/>
                </a:solidFill>
              </a:rPr>
              <a:t>reproduisant</a:t>
            </a:r>
            <a:r>
              <a:rPr lang="en-US" sz="2000" b="1" kern="0" dirty="0">
                <a:solidFill>
                  <a:srgbClr val="003A7D"/>
                </a:solidFill>
              </a:rPr>
              <a:t> les </a:t>
            </a:r>
            <a:r>
              <a:rPr lang="en-US" sz="2000" b="1" kern="0" dirty="0" err="1">
                <a:solidFill>
                  <a:srgbClr val="003A7D"/>
                </a:solidFill>
              </a:rPr>
              <a:t>différentes</a:t>
            </a:r>
            <a:r>
              <a:rPr lang="en-US" sz="2000" b="1" kern="0" dirty="0">
                <a:solidFill>
                  <a:srgbClr val="003A7D"/>
                </a:solidFill>
              </a:rPr>
              <a:t> </a:t>
            </a:r>
            <a:r>
              <a:rPr lang="en-US" sz="2000" b="1" kern="0" dirty="0" err="1">
                <a:solidFill>
                  <a:srgbClr val="003A7D"/>
                </a:solidFill>
              </a:rPr>
              <a:t>contraintes</a:t>
            </a:r>
            <a:r>
              <a:rPr lang="en-US" sz="2000" b="1" kern="0" dirty="0">
                <a:solidFill>
                  <a:srgbClr val="003A7D"/>
                </a:solidFill>
              </a:rPr>
              <a:t> du circuit de </a:t>
            </a:r>
            <a:r>
              <a:rPr lang="en-US" sz="2000" b="1" kern="0" dirty="0" smtClean="0">
                <a:solidFill>
                  <a:srgbClr val="003A7D"/>
                </a:solidFill>
              </a:rPr>
              <a:t>distribution </a:t>
            </a:r>
            <a:r>
              <a:rPr lang="en-US" sz="2000" b="1" kern="0" dirty="0">
                <a:solidFill>
                  <a:srgbClr val="003A7D"/>
                </a:solidFill>
              </a:rPr>
              <a:t>: </a:t>
            </a:r>
          </a:p>
          <a:p>
            <a:pPr marL="285750" lvl="1" indent="-285750" defTabSz="358775">
              <a:lnSpc>
                <a:spcPct val="150000"/>
              </a:lnSpc>
              <a:buClr>
                <a:srgbClr val="FF0000"/>
              </a:buClr>
              <a:buFont typeface="Wingdings" panose="05000000000000000000" pitchFamily="2" charset="2"/>
              <a:buChar char="§"/>
              <a:defRPr/>
            </a:pPr>
            <a:r>
              <a:rPr lang="en-US" altLang="fr-FR" b="1" dirty="0" smtClean="0">
                <a:solidFill>
                  <a:srgbClr val="003A7D"/>
                </a:solidFill>
                <a:sym typeface="Wingdings 2"/>
              </a:rPr>
              <a:t>	 </a:t>
            </a:r>
            <a:r>
              <a:rPr lang="en-US" altLang="fr-FR" b="1" dirty="0" err="1" smtClean="0">
                <a:solidFill>
                  <a:srgbClr val="003A7D"/>
                </a:solidFill>
              </a:rPr>
              <a:t>Conditionnement</a:t>
            </a:r>
            <a:r>
              <a:rPr lang="en-US" altLang="fr-FR" b="1" dirty="0" smtClean="0">
                <a:solidFill>
                  <a:srgbClr val="003A7D"/>
                </a:solidFill>
              </a:rPr>
              <a:t> </a:t>
            </a:r>
            <a:r>
              <a:rPr lang="en-US" altLang="fr-FR" b="1" dirty="0" err="1">
                <a:solidFill>
                  <a:srgbClr val="003A7D"/>
                </a:solidFill>
              </a:rPr>
              <a:t>climatique</a:t>
            </a:r>
            <a:endParaRPr lang="en-US" altLang="fr-FR" b="1" dirty="0">
              <a:solidFill>
                <a:srgbClr val="003A7D"/>
              </a:solidFill>
            </a:endParaRPr>
          </a:p>
          <a:p>
            <a:pPr marL="1003300" lvl="3" indent="-285750">
              <a:lnSpc>
                <a:spcPct val="150000"/>
              </a:lnSpc>
              <a:buFont typeface="Courier New" panose="02070309020205020404" pitchFamily="49" charset="0"/>
              <a:buChar char="o"/>
              <a:defRPr/>
            </a:pPr>
            <a:r>
              <a:rPr lang="en-US" altLang="fr-FR" dirty="0" err="1" smtClean="0">
                <a:solidFill>
                  <a:srgbClr val="003A7D"/>
                </a:solidFill>
              </a:rPr>
              <a:t>Température</a:t>
            </a:r>
            <a:endParaRPr lang="en-US" altLang="fr-FR" dirty="0">
              <a:solidFill>
                <a:srgbClr val="003A7D"/>
              </a:solidFill>
            </a:endParaRPr>
          </a:p>
          <a:p>
            <a:pPr marL="1003300" lvl="3" indent="-285750">
              <a:lnSpc>
                <a:spcPct val="150000"/>
              </a:lnSpc>
              <a:buFont typeface="Courier New" panose="02070309020205020404" pitchFamily="49" charset="0"/>
              <a:buChar char="o"/>
              <a:defRPr/>
            </a:pPr>
            <a:r>
              <a:rPr lang="en-US" altLang="fr-FR" dirty="0" err="1" smtClean="0">
                <a:solidFill>
                  <a:srgbClr val="003A7D"/>
                </a:solidFill>
              </a:rPr>
              <a:t>Hygrométrie</a:t>
            </a:r>
            <a:endParaRPr lang="en-US" altLang="fr-FR" dirty="0">
              <a:solidFill>
                <a:srgbClr val="003A7D"/>
              </a:solidFill>
            </a:endParaRPr>
          </a:p>
          <a:p>
            <a:pPr marL="1003300" lvl="3" indent="-285750">
              <a:lnSpc>
                <a:spcPct val="150000"/>
              </a:lnSpc>
              <a:buFont typeface="Courier New" panose="02070309020205020404" pitchFamily="49" charset="0"/>
              <a:buChar char="o"/>
              <a:defRPr/>
            </a:pPr>
            <a:r>
              <a:rPr lang="en-US" altLang="fr-FR" dirty="0" smtClean="0">
                <a:solidFill>
                  <a:srgbClr val="003A7D"/>
                </a:solidFill>
              </a:rPr>
              <a:t>Variation </a:t>
            </a:r>
            <a:r>
              <a:rPr lang="en-US" altLang="fr-FR" dirty="0">
                <a:solidFill>
                  <a:srgbClr val="003A7D"/>
                </a:solidFill>
              </a:rPr>
              <a:t>de </a:t>
            </a:r>
            <a:r>
              <a:rPr lang="en-US" altLang="fr-FR" dirty="0" err="1">
                <a:solidFill>
                  <a:srgbClr val="003A7D"/>
                </a:solidFill>
              </a:rPr>
              <a:t>pression</a:t>
            </a:r>
            <a:r>
              <a:rPr lang="en-US" altLang="fr-FR" dirty="0">
                <a:solidFill>
                  <a:srgbClr val="003A7D"/>
                </a:solidFill>
              </a:rPr>
              <a:t> </a:t>
            </a:r>
          </a:p>
          <a:p>
            <a:pPr marL="285750" lvl="1" indent="-285750" defTabSz="273050">
              <a:lnSpc>
                <a:spcPct val="150000"/>
              </a:lnSpc>
              <a:buClr>
                <a:srgbClr val="E6192D"/>
              </a:buClr>
              <a:buFont typeface="Wingdings" panose="05000000000000000000" pitchFamily="2" charset="2"/>
              <a:buChar char="§"/>
              <a:tabLst>
                <a:tab pos="358775" algn="l"/>
              </a:tabLst>
              <a:defRPr/>
            </a:pPr>
            <a:r>
              <a:rPr lang="en-US" altLang="fr-FR" b="1" dirty="0">
                <a:solidFill>
                  <a:srgbClr val="003A7D"/>
                </a:solidFill>
              </a:rPr>
              <a:t>	</a:t>
            </a:r>
            <a:r>
              <a:rPr lang="en-US" altLang="fr-FR" b="1" dirty="0">
                <a:solidFill>
                  <a:srgbClr val="003A7D"/>
                </a:solidFill>
                <a:sym typeface="Wingdings 2"/>
              </a:rPr>
              <a:t> </a:t>
            </a:r>
            <a:r>
              <a:rPr lang="en-US" altLang="fr-FR" b="1" dirty="0" smtClean="0">
                <a:solidFill>
                  <a:srgbClr val="003A7D"/>
                </a:solidFill>
                <a:sym typeface="Wingdings 2"/>
              </a:rPr>
              <a:t> </a:t>
            </a:r>
            <a:r>
              <a:rPr lang="en-US" altLang="fr-FR" b="1" dirty="0">
                <a:solidFill>
                  <a:srgbClr val="003A7D"/>
                </a:solidFill>
                <a:sym typeface="Wingdings 2"/>
              </a:rPr>
              <a:t>	</a:t>
            </a:r>
            <a:r>
              <a:rPr lang="en-US" altLang="fr-FR" b="1" dirty="0" err="1">
                <a:solidFill>
                  <a:srgbClr val="003A7D"/>
                </a:solidFill>
              </a:rPr>
              <a:t>Essais</a:t>
            </a:r>
            <a:r>
              <a:rPr lang="en-US" altLang="fr-FR" b="1" dirty="0">
                <a:solidFill>
                  <a:srgbClr val="003A7D"/>
                </a:solidFill>
              </a:rPr>
              <a:t> </a:t>
            </a:r>
            <a:r>
              <a:rPr lang="en-US" altLang="fr-FR" b="1" dirty="0" err="1">
                <a:solidFill>
                  <a:srgbClr val="003A7D"/>
                </a:solidFill>
              </a:rPr>
              <a:t>mécaniques</a:t>
            </a:r>
            <a:endParaRPr lang="en-US" altLang="fr-FR" b="1" dirty="0">
              <a:solidFill>
                <a:srgbClr val="003A7D"/>
              </a:solidFill>
            </a:endParaRPr>
          </a:p>
          <a:p>
            <a:pPr marL="1003300" lvl="3" indent="-285750">
              <a:lnSpc>
                <a:spcPct val="150000"/>
              </a:lnSpc>
              <a:buFont typeface="Courier New" panose="02070309020205020404" pitchFamily="49" charset="0"/>
              <a:buChar char="o"/>
              <a:defRPr/>
            </a:pPr>
            <a:r>
              <a:rPr lang="en-US" altLang="fr-FR" dirty="0" smtClean="0">
                <a:solidFill>
                  <a:srgbClr val="003A7D"/>
                </a:solidFill>
              </a:rPr>
              <a:t>Choc </a:t>
            </a:r>
            <a:r>
              <a:rPr lang="en-US" altLang="fr-FR" dirty="0">
                <a:solidFill>
                  <a:srgbClr val="003A7D"/>
                </a:solidFill>
              </a:rPr>
              <a:t>par chute </a:t>
            </a:r>
            <a:r>
              <a:rPr lang="en-US" altLang="fr-FR" dirty="0" err="1">
                <a:solidFill>
                  <a:srgbClr val="003A7D"/>
                </a:solidFill>
              </a:rPr>
              <a:t>libre</a:t>
            </a:r>
            <a:r>
              <a:rPr lang="en-US" altLang="fr-FR" dirty="0">
                <a:solidFill>
                  <a:srgbClr val="003A7D"/>
                </a:solidFill>
              </a:rPr>
              <a:t> </a:t>
            </a:r>
            <a:r>
              <a:rPr lang="en-US" altLang="fr-FR" dirty="0" err="1" smtClean="0">
                <a:solidFill>
                  <a:srgbClr val="003A7D"/>
                </a:solidFill>
              </a:rPr>
              <a:t>ou</a:t>
            </a:r>
            <a:r>
              <a:rPr lang="en-US" altLang="fr-FR" dirty="0" smtClean="0">
                <a:solidFill>
                  <a:srgbClr val="003A7D"/>
                </a:solidFill>
              </a:rPr>
              <a:t> </a:t>
            </a:r>
            <a:r>
              <a:rPr lang="en-US" altLang="fr-FR" dirty="0">
                <a:solidFill>
                  <a:srgbClr val="003A7D"/>
                </a:solidFill>
              </a:rPr>
              <a:t>tout </a:t>
            </a:r>
            <a:r>
              <a:rPr lang="en-US" altLang="fr-FR" dirty="0" err="1">
                <a:solidFill>
                  <a:srgbClr val="003A7D"/>
                </a:solidFill>
              </a:rPr>
              <a:t>autres</a:t>
            </a:r>
            <a:r>
              <a:rPr lang="en-US" altLang="fr-FR" dirty="0">
                <a:solidFill>
                  <a:srgbClr val="003A7D"/>
                </a:solidFill>
              </a:rPr>
              <a:t> types de chutes </a:t>
            </a:r>
            <a:r>
              <a:rPr lang="en-US" altLang="fr-FR" dirty="0" err="1">
                <a:solidFill>
                  <a:srgbClr val="003A7D"/>
                </a:solidFill>
              </a:rPr>
              <a:t>ou</a:t>
            </a:r>
            <a:r>
              <a:rPr lang="en-US" altLang="fr-FR" dirty="0">
                <a:solidFill>
                  <a:srgbClr val="003A7D"/>
                </a:solidFill>
              </a:rPr>
              <a:t> </a:t>
            </a:r>
            <a:r>
              <a:rPr lang="en-US" altLang="fr-FR" dirty="0" err="1">
                <a:solidFill>
                  <a:srgbClr val="003A7D"/>
                </a:solidFill>
              </a:rPr>
              <a:t>chocs</a:t>
            </a:r>
            <a:r>
              <a:rPr lang="en-US" altLang="fr-FR" dirty="0">
                <a:solidFill>
                  <a:srgbClr val="003A7D"/>
                </a:solidFill>
              </a:rPr>
              <a:t> (</a:t>
            </a:r>
            <a:r>
              <a:rPr lang="en-US" altLang="fr-FR" dirty="0" err="1">
                <a:solidFill>
                  <a:srgbClr val="003A7D"/>
                </a:solidFill>
              </a:rPr>
              <a:t>basculement</a:t>
            </a:r>
            <a:r>
              <a:rPr lang="en-US" altLang="fr-FR" dirty="0">
                <a:solidFill>
                  <a:srgbClr val="003A7D"/>
                </a:solidFill>
              </a:rPr>
              <a:t> </a:t>
            </a:r>
            <a:r>
              <a:rPr lang="en-US" altLang="fr-FR" dirty="0" smtClean="0">
                <a:solidFill>
                  <a:srgbClr val="003A7D"/>
                </a:solidFill>
              </a:rPr>
              <a:t>sur </a:t>
            </a:r>
            <a:r>
              <a:rPr lang="en-US" altLang="fr-FR" dirty="0">
                <a:solidFill>
                  <a:srgbClr val="003A7D"/>
                </a:solidFill>
              </a:rPr>
              <a:t>arête, rotation </a:t>
            </a:r>
            <a:r>
              <a:rPr lang="en-US" altLang="fr-FR" dirty="0" err="1">
                <a:solidFill>
                  <a:srgbClr val="003A7D"/>
                </a:solidFill>
              </a:rPr>
              <a:t>complète</a:t>
            </a:r>
            <a:r>
              <a:rPr lang="en-US" altLang="fr-FR" dirty="0">
                <a:solidFill>
                  <a:srgbClr val="003A7D"/>
                </a:solidFill>
              </a:rPr>
              <a:t>, avec obstacle, </a:t>
            </a:r>
            <a:r>
              <a:rPr lang="en-US" altLang="fr-FR" dirty="0" err="1">
                <a:solidFill>
                  <a:srgbClr val="003A7D"/>
                </a:solidFill>
              </a:rPr>
              <a:t>chocs</a:t>
            </a:r>
            <a:r>
              <a:rPr lang="en-US" altLang="fr-FR" dirty="0">
                <a:solidFill>
                  <a:srgbClr val="003A7D"/>
                </a:solidFill>
              </a:rPr>
              <a:t> au plan </a:t>
            </a:r>
            <a:r>
              <a:rPr lang="en-US" altLang="fr-FR" dirty="0" err="1">
                <a:solidFill>
                  <a:srgbClr val="003A7D"/>
                </a:solidFill>
              </a:rPr>
              <a:t>incliné</a:t>
            </a:r>
            <a:r>
              <a:rPr lang="en-US" altLang="fr-FR" dirty="0">
                <a:solidFill>
                  <a:srgbClr val="003A7D"/>
                </a:solidFill>
              </a:rPr>
              <a:t>, …)</a:t>
            </a:r>
          </a:p>
          <a:p>
            <a:pPr marL="1003300" lvl="3" indent="-285750">
              <a:lnSpc>
                <a:spcPct val="150000"/>
              </a:lnSpc>
              <a:buFont typeface="Courier New" panose="02070309020205020404" pitchFamily="49" charset="0"/>
              <a:buChar char="o"/>
              <a:defRPr/>
            </a:pPr>
            <a:r>
              <a:rPr lang="en-US" altLang="fr-FR" dirty="0" smtClean="0">
                <a:solidFill>
                  <a:srgbClr val="003A7D"/>
                </a:solidFill>
              </a:rPr>
              <a:t>Vibrations </a:t>
            </a:r>
            <a:r>
              <a:rPr lang="en-US" altLang="fr-FR" dirty="0">
                <a:solidFill>
                  <a:srgbClr val="003A7D"/>
                </a:solidFill>
              </a:rPr>
              <a:t>à </a:t>
            </a:r>
            <a:r>
              <a:rPr lang="en-US" altLang="fr-FR" dirty="0" err="1">
                <a:solidFill>
                  <a:srgbClr val="003A7D"/>
                </a:solidFill>
              </a:rPr>
              <a:t>fréquences</a:t>
            </a:r>
            <a:r>
              <a:rPr lang="en-US" altLang="fr-FR" dirty="0">
                <a:solidFill>
                  <a:srgbClr val="003A7D"/>
                </a:solidFill>
              </a:rPr>
              <a:t> fixes </a:t>
            </a:r>
            <a:r>
              <a:rPr lang="en-US" altLang="fr-FR" dirty="0" err="1">
                <a:solidFill>
                  <a:srgbClr val="003A7D"/>
                </a:solidFill>
              </a:rPr>
              <a:t>ou</a:t>
            </a:r>
            <a:r>
              <a:rPr lang="en-US" altLang="fr-FR" dirty="0">
                <a:solidFill>
                  <a:srgbClr val="003A7D"/>
                </a:solidFill>
              </a:rPr>
              <a:t> </a:t>
            </a:r>
            <a:r>
              <a:rPr lang="en-US" altLang="fr-FR" dirty="0" err="1">
                <a:solidFill>
                  <a:srgbClr val="003A7D"/>
                </a:solidFill>
              </a:rPr>
              <a:t>aléatoires</a:t>
            </a:r>
            <a:r>
              <a:rPr lang="en-US" altLang="fr-FR" dirty="0">
                <a:solidFill>
                  <a:srgbClr val="003A7D"/>
                </a:solidFill>
              </a:rPr>
              <a:t> (rail, route et </a:t>
            </a:r>
            <a:r>
              <a:rPr lang="en-US" altLang="fr-FR" dirty="0" err="1">
                <a:solidFill>
                  <a:srgbClr val="003A7D"/>
                </a:solidFill>
              </a:rPr>
              <a:t>aérien</a:t>
            </a:r>
            <a:r>
              <a:rPr lang="en-US" altLang="fr-FR" dirty="0">
                <a:solidFill>
                  <a:srgbClr val="003A7D"/>
                </a:solidFill>
              </a:rPr>
              <a:t>)</a:t>
            </a:r>
          </a:p>
          <a:p>
            <a:pPr marL="1003300" lvl="3" indent="-285750">
              <a:lnSpc>
                <a:spcPct val="150000"/>
              </a:lnSpc>
              <a:buFont typeface="Courier New" panose="02070309020205020404" pitchFamily="49" charset="0"/>
              <a:buChar char="o"/>
              <a:defRPr/>
            </a:pPr>
            <a:r>
              <a:rPr lang="en-US" altLang="fr-FR" dirty="0" err="1" smtClean="0">
                <a:solidFill>
                  <a:srgbClr val="003A7D"/>
                </a:solidFill>
              </a:rPr>
              <a:t>Contraintes</a:t>
            </a:r>
            <a:r>
              <a:rPr lang="en-US" altLang="fr-FR" dirty="0" smtClean="0">
                <a:solidFill>
                  <a:srgbClr val="003A7D"/>
                </a:solidFill>
              </a:rPr>
              <a:t> </a:t>
            </a:r>
            <a:r>
              <a:rPr lang="en-US" altLang="fr-FR" dirty="0" err="1">
                <a:solidFill>
                  <a:srgbClr val="003A7D"/>
                </a:solidFill>
              </a:rPr>
              <a:t>mécaniques</a:t>
            </a:r>
            <a:r>
              <a:rPr lang="en-US" altLang="fr-FR" dirty="0">
                <a:solidFill>
                  <a:srgbClr val="003A7D"/>
                </a:solidFill>
              </a:rPr>
              <a:t> (torsion, flexion, coups, compression </a:t>
            </a:r>
            <a:r>
              <a:rPr lang="en-US" altLang="fr-FR" dirty="0" err="1">
                <a:solidFill>
                  <a:srgbClr val="003A7D"/>
                </a:solidFill>
              </a:rPr>
              <a:t>localisée</a:t>
            </a:r>
            <a:r>
              <a:rPr lang="en-US" altLang="fr-FR" dirty="0">
                <a:solidFill>
                  <a:srgbClr val="003A7D"/>
                </a:solidFill>
              </a:rPr>
              <a:t>, …)</a:t>
            </a:r>
          </a:p>
          <a:p>
            <a:pPr>
              <a:lnSpc>
                <a:spcPct val="150000"/>
              </a:lnSpc>
              <a:buClr>
                <a:srgbClr val="707070"/>
              </a:buClr>
              <a:defRPr/>
            </a:pPr>
            <a:endParaRPr lang="en-US" kern="0" dirty="0">
              <a:solidFill>
                <a:srgbClr val="000000"/>
              </a:solidFill>
            </a:endParaRPr>
          </a:p>
        </p:txBody>
      </p:sp>
    </p:spTree>
    <p:extLst>
      <p:ext uri="{BB962C8B-B14F-4D97-AF65-F5344CB8AC3E}">
        <p14:creationId xmlns:p14="http://schemas.microsoft.com/office/powerpoint/2010/main" val="28920863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CD2ADAA-5F34-4877-8AC9-30E1FF774256}" type="slidenum">
              <a:rPr lang="fr-FR" smtClean="0">
                <a:solidFill>
                  <a:srgbClr val="003A7D"/>
                </a:solidFill>
              </a:rPr>
              <a:pPr/>
              <a:t>43</a:t>
            </a:fld>
            <a:endParaRPr lang="fr-FR" dirty="0">
              <a:solidFill>
                <a:srgbClr val="003A7D"/>
              </a:solidFill>
            </a:endParaRPr>
          </a:p>
        </p:txBody>
      </p:sp>
      <p:sp>
        <p:nvSpPr>
          <p:cNvPr id="4" name="Espace réservé du pied de page 3"/>
          <p:cNvSpPr>
            <a:spLocks noGrp="1"/>
          </p:cNvSpPr>
          <p:nvPr>
            <p:ph type="ftr" sz="quarter" idx="11"/>
          </p:nvPr>
        </p:nvSpPr>
        <p:spPr/>
        <p:txBody>
          <a:bodyPr/>
          <a:lstStyle/>
          <a:p>
            <a:r>
              <a:rPr lang="fr-FR" dirty="0"/>
              <a:t>Journée thématique de l’ACSTMD</a:t>
            </a:r>
          </a:p>
          <a:p>
            <a:endParaRPr lang="fr-FR" dirty="0">
              <a:solidFill>
                <a:srgbClr val="003A7D"/>
              </a:solidFill>
            </a:endParaRPr>
          </a:p>
        </p:txBody>
      </p:sp>
      <p:sp>
        <p:nvSpPr>
          <p:cNvPr id="2" name="Rectangle 1"/>
          <p:cNvSpPr/>
          <p:nvPr/>
        </p:nvSpPr>
        <p:spPr>
          <a:xfrm>
            <a:off x="323528" y="404664"/>
            <a:ext cx="8424936" cy="5539978"/>
          </a:xfrm>
          <a:prstGeom prst="rect">
            <a:avLst/>
          </a:prstGeom>
        </p:spPr>
        <p:txBody>
          <a:bodyPr wrap="square">
            <a:spAutoFit/>
          </a:bodyPr>
          <a:lstStyle/>
          <a:p>
            <a:pPr marL="647700" lvl="2" indent="-285750">
              <a:buFont typeface="Wingdings" panose="05000000000000000000" pitchFamily="2" charset="2"/>
              <a:buChar char="Ø"/>
            </a:pPr>
            <a:r>
              <a:rPr lang="en-US" b="1" dirty="0">
                <a:solidFill>
                  <a:srgbClr val="003A7D"/>
                </a:solidFill>
              </a:rPr>
              <a:t>Enceintes </a:t>
            </a:r>
            <a:r>
              <a:rPr lang="en-US" b="1" dirty="0" err="1">
                <a:solidFill>
                  <a:srgbClr val="003A7D"/>
                </a:solidFill>
              </a:rPr>
              <a:t>climatiques</a:t>
            </a:r>
            <a:r>
              <a:rPr lang="en-US" b="1" dirty="0">
                <a:solidFill>
                  <a:srgbClr val="003A7D"/>
                </a:solidFill>
              </a:rPr>
              <a:t>  : </a:t>
            </a:r>
            <a:r>
              <a:rPr lang="en-US" sz="1400" b="1" dirty="0">
                <a:solidFill>
                  <a:srgbClr val="E6192D"/>
                </a:solidFill>
              </a:rPr>
              <a:t>0,25m</a:t>
            </a:r>
            <a:r>
              <a:rPr lang="en-US" sz="1400" b="1" baseline="30000" dirty="0">
                <a:solidFill>
                  <a:srgbClr val="E6192D"/>
                </a:solidFill>
              </a:rPr>
              <a:t>3</a:t>
            </a:r>
            <a:r>
              <a:rPr lang="en-US" sz="1400" b="1" dirty="0">
                <a:solidFill>
                  <a:srgbClr val="E6192D"/>
                </a:solidFill>
              </a:rPr>
              <a:t> à 95m</a:t>
            </a:r>
            <a:r>
              <a:rPr lang="en-US" sz="1400" b="1" baseline="30000" dirty="0">
                <a:solidFill>
                  <a:srgbClr val="E6192D"/>
                </a:solidFill>
              </a:rPr>
              <a:t>3</a:t>
            </a:r>
            <a:endParaRPr lang="en-US" b="1" baseline="30000" dirty="0">
              <a:solidFill>
                <a:srgbClr val="E6192D"/>
              </a:solidFill>
            </a:endParaRPr>
          </a:p>
          <a:p>
            <a:pPr marL="647700" lvl="2" indent="-285750">
              <a:buFont typeface="Wingdings" panose="05000000000000000000" pitchFamily="2" charset="2"/>
              <a:buChar char="Ø"/>
            </a:pPr>
            <a:r>
              <a:rPr lang="en-US" altLang="fr-FR" b="1" dirty="0">
                <a:solidFill>
                  <a:srgbClr val="003A7D"/>
                </a:solidFill>
              </a:rPr>
              <a:t>Plan </a:t>
            </a:r>
            <a:r>
              <a:rPr lang="en-US" altLang="fr-FR" b="1" dirty="0" err="1">
                <a:solidFill>
                  <a:srgbClr val="003A7D"/>
                </a:solidFill>
              </a:rPr>
              <a:t>Incliné</a:t>
            </a:r>
            <a:r>
              <a:rPr lang="en-US" altLang="fr-FR" b="1" dirty="0">
                <a:solidFill>
                  <a:srgbClr val="003A7D"/>
                </a:solidFill>
              </a:rPr>
              <a:t> pour choc horizontal : </a:t>
            </a:r>
            <a:r>
              <a:rPr lang="en-US" altLang="fr-FR" sz="1400" b="1" dirty="0">
                <a:solidFill>
                  <a:srgbClr val="E6192D"/>
                </a:solidFill>
              </a:rPr>
              <a:t>3t, V</a:t>
            </a:r>
            <a:r>
              <a:rPr lang="en-US" altLang="fr-FR" sz="1400" b="1" baseline="-25000" dirty="0">
                <a:solidFill>
                  <a:srgbClr val="E6192D"/>
                </a:solidFill>
              </a:rPr>
              <a:t>i</a:t>
            </a:r>
            <a:r>
              <a:rPr lang="en-US" altLang="fr-FR" sz="1400" b="1" dirty="0">
                <a:solidFill>
                  <a:srgbClr val="E6192D"/>
                </a:solidFill>
              </a:rPr>
              <a:t> = 0,3 à 2,4 m/s</a:t>
            </a:r>
          </a:p>
          <a:p>
            <a:pPr marL="647700" lvl="2" indent="-285750">
              <a:buFont typeface="Wingdings" panose="05000000000000000000" pitchFamily="2" charset="2"/>
              <a:buChar char="Ø"/>
            </a:pPr>
            <a:r>
              <a:rPr lang="en-US" b="1" dirty="0" err="1">
                <a:solidFill>
                  <a:srgbClr val="003A7D"/>
                </a:solidFill>
              </a:rPr>
              <a:t>Presse</a:t>
            </a:r>
            <a:r>
              <a:rPr lang="en-US" b="1" dirty="0">
                <a:solidFill>
                  <a:srgbClr val="003A7D"/>
                </a:solidFill>
              </a:rPr>
              <a:t> : </a:t>
            </a:r>
            <a:r>
              <a:rPr lang="en-US" sz="1400" b="1" dirty="0">
                <a:solidFill>
                  <a:srgbClr val="E6192D"/>
                </a:solidFill>
              </a:rPr>
              <a:t>5t (1500x1000)mm</a:t>
            </a:r>
          </a:p>
          <a:p>
            <a:pPr marL="647700" lvl="2" indent="-285750">
              <a:buFont typeface="Wingdings" panose="05000000000000000000" pitchFamily="2" charset="2"/>
              <a:buChar char="Ø"/>
            </a:pPr>
            <a:r>
              <a:rPr lang="en-US" b="1" dirty="0">
                <a:solidFill>
                  <a:srgbClr val="003A7D"/>
                </a:solidFill>
              </a:rPr>
              <a:t>Tambours </a:t>
            </a:r>
            <a:r>
              <a:rPr lang="en-US" b="1" dirty="0" err="1">
                <a:solidFill>
                  <a:srgbClr val="003A7D"/>
                </a:solidFill>
              </a:rPr>
              <a:t>culbuteurs</a:t>
            </a:r>
            <a:endParaRPr lang="en-US" b="1" dirty="0">
              <a:solidFill>
                <a:srgbClr val="003A7D"/>
              </a:solidFill>
            </a:endParaRPr>
          </a:p>
          <a:p>
            <a:pPr marL="647700" lvl="2" indent="-285750">
              <a:buFont typeface="Wingdings" panose="05000000000000000000" pitchFamily="2" charset="2"/>
              <a:buChar char="Ø"/>
            </a:pPr>
            <a:r>
              <a:rPr lang="en-US" altLang="fr-FR" b="1" dirty="0" err="1">
                <a:solidFill>
                  <a:srgbClr val="003A7D"/>
                </a:solidFill>
              </a:rPr>
              <a:t>Aire</a:t>
            </a:r>
            <a:r>
              <a:rPr lang="en-US" altLang="fr-FR" b="1" dirty="0">
                <a:solidFill>
                  <a:srgbClr val="003A7D"/>
                </a:solidFill>
              </a:rPr>
              <a:t> de chute </a:t>
            </a:r>
            <a:r>
              <a:rPr lang="en-US" altLang="fr-FR" b="1" dirty="0" err="1">
                <a:solidFill>
                  <a:srgbClr val="003A7D"/>
                </a:solidFill>
              </a:rPr>
              <a:t>grande</a:t>
            </a:r>
            <a:r>
              <a:rPr lang="en-US" altLang="fr-FR" b="1" dirty="0">
                <a:solidFill>
                  <a:srgbClr val="003A7D"/>
                </a:solidFill>
              </a:rPr>
              <a:t> hauteur : </a:t>
            </a:r>
            <a:r>
              <a:rPr lang="en-US" altLang="fr-FR" sz="1400" b="1" dirty="0">
                <a:solidFill>
                  <a:srgbClr val="E6192D"/>
                </a:solidFill>
              </a:rPr>
              <a:t>(9m) avec </a:t>
            </a:r>
            <a:r>
              <a:rPr lang="en-US" altLang="fr-FR" sz="1400" b="1" dirty="0" err="1">
                <a:solidFill>
                  <a:srgbClr val="E6192D"/>
                </a:solidFill>
              </a:rPr>
              <a:t>dalle</a:t>
            </a:r>
            <a:r>
              <a:rPr lang="en-US" altLang="fr-FR" sz="1400" b="1" dirty="0">
                <a:solidFill>
                  <a:srgbClr val="E6192D"/>
                </a:solidFill>
              </a:rPr>
              <a:t> </a:t>
            </a:r>
            <a:r>
              <a:rPr lang="en-US" altLang="fr-FR" sz="1400" b="1" dirty="0" err="1">
                <a:solidFill>
                  <a:srgbClr val="E6192D"/>
                </a:solidFill>
              </a:rPr>
              <a:t>sismique</a:t>
            </a:r>
            <a:r>
              <a:rPr lang="en-US" altLang="fr-FR" sz="1400" b="1" dirty="0">
                <a:solidFill>
                  <a:srgbClr val="E6192D"/>
                </a:solidFill>
              </a:rPr>
              <a:t> 16 m² </a:t>
            </a:r>
          </a:p>
          <a:p>
            <a:pPr marL="647700" lvl="2" indent="-285750">
              <a:buFont typeface="Wingdings" panose="05000000000000000000" pitchFamily="2" charset="2"/>
              <a:buChar char="Ø"/>
            </a:pPr>
            <a:r>
              <a:rPr lang="en-US" altLang="fr-FR" b="1" dirty="0">
                <a:solidFill>
                  <a:srgbClr val="003A7D"/>
                </a:solidFill>
              </a:rPr>
              <a:t>Crochets de </a:t>
            </a:r>
            <a:r>
              <a:rPr lang="en-US" altLang="fr-FR" b="1" dirty="0" err="1">
                <a:solidFill>
                  <a:srgbClr val="003A7D"/>
                </a:solidFill>
              </a:rPr>
              <a:t>largage</a:t>
            </a:r>
            <a:r>
              <a:rPr lang="en-US" altLang="fr-FR" b="1" dirty="0">
                <a:solidFill>
                  <a:srgbClr val="003A7D"/>
                </a:solidFill>
              </a:rPr>
              <a:t> : </a:t>
            </a:r>
            <a:r>
              <a:rPr lang="en-US" altLang="fr-FR" sz="1400" b="1" dirty="0">
                <a:solidFill>
                  <a:srgbClr val="E6192D"/>
                </a:solidFill>
              </a:rPr>
              <a:t>50kg et 1,3t</a:t>
            </a:r>
            <a:endParaRPr lang="en-US" b="1" dirty="0">
              <a:solidFill>
                <a:srgbClr val="E6192D"/>
              </a:solidFill>
            </a:endParaRPr>
          </a:p>
          <a:p>
            <a:pPr marL="647700" lvl="2" indent="-285750">
              <a:buFont typeface="Wingdings" panose="05000000000000000000" pitchFamily="2" charset="2"/>
              <a:buChar char="Ø"/>
            </a:pPr>
            <a:r>
              <a:rPr lang="en-US" b="1" dirty="0">
                <a:solidFill>
                  <a:srgbClr val="003A7D"/>
                </a:solidFill>
              </a:rPr>
              <a:t>Trappe à effacement </a:t>
            </a:r>
            <a:r>
              <a:rPr lang="en-US" b="1" dirty="0" err="1">
                <a:solidFill>
                  <a:srgbClr val="003A7D"/>
                </a:solidFill>
              </a:rPr>
              <a:t>rapide</a:t>
            </a:r>
            <a:r>
              <a:rPr lang="en-US" b="1" dirty="0">
                <a:solidFill>
                  <a:srgbClr val="003A7D"/>
                </a:solidFill>
              </a:rPr>
              <a:t> </a:t>
            </a:r>
            <a:r>
              <a:rPr lang="en-US" sz="1400" b="1" dirty="0">
                <a:solidFill>
                  <a:srgbClr val="003A7D"/>
                </a:solidFill>
              </a:rPr>
              <a:t>avec massif </a:t>
            </a:r>
            <a:r>
              <a:rPr lang="en-US" sz="1400" b="1" dirty="0" err="1">
                <a:solidFill>
                  <a:srgbClr val="003A7D"/>
                </a:solidFill>
              </a:rPr>
              <a:t>sismique</a:t>
            </a:r>
            <a:endParaRPr lang="en-US" sz="1400" b="1" dirty="0">
              <a:solidFill>
                <a:srgbClr val="003A7D"/>
              </a:solidFill>
            </a:endParaRPr>
          </a:p>
          <a:p>
            <a:pPr marL="647700" lvl="2" indent="-285750">
              <a:buFont typeface="Wingdings" panose="05000000000000000000" pitchFamily="2" charset="2"/>
              <a:buChar char="Ø"/>
            </a:pPr>
            <a:r>
              <a:rPr lang="en-US" b="1" dirty="0" err="1">
                <a:solidFill>
                  <a:srgbClr val="003A7D"/>
                </a:solidFill>
              </a:rPr>
              <a:t>Aire</a:t>
            </a:r>
            <a:r>
              <a:rPr lang="en-US" b="1" dirty="0">
                <a:solidFill>
                  <a:srgbClr val="003A7D"/>
                </a:solidFill>
              </a:rPr>
              <a:t> de </a:t>
            </a:r>
            <a:r>
              <a:rPr lang="en-US" b="1" dirty="0" err="1">
                <a:solidFill>
                  <a:srgbClr val="003A7D"/>
                </a:solidFill>
              </a:rPr>
              <a:t>pluie</a:t>
            </a:r>
            <a:endParaRPr lang="en-US" b="1" dirty="0">
              <a:solidFill>
                <a:srgbClr val="003A7D"/>
              </a:solidFill>
            </a:endParaRPr>
          </a:p>
          <a:p>
            <a:pPr marL="647700" lvl="2" indent="-285750">
              <a:buFont typeface="Wingdings" panose="05000000000000000000" pitchFamily="2" charset="2"/>
              <a:buChar char="Ø"/>
            </a:pPr>
            <a:r>
              <a:rPr lang="en-US" altLang="fr-FR" b="1" dirty="0">
                <a:solidFill>
                  <a:srgbClr val="003A7D"/>
                </a:solidFill>
              </a:rPr>
              <a:t>Tables </a:t>
            </a:r>
            <a:r>
              <a:rPr lang="en-US" altLang="fr-FR" b="1" dirty="0" err="1">
                <a:solidFill>
                  <a:srgbClr val="003A7D"/>
                </a:solidFill>
              </a:rPr>
              <a:t>vibrantes</a:t>
            </a:r>
            <a:r>
              <a:rPr lang="en-US" altLang="fr-FR" b="1" dirty="0">
                <a:solidFill>
                  <a:srgbClr val="003A7D"/>
                </a:solidFill>
              </a:rPr>
              <a:t> à </a:t>
            </a:r>
            <a:r>
              <a:rPr lang="en-US" altLang="fr-FR" b="1" dirty="0" err="1">
                <a:solidFill>
                  <a:srgbClr val="003A7D"/>
                </a:solidFill>
              </a:rPr>
              <a:t>fréquence</a:t>
            </a:r>
            <a:r>
              <a:rPr lang="en-US" altLang="fr-FR" b="1" dirty="0">
                <a:solidFill>
                  <a:srgbClr val="003A7D"/>
                </a:solidFill>
              </a:rPr>
              <a:t> fixe : </a:t>
            </a:r>
            <a:r>
              <a:rPr lang="en-US" altLang="fr-FR" sz="1400" b="1" dirty="0">
                <a:solidFill>
                  <a:srgbClr val="E6192D"/>
                </a:solidFill>
              </a:rPr>
              <a:t>3t - 1 à 5 Hz </a:t>
            </a:r>
          </a:p>
          <a:p>
            <a:pPr marL="1562100" lvl="4" indent="-285750">
              <a:buFont typeface="Arial" panose="020B0604020202020204" pitchFamily="34" charset="0"/>
              <a:buChar char="•"/>
            </a:pPr>
            <a:r>
              <a:rPr lang="en-US" altLang="fr-FR" sz="1400" b="1" dirty="0" err="1">
                <a:solidFill>
                  <a:srgbClr val="E6192D"/>
                </a:solidFill>
              </a:rPr>
              <a:t>Mouvement</a:t>
            </a:r>
            <a:r>
              <a:rPr lang="en-US" altLang="fr-FR" sz="1400" b="1" dirty="0">
                <a:solidFill>
                  <a:srgbClr val="E6192D"/>
                </a:solidFill>
              </a:rPr>
              <a:t> </a:t>
            </a:r>
            <a:r>
              <a:rPr lang="en-US" altLang="fr-FR" sz="1400" b="1" dirty="0" err="1">
                <a:solidFill>
                  <a:srgbClr val="E6192D"/>
                </a:solidFill>
              </a:rPr>
              <a:t>Verticale</a:t>
            </a:r>
            <a:r>
              <a:rPr lang="en-US" altLang="fr-FR" sz="1400" b="1" dirty="0">
                <a:solidFill>
                  <a:srgbClr val="E6192D"/>
                </a:solidFill>
              </a:rPr>
              <a:t> 1 inch </a:t>
            </a:r>
            <a:r>
              <a:rPr lang="en-US" altLang="fr-FR" sz="1400" b="1" dirty="0" err="1">
                <a:solidFill>
                  <a:srgbClr val="E6192D"/>
                </a:solidFill>
              </a:rPr>
              <a:t>crête</a:t>
            </a:r>
            <a:r>
              <a:rPr lang="en-US" altLang="fr-FR" sz="1400" b="1" dirty="0">
                <a:solidFill>
                  <a:srgbClr val="E6192D"/>
                </a:solidFill>
              </a:rPr>
              <a:t> à </a:t>
            </a:r>
            <a:r>
              <a:rPr lang="en-US" altLang="fr-FR" sz="1400" b="1" dirty="0" err="1">
                <a:solidFill>
                  <a:srgbClr val="E6192D"/>
                </a:solidFill>
              </a:rPr>
              <a:t>crête</a:t>
            </a:r>
            <a:endParaRPr lang="en-US" altLang="fr-FR" sz="1400" b="1" dirty="0">
              <a:solidFill>
                <a:srgbClr val="E6192D"/>
              </a:solidFill>
            </a:endParaRPr>
          </a:p>
          <a:p>
            <a:pPr marL="1562100" lvl="4" indent="-285750">
              <a:buFont typeface="Arial" panose="020B0604020202020204" pitchFamily="34" charset="0"/>
              <a:buChar char="•"/>
            </a:pPr>
            <a:r>
              <a:rPr lang="en-US" altLang="fr-FR" sz="1400" b="1" dirty="0" err="1">
                <a:solidFill>
                  <a:srgbClr val="E6192D"/>
                </a:solidFill>
              </a:rPr>
              <a:t>Mouvement</a:t>
            </a:r>
            <a:r>
              <a:rPr lang="en-US" altLang="fr-FR" sz="1400" b="1" dirty="0">
                <a:solidFill>
                  <a:srgbClr val="E6192D"/>
                </a:solidFill>
              </a:rPr>
              <a:t> </a:t>
            </a:r>
            <a:r>
              <a:rPr lang="en-US" altLang="fr-FR" sz="1400" b="1" dirty="0" err="1">
                <a:solidFill>
                  <a:srgbClr val="E6192D"/>
                </a:solidFill>
              </a:rPr>
              <a:t>circulaire</a:t>
            </a:r>
            <a:r>
              <a:rPr lang="en-US" altLang="fr-FR" sz="1400" b="1" dirty="0">
                <a:solidFill>
                  <a:srgbClr val="E6192D"/>
                </a:solidFill>
              </a:rPr>
              <a:t> 1 inch </a:t>
            </a:r>
            <a:r>
              <a:rPr lang="en-US" altLang="fr-FR" sz="1400" b="1" dirty="0" err="1">
                <a:solidFill>
                  <a:srgbClr val="E6192D"/>
                </a:solidFill>
              </a:rPr>
              <a:t>crête</a:t>
            </a:r>
            <a:r>
              <a:rPr lang="en-US" altLang="fr-FR" sz="1400" b="1" dirty="0">
                <a:solidFill>
                  <a:srgbClr val="E6192D"/>
                </a:solidFill>
              </a:rPr>
              <a:t> à </a:t>
            </a:r>
            <a:r>
              <a:rPr lang="en-US" altLang="fr-FR" sz="1400" b="1" dirty="0" err="1">
                <a:solidFill>
                  <a:srgbClr val="E6192D"/>
                </a:solidFill>
              </a:rPr>
              <a:t>crête</a:t>
            </a:r>
            <a:endParaRPr lang="en-US" altLang="fr-FR" sz="1400" b="1" dirty="0">
              <a:solidFill>
                <a:srgbClr val="E6192D"/>
              </a:solidFill>
            </a:endParaRPr>
          </a:p>
          <a:p>
            <a:pPr marL="1562100" lvl="4" indent="-285750">
              <a:buFont typeface="Arial" panose="020B0604020202020204" pitchFamily="34" charset="0"/>
              <a:buChar char="•"/>
            </a:pPr>
            <a:r>
              <a:rPr lang="en-US" altLang="fr-FR" sz="1400" b="1" dirty="0" err="1">
                <a:solidFill>
                  <a:srgbClr val="E6192D"/>
                </a:solidFill>
              </a:rPr>
              <a:t>Mouvement</a:t>
            </a:r>
            <a:r>
              <a:rPr lang="en-US" altLang="fr-FR" sz="1400" b="1" dirty="0">
                <a:solidFill>
                  <a:srgbClr val="E6192D"/>
                </a:solidFill>
              </a:rPr>
              <a:t> </a:t>
            </a:r>
            <a:r>
              <a:rPr lang="en-US" altLang="fr-FR" sz="1400" b="1" dirty="0" err="1">
                <a:solidFill>
                  <a:srgbClr val="E6192D"/>
                </a:solidFill>
              </a:rPr>
              <a:t>elliptique</a:t>
            </a:r>
            <a:r>
              <a:rPr lang="en-US" altLang="fr-FR" sz="1400" b="1" dirty="0">
                <a:solidFill>
                  <a:srgbClr val="E6192D"/>
                </a:solidFill>
              </a:rPr>
              <a:t> 15/6 mm </a:t>
            </a:r>
            <a:r>
              <a:rPr lang="en-US" altLang="fr-FR" sz="1400" b="1" dirty="0" err="1">
                <a:solidFill>
                  <a:srgbClr val="E6192D"/>
                </a:solidFill>
              </a:rPr>
              <a:t>crête</a:t>
            </a:r>
            <a:r>
              <a:rPr lang="en-US" altLang="fr-FR" sz="1400" b="1" dirty="0">
                <a:solidFill>
                  <a:srgbClr val="E6192D"/>
                </a:solidFill>
              </a:rPr>
              <a:t> à </a:t>
            </a:r>
            <a:r>
              <a:rPr lang="en-US" altLang="fr-FR" sz="1400" b="1" dirty="0" err="1">
                <a:solidFill>
                  <a:srgbClr val="E6192D"/>
                </a:solidFill>
              </a:rPr>
              <a:t>crête</a:t>
            </a:r>
            <a:endParaRPr lang="en-US" altLang="fr-FR" sz="1400" b="1" dirty="0">
              <a:solidFill>
                <a:srgbClr val="E6192D"/>
              </a:solidFill>
            </a:endParaRPr>
          </a:p>
          <a:p>
            <a:pPr marL="647700" lvl="2" indent="-285750">
              <a:buFont typeface="Wingdings" panose="05000000000000000000" pitchFamily="2" charset="2"/>
              <a:buChar char="Ø"/>
            </a:pPr>
            <a:r>
              <a:rPr lang="en-US" b="1" dirty="0" err="1">
                <a:solidFill>
                  <a:srgbClr val="003A7D"/>
                </a:solidFill>
              </a:rPr>
              <a:t>Vérin</a:t>
            </a:r>
            <a:r>
              <a:rPr lang="en-US" b="1" dirty="0">
                <a:solidFill>
                  <a:srgbClr val="003A7D"/>
                </a:solidFill>
              </a:rPr>
              <a:t> </a:t>
            </a:r>
            <a:r>
              <a:rPr lang="en-US" b="1" dirty="0" err="1">
                <a:solidFill>
                  <a:srgbClr val="003A7D"/>
                </a:solidFill>
              </a:rPr>
              <a:t>hydraulique</a:t>
            </a:r>
            <a:r>
              <a:rPr lang="en-US" b="1" dirty="0">
                <a:solidFill>
                  <a:srgbClr val="003A7D"/>
                </a:solidFill>
              </a:rPr>
              <a:t> pour vibrations </a:t>
            </a:r>
            <a:r>
              <a:rPr lang="en-US" b="1" dirty="0" err="1">
                <a:solidFill>
                  <a:srgbClr val="003A7D"/>
                </a:solidFill>
              </a:rPr>
              <a:t>aléatoires</a:t>
            </a:r>
            <a:r>
              <a:rPr lang="en-US" b="1" dirty="0">
                <a:solidFill>
                  <a:srgbClr val="003A7D"/>
                </a:solidFill>
              </a:rPr>
              <a:t> : </a:t>
            </a:r>
            <a:r>
              <a:rPr lang="en-US" sz="1400" b="1" dirty="0">
                <a:solidFill>
                  <a:srgbClr val="003A7D"/>
                </a:solidFill>
              </a:rPr>
              <a:t>1Hz à 300Hz</a:t>
            </a:r>
          </a:p>
          <a:p>
            <a:pPr marL="1562100" lvl="4" indent="-285750">
              <a:buFont typeface="Arial" panose="020B0604020202020204" pitchFamily="34" charset="0"/>
              <a:buChar char="•"/>
            </a:pPr>
            <a:r>
              <a:rPr lang="en-US" altLang="fr-FR" sz="1400" b="1" dirty="0" err="1">
                <a:solidFill>
                  <a:srgbClr val="E6192D"/>
                </a:solidFill>
              </a:rPr>
              <a:t>Mouvement</a:t>
            </a:r>
            <a:r>
              <a:rPr lang="en-US" altLang="fr-FR" sz="1400" b="1" dirty="0">
                <a:solidFill>
                  <a:srgbClr val="E6192D"/>
                </a:solidFill>
              </a:rPr>
              <a:t> (X, Y, Z) 100 mm </a:t>
            </a:r>
            <a:r>
              <a:rPr lang="en-US" altLang="fr-FR" sz="1400" b="1" dirty="0" err="1">
                <a:solidFill>
                  <a:srgbClr val="E6192D"/>
                </a:solidFill>
              </a:rPr>
              <a:t>crête</a:t>
            </a:r>
            <a:r>
              <a:rPr lang="en-US" altLang="fr-FR" sz="1400" b="1" dirty="0">
                <a:solidFill>
                  <a:srgbClr val="E6192D"/>
                </a:solidFill>
              </a:rPr>
              <a:t> à </a:t>
            </a:r>
            <a:r>
              <a:rPr lang="en-US" altLang="fr-FR" sz="1400" b="1" dirty="0" err="1">
                <a:solidFill>
                  <a:srgbClr val="E6192D"/>
                </a:solidFill>
              </a:rPr>
              <a:t>crête</a:t>
            </a:r>
            <a:endParaRPr lang="en-US" altLang="fr-FR" sz="1400" b="1" dirty="0">
              <a:solidFill>
                <a:srgbClr val="E6192D"/>
              </a:solidFill>
            </a:endParaRPr>
          </a:p>
          <a:p>
            <a:pPr marL="1562100" lvl="4" indent="-285750">
              <a:buFont typeface="Arial" panose="020B0604020202020204" pitchFamily="34" charset="0"/>
              <a:buChar char="•"/>
            </a:pPr>
            <a:r>
              <a:rPr lang="en-US" sz="1400" b="1" dirty="0" err="1">
                <a:solidFill>
                  <a:srgbClr val="E6192D"/>
                </a:solidFill>
              </a:rPr>
              <a:t>Capacité</a:t>
            </a:r>
            <a:r>
              <a:rPr lang="en-US" sz="1400" b="1" dirty="0">
                <a:solidFill>
                  <a:srgbClr val="E6192D"/>
                </a:solidFill>
              </a:rPr>
              <a:t> 2t</a:t>
            </a:r>
          </a:p>
          <a:p>
            <a:pPr marL="1562100" lvl="4" indent="-285750">
              <a:buFont typeface="Arial" panose="020B0604020202020204" pitchFamily="34" charset="0"/>
              <a:buChar char="•"/>
            </a:pPr>
            <a:r>
              <a:rPr lang="en-US" sz="1400" b="1" dirty="0">
                <a:solidFill>
                  <a:srgbClr val="E6192D"/>
                </a:solidFill>
              </a:rPr>
              <a:t>Dimensions du plateau (1440x1440) mm</a:t>
            </a:r>
          </a:p>
          <a:p>
            <a:pPr marL="647700" lvl="2" indent="-285750">
              <a:buFont typeface="Wingdings" panose="05000000000000000000" pitchFamily="2" charset="2"/>
              <a:buChar char="Ø"/>
            </a:pPr>
            <a:r>
              <a:rPr lang="en-US" b="1" dirty="0">
                <a:solidFill>
                  <a:srgbClr val="003A7D"/>
                </a:solidFill>
              </a:rPr>
              <a:t>Pots </a:t>
            </a:r>
            <a:r>
              <a:rPr lang="en-US" b="1" dirty="0" err="1">
                <a:solidFill>
                  <a:srgbClr val="003A7D"/>
                </a:solidFill>
              </a:rPr>
              <a:t>vibrants-électrodynamiques</a:t>
            </a:r>
            <a:endParaRPr lang="en-US" b="1" dirty="0">
              <a:solidFill>
                <a:srgbClr val="003A7D"/>
              </a:solidFill>
            </a:endParaRPr>
          </a:p>
          <a:p>
            <a:pPr marL="647700" lvl="2" indent="-285750">
              <a:buFont typeface="Wingdings" panose="05000000000000000000" pitchFamily="2" charset="2"/>
              <a:buChar char="Ø"/>
            </a:pPr>
            <a:r>
              <a:rPr lang="en-US" altLang="fr-FR" b="1" dirty="0">
                <a:solidFill>
                  <a:srgbClr val="003A7D"/>
                </a:solidFill>
              </a:rPr>
              <a:t>Balances : </a:t>
            </a:r>
            <a:r>
              <a:rPr lang="en-US" altLang="fr-FR" sz="1400" b="1" dirty="0">
                <a:solidFill>
                  <a:srgbClr val="E6192D"/>
                </a:solidFill>
              </a:rPr>
              <a:t>0,05kg à 6 </a:t>
            </a:r>
            <a:r>
              <a:rPr lang="en-US" altLang="fr-FR" sz="1400" b="1" dirty="0" err="1">
                <a:solidFill>
                  <a:srgbClr val="E6192D"/>
                </a:solidFill>
              </a:rPr>
              <a:t>tonnes</a:t>
            </a:r>
            <a:endParaRPr lang="en-US" altLang="fr-FR" sz="1400" b="1" dirty="0">
              <a:solidFill>
                <a:srgbClr val="E6192D"/>
              </a:solidFill>
            </a:endParaRPr>
          </a:p>
          <a:p>
            <a:pPr marL="647700" lvl="2" indent="-285750">
              <a:buFont typeface="Wingdings" panose="05000000000000000000" pitchFamily="2" charset="2"/>
              <a:buChar char="Ø"/>
            </a:pPr>
            <a:r>
              <a:rPr lang="en-US" altLang="fr-FR" b="1" dirty="0" err="1">
                <a:solidFill>
                  <a:srgbClr val="003A7D"/>
                </a:solidFill>
              </a:rPr>
              <a:t>Ponts</a:t>
            </a:r>
            <a:r>
              <a:rPr lang="en-US" altLang="fr-FR" b="1" dirty="0">
                <a:solidFill>
                  <a:srgbClr val="003A7D"/>
                </a:solidFill>
              </a:rPr>
              <a:t> </a:t>
            </a:r>
            <a:r>
              <a:rPr lang="en-US" altLang="fr-FR" b="1" dirty="0" err="1">
                <a:solidFill>
                  <a:srgbClr val="003A7D"/>
                </a:solidFill>
              </a:rPr>
              <a:t>roulants</a:t>
            </a:r>
            <a:r>
              <a:rPr lang="en-US" altLang="fr-FR" b="1" dirty="0">
                <a:solidFill>
                  <a:srgbClr val="003A7D"/>
                </a:solidFill>
              </a:rPr>
              <a:t> : </a:t>
            </a:r>
            <a:r>
              <a:rPr lang="en-US" altLang="fr-FR" sz="1400" b="1" dirty="0">
                <a:solidFill>
                  <a:srgbClr val="E6192D"/>
                </a:solidFill>
              </a:rPr>
              <a:t>2,3t et 6,3t</a:t>
            </a:r>
          </a:p>
          <a:p>
            <a:pPr marL="647700" lvl="2" indent="-285750">
              <a:buFont typeface="Wingdings" panose="05000000000000000000" pitchFamily="2" charset="2"/>
              <a:buChar char="Ø"/>
            </a:pPr>
            <a:r>
              <a:rPr lang="en-US" altLang="fr-FR" b="1" dirty="0" err="1">
                <a:solidFill>
                  <a:srgbClr val="003A7D"/>
                </a:solidFill>
              </a:rPr>
              <a:t>Portique</a:t>
            </a:r>
            <a:r>
              <a:rPr lang="en-US" altLang="fr-FR" b="1" dirty="0">
                <a:solidFill>
                  <a:srgbClr val="003A7D"/>
                </a:solidFill>
              </a:rPr>
              <a:t> de </a:t>
            </a:r>
            <a:r>
              <a:rPr lang="en-US" altLang="fr-FR" b="1" dirty="0" err="1">
                <a:solidFill>
                  <a:srgbClr val="003A7D"/>
                </a:solidFill>
              </a:rPr>
              <a:t>gerbage</a:t>
            </a:r>
            <a:r>
              <a:rPr lang="en-US" altLang="fr-FR" b="1" dirty="0">
                <a:solidFill>
                  <a:srgbClr val="003A7D"/>
                </a:solidFill>
              </a:rPr>
              <a:t> : </a:t>
            </a:r>
            <a:r>
              <a:rPr lang="en-US" altLang="fr-FR" sz="1400" b="1" dirty="0">
                <a:solidFill>
                  <a:srgbClr val="E6192D"/>
                </a:solidFill>
              </a:rPr>
              <a:t>20t</a:t>
            </a:r>
          </a:p>
          <a:p>
            <a:pPr marL="647700" lvl="2" indent="-285750">
              <a:buFont typeface="Wingdings" panose="05000000000000000000" pitchFamily="2" charset="2"/>
              <a:buChar char="Ø"/>
            </a:pPr>
            <a:r>
              <a:rPr lang="en-US" altLang="fr-FR" b="1" dirty="0" err="1">
                <a:solidFill>
                  <a:srgbClr val="003A7D"/>
                </a:solidFill>
              </a:rPr>
              <a:t>Moyens</a:t>
            </a:r>
            <a:r>
              <a:rPr lang="en-US" altLang="fr-FR" b="1" dirty="0">
                <a:solidFill>
                  <a:srgbClr val="003A7D"/>
                </a:solidFill>
              </a:rPr>
              <a:t> de </a:t>
            </a:r>
            <a:r>
              <a:rPr lang="en-US" altLang="fr-FR" b="1" dirty="0" err="1">
                <a:solidFill>
                  <a:srgbClr val="003A7D"/>
                </a:solidFill>
              </a:rPr>
              <a:t>manutention</a:t>
            </a:r>
            <a:r>
              <a:rPr lang="en-US" altLang="fr-FR" b="1" dirty="0">
                <a:solidFill>
                  <a:srgbClr val="003A7D"/>
                </a:solidFill>
              </a:rPr>
              <a:t>  </a:t>
            </a:r>
          </a:p>
        </p:txBody>
      </p:sp>
    </p:spTree>
    <p:extLst>
      <p:ext uri="{BB962C8B-B14F-4D97-AF65-F5344CB8AC3E}">
        <p14:creationId xmlns:p14="http://schemas.microsoft.com/office/powerpoint/2010/main" val="381805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pPr fontAlgn="base">
              <a:spcBef>
                <a:spcPct val="50000"/>
              </a:spcBef>
              <a:spcAft>
                <a:spcPct val="0"/>
              </a:spcAft>
            </a:pPr>
            <a:r>
              <a:rPr lang="fr-FR" altLang="fr-FR" b="1" dirty="0">
                <a:solidFill>
                  <a:srgbClr val="000099"/>
                </a:solidFill>
              </a:rPr>
              <a:t>1. Contexte réglementaire</a:t>
            </a:r>
            <a:r>
              <a:rPr lang="fr-FR" altLang="fr-FR" b="1" dirty="0" smtClean="0">
                <a:solidFill>
                  <a:srgbClr val="000099"/>
                </a:solidFill>
              </a:rPr>
              <a:t/>
            </a:r>
            <a:br>
              <a:rPr lang="fr-FR" altLang="fr-FR" b="1" dirty="0" smtClean="0">
                <a:solidFill>
                  <a:srgbClr val="000099"/>
                </a:solidFill>
              </a:rPr>
            </a:br>
            <a:r>
              <a:rPr lang="fr-FR" altLang="fr-FR" b="1" dirty="0">
                <a:solidFill>
                  <a:srgbClr val="000099"/>
                </a:solidFill>
              </a:rPr>
              <a:t/>
            </a:r>
            <a:br>
              <a:rPr lang="fr-FR" altLang="fr-FR" b="1" dirty="0">
                <a:solidFill>
                  <a:srgbClr val="000099"/>
                </a:solidFill>
              </a:rPr>
            </a:br>
            <a:r>
              <a:rPr lang="fr-FR" altLang="fr-FR" b="1" dirty="0" smtClean="0">
                <a:solidFill>
                  <a:srgbClr val="000099"/>
                </a:solidFill>
              </a:rPr>
              <a:t>2. Emballages </a:t>
            </a:r>
            <a:r>
              <a:rPr lang="fr-FR" altLang="fr-FR" b="1" dirty="0">
                <a:solidFill>
                  <a:srgbClr val="000099"/>
                </a:solidFill>
              </a:rPr>
              <a:t>et construction</a:t>
            </a:r>
            <a:br>
              <a:rPr lang="fr-FR" altLang="fr-FR" b="1" dirty="0">
                <a:solidFill>
                  <a:srgbClr val="000099"/>
                </a:solidFill>
              </a:rPr>
            </a:br>
            <a:r>
              <a:rPr lang="fr-FR" altLang="fr-FR" b="1" dirty="0">
                <a:solidFill>
                  <a:srgbClr val="000099"/>
                </a:solidFill>
              </a:rPr>
              <a:t> </a:t>
            </a:r>
            <a:r>
              <a:rPr lang="fr-FR" altLang="fr-FR" b="1" dirty="0" smtClean="0">
                <a:solidFill>
                  <a:srgbClr val="000099"/>
                </a:solidFill>
              </a:rPr>
              <a:t/>
            </a:r>
            <a:br>
              <a:rPr lang="fr-FR" altLang="fr-FR" b="1" dirty="0" smtClean="0">
                <a:solidFill>
                  <a:srgbClr val="000099"/>
                </a:solidFill>
              </a:rPr>
            </a:br>
            <a:r>
              <a:rPr lang="fr-FR" altLang="fr-FR" b="1" dirty="0">
                <a:solidFill>
                  <a:srgbClr val="FF0000"/>
                </a:solidFill>
              </a:rPr>
              <a:t>3. Processus d’obtention d’un agrément</a:t>
            </a:r>
            <a:br>
              <a:rPr lang="fr-FR" altLang="fr-FR" b="1" dirty="0">
                <a:solidFill>
                  <a:srgbClr val="FF0000"/>
                </a:solidFill>
              </a:rPr>
            </a:br>
            <a:r>
              <a:rPr lang="fr-FR" altLang="fr-FR" b="1" dirty="0">
                <a:solidFill>
                  <a:srgbClr val="000099"/>
                </a:solidFill>
              </a:rPr>
              <a:t>	3.1 Epreuves et Marquages</a:t>
            </a:r>
            <a:br>
              <a:rPr lang="fr-FR" altLang="fr-FR" b="1" dirty="0">
                <a:solidFill>
                  <a:srgbClr val="000099"/>
                </a:solidFill>
              </a:rPr>
            </a:br>
            <a:r>
              <a:rPr lang="fr-FR" altLang="fr-FR" b="1" dirty="0">
                <a:solidFill>
                  <a:srgbClr val="000099"/>
                </a:solidFill>
              </a:rPr>
              <a:t>	</a:t>
            </a:r>
            <a:r>
              <a:rPr lang="fr-FR" altLang="fr-FR" b="1" dirty="0">
                <a:solidFill>
                  <a:srgbClr val="FF0000"/>
                </a:solidFill>
              </a:rPr>
              <a:t>3.2 </a:t>
            </a:r>
            <a:r>
              <a:rPr lang="fr-FR" altLang="fr-FR" b="1" dirty="0" smtClean="0">
                <a:solidFill>
                  <a:srgbClr val="FF0000"/>
                </a:solidFill>
              </a:rPr>
              <a:t>PAQ</a:t>
            </a:r>
            <a:endParaRPr lang="fr-FR" altLang="fr-FR" b="1" dirty="0">
              <a:solidFill>
                <a:srgbClr val="000099"/>
              </a:solidFill>
            </a:endParaRPr>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44</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dirty="0" smtClean="0"/>
              <a:t>PLAN GENERAL</a:t>
            </a:r>
            <a:endParaRPr lang="fr-FR" dirty="0"/>
          </a:p>
        </p:txBody>
      </p:sp>
    </p:spTree>
    <p:extLst>
      <p:ext uri="{BB962C8B-B14F-4D97-AF65-F5344CB8AC3E}">
        <p14:creationId xmlns:p14="http://schemas.microsoft.com/office/powerpoint/2010/main" val="26480619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pPr>
              <a:spcBef>
                <a:spcPct val="50000"/>
              </a:spcBef>
            </a:pPr>
            <a:r>
              <a:rPr lang="fr-FR" altLang="fr-FR" sz="1200" u="sng" dirty="0"/>
              <a:t>Critères:</a:t>
            </a:r>
            <a:br>
              <a:rPr lang="fr-FR" altLang="fr-FR" sz="1200" u="sng" dirty="0"/>
            </a:br>
            <a:r>
              <a:rPr lang="fr-FR" altLang="fr-FR" sz="1200" dirty="0"/>
              <a:t> Des épreuves éprouvées sur des modèles types conformes à la réglementation transport</a:t>
            </a:r>
            <a:br>
              <a:rPr lang="fr-FR" altLang="fr-FR" sz="1200" dirty="0"/>
            </a:br>
            <a:r>
              <a:rPr lang="fr-FR" altLang="fr-FR" sz="1200" dirty="0"/>
              <a:t> Un plan d’assurance qualité (PAQ) validé par un organisme agrée </a:t>
            </a:r>
            <a:br>
              <a:rPr lang="fr-FR" altLang="fr-FR" sz="1200" dirty="0"/>
            </a:br>
            <a:r>
              <a:rPr lang="fr-FR" altLang="fr-FR" sz="1200" b="1" dirty="0"/>
              <a:t/>
            </a:r>
            <a:br>
              <a:rPr lang="fr-FR" altLang="fr-FR" sz="1200" b="1" dirty="0"/>
            </a:br>
            <a:r>
              <a:rPr lang="fr-FR" altLang="fr-FR" sz="1200" dirty="0" smtClean="0"/>
              <a:t/>
            </a:r>
            <a:br>
              <a:rPr lang="fr-FR" altLang="fr-FR" sz="1200" dirty="0" smtClean="0"/>
            </a:br>
            <a:r>
              <a:rPr lang="fr-FR" altLang="fr-FR" sz="1200" b="1" dirty="0"/>
              <a:t>Certificat d’agrément = autorisation de fabriquer pour une durée de 5 ans</a:t>
            </a:r>
            <a:r>
              <a:rPr lang="fr-FR" altLang="fr-FR" sz="1200" dirty="0"/>
              <a:t/>
            </a:r>
            <a:br>
              <a:rPr lang="fr-FR" altLang="fr-FR" sz="1200" dirty="0"/>
            </a:br>
            <a:r>
              <a:rPr lang="fr-FR" altLang="fr-FR" sz="1200" b="1" dirty="0" smtClean="0">
                <a:solidFill>
                  <a:srgbClr val="FF0000"/>
                </a:solidFill>
              </a:rPr>
              <a:t/>
            </a:r>
            <a:br>
              <a:rPr lang="fr-FR" altLang="fr-FR" sz="1200" b="1" dirty="0" smtClean="0">
                <a:solidFill>
                  <a:srgbClr val="FF0000"/>
                </a:solidFill>
              </a:rPr>
            </a:br>
            <a:r>
              <a:rPr lang="fr-FR" altLang="fr-FR" sz="1200" b="1" dirty="0" smtClean="0">
                <a:solidFill>
                  <a:srgbClr val="000099"/>
                </a:solidFill>
              </a:rPr>
              <a:t/>
            </a:r>
            <a:br>
              <a:rPr lang="fr-FR" altLang="fr-FR" sz="1200" b="1" dirty="0" smtClean="0">
                <a:solidFill>
                  <a:srgbClr val="000099"/>
                </a:solidFill>
              </a:rPr>
            </a:br>
            <a:r>
              <a:rPr lang="fr-FR" altLang="fr-FR" sz="1200" b="1" dirty="0" smtClean="0">
                <a:solidFill>
                  <a:srgbClr val="000099"/>
                </a:solidFill>
                <a:latin typeface="Calibri" panose="020F0502020204030204" pitchFamily="34" charset="0"/>
              </a:rPr>
              <a:t> </a:t>
            </a:r>
            <a:r>
              <a:rPr lang="fr-FR" altLang="fr-FR" sz="1600" b="1" dirty="0"/>
              <a:t>+</a:t>
            </a:r>
            <a:r>
              <a:rPr lang="fr-FR" altLang="fr-FR" sz="1200" dirty="0"/>
              <a:t> un contrôle sur site tous les ans ou tous les 3 ans pour une entreprise certifié ISO 9001</a:t>
            </a:r>
            <a:br>
              <a:rPr lang="fr-FR" altLang="fr-FR" sz="1200" dirty="0"/>
            </a:br>
            <a:r>
              <a:rPr lang="fr-FR" altLang="fr-FR" sz="1200" dirty="0" smtClean="0"/>
              <a:t/>
            </a:r>
            <a:br>
              <a:rPr lang="fr-FR" altLang="fr-FR" sz="1200" dirty="0" smtClean="0"/>
            </a:br>
            <a:r>
              <a:rPr lang="fr-FR" altLang="fr-FR" sz="1200" dirty="0"/>
              <a:t>Vérification de l’effectivité du PAQ sous forme d’audit sur le site de fabrication</a:t>
            </a:r>
            <a:br>
              <a:rPr lang="fr-FR" altLang="fr-FR" sz="1200" dirty="0"/>
            </a:br>
            <a:r>
              <a:rPr lang="fr-FR" altLang="fr-FR" sz="1200" b="1" dirty="0" smtClean="0"/>
              <a:t/>
            </a:r>
            <a:br>
              <a:rPr lang="fr-FR" altLang="fr-FR" sz="1200" b="1" dirty="0" smtClean="0"/>
            </a:br>
            <a:r>
              <a:rPr lang="fr-FR" altLang="fr-FR" sz="1200" b="1" dirty="0"/>
              <a:t>Attestation de conformité</a:t>
            </a:r>
            <a:br>
              <a:rPr lang="fr-FR" altLang="fr-FR" sz="1200" b="1" dirty="0"/>
            </a:br>
            <a:r>
              <a:rPr lang="fr-FR" altLang="fr-FR" sz="1200" b="1" dirty="0" smtClean="0">
                <a:solidFill>
                  <a:srgbClr val="000099"/>
                </a:solidFill>
                <a:latin typeface="Calibri" panose="020F0502020204030204" pitchFamily="34" charset="0"/>
              </a:rPr>
              <a:t/>
            </a:r>
            <a:br>
              <a:rPr lang="fr-FR" altLang="fr-FR" sz="1200" b="1" dirty="0" smtClean="0">
                <a:solidFill>
                  <a:srgbClr val="000099"/>
                </a:solidFill>
                <a:latin typeface="Calibri" panose="020F0502020204030204" pitchFamily="34" charset="0"/>
              </a:rPr>
            </a:br>
            <a:endParaRPr lang="fr-FR" altLang="fr-FR" sz="1200" b="1" dirty="0"/>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45</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smtClean="0">
                <a:solidFill>
                  <a:srgbClr val="FF0000"/>
                </a:solidFill>
              </a:rPr>
              <a:t>PAQ</a:t>
            </a:r>
            <a:endParaRPr lang="fr-FR" dirty="0"/>
          </a:p>
        </p:txBody>
      </p:sp>
      <p:sp>
        <p:nvSpPr>
          <p:cNvPr id="18" name="Line 33"/>
          <p:cNvSpPr>
            <a:spLocks noChangeShapeType="1"/>
          </p:cNvSpPr>
          <p:nvPr/>
        </p:nvSpPr>
        <p:spPr bwMode="auto">
          <a:xfrm>
            <a:off x="5639649" y="-3046649"/>
            <a:ext cx="4318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latin typeface="Calibri" panose="020F0502020204030204" pitchFamily="34" charset="0"/>
            </a:endParaRPr>
          </a:p>
        </p:txBody>
      </p:sp>
      <p:sp>
        <p:nvSpPr>
          <p:cNvPr id="9" name="AutoShape 8"/>
          <p:cNvSpPr>
            <a:spLocks noChangeArrowheads="1"/>
          </p:cNvSpPr>
          <p:nvPr/>
        </p:nvSpPr>
        <p:spPr bwMode="auto">
          <a:xfrm>
            <a:off x="304246" y="3573016"/>
            <a:ext cx="288925" cy="503237"/>
          </a:xfrm>
          <a:prstGeom prst="curvedRightArrow">
            <a:avLst>
              <a:gd name="adj1" fmla="val 34835"/>
              <a:gd name="adj2" fmla="val 69670"/>
              <a:gd name="adj3" fmla="val 33333"/>
            </a:avLst>
          </a:prstGeom>
          <a:solidFill>
            <a:srgbClr val="000080"/>
          </a:solidFill>
          <a:ln w="2857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a:p>
        </p:txBody>
      </p:sp>
      <p:sp>
        <p:nvSpPr>
          <p:cNvPr id="12" name="AutoShape 8"/>
          <p:cNvSpPr>
            <a:spLocks noChangeArrowheads="1"/>
          </p:cNvSpPr>
          <p:nvPr/>
        </p:nvSpPr>
        <p:spPr bwMode="auto">
          <a:xfrm>
            <a:off x="403920" y="2178733"/>
            <a:ext cx="288925" cy="503237"/>
          </a:xfrm>
          <a:prstGeom prst="curvedRightArrow">
            <a:avLst>
              <a:gd name="adj1" fmla="val 34835"/>
              <a:gd name="adj2" fmla="val 69670"/>
              <a:gd name="adj3" fmla="val 33333"/>
            </a:avLst>
          </a:prstGeom>
          <a:solidFill>
            <a:srgbClr val="000080"/>
          </a:solidFill>
          <a:ln w="2857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a:p>
        </p:txBody>
      </p:sp>
    </p:spTree>
    <p:extLst>
      <p:ext uri="{BB962C8B-B14F-4D97-AF65-F5344CB8AC3E}">
        <p14:creationId xmlns:p14="http://schemas.microsoft.com/office/powerpoint/2010/main" val="819226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90231" y="1221342"/>
            <a:ext cx="7200800" cy="4248472"/>
          </a:xfrm>
        </p:spPr>
        <p:txBody>
          <a:bodyPr/>
          <a:lstStyle/>
          <a:p>
            <a:r>
              <a:rPr lang="fr-FR" altLang="fr-FR" sz="1100" dirty="0"/>
              <a:t>Un </a:t>
            </a:r>
            <a:r>
              <a:rPr lang="fr-FR" altLang="fr-FR" sz="1100" b="1" dirty="0"/>
              <a:t>plan d'assurance qualité</a:t>
            </a:r>
            <a:r>
              <a:rPr lang="fr-FR" altLang="fr-FR" sz="1100" dirty="0"/>
              <a:t> (PAQ) sert à décrire l'ensemble des dispositions spécifiques prises pour assurer la qualité du produit fourni dans le cadre d'un projet ainsi que la qualité du processus de développement.</a:t>
            </a:r>
            <a:br>
              <a:rPr lang="fr-FR" altLang="fr-FR" sz="1100" dirty="0"/>
            </a:br>
            <a:r>
              <a:rPr lang="fr-FR" altLang="fr-FR" sz="1100" dirty="0"/>
              <a:t>Le PAQ (Position </a:t>
            </a:r>
            <a:r>
              <a:rPr lang="fr-FR" altLang="fr-FR" sz="1100" dirty="0" err="1"/>
              <a:t>Analysis</a:t>
            </a:r>
            <a:r>
              <a:rPr lang="fr-FR" altLang="fr-FR" sz="1100" dirty="0"/>
              <a:t> </a:t>
            </a:r>
            <a:r>
              <a:rPr lang="fr-FR" altLang="fr-FR" sz="1100" dirty="0" err="1"/>
              <a:t>Questionary</a:t>
            </a:r>
            <a:r>
              <a:rPr lang="fr-FR" altLang="fr-FR" sz="1100" dirty="0"/>
              <a:t>) est aussi un questionnaire permettant l'analyse du travail. Ce document décrit ce que l’entreprise va effectuer.</a:t>
            </a:r>
            <a:br>
              <a:rPr lang="fr-FR" altLang="fr-FR" sz="1100" dirty="0"/>
            </a:br>
            <a:r>
              <a:rPr lang="fr-FR" altLang="fr-FR" sz="1100" b="1" dirty="0" smtClean="0">
                <a:solidFill>
                  <a:srgbClr val="000099"/>
                </a:solidFill>
              </a:rPr>
              <a:t/>
            </a:r>
            <a:br>
              <a:rPr lang="fr-FR" altLang="fr-FR" sz="1100" b="1" dirty="0" smtClean="0">
                <a:solidFill>
                  <a:srgbClr val="000099"/>
                </a:solidFill>
              </a:rPr>
            </a:br>
            <a:r>
              <a:rPr lang="fr-FR" altLang="fr-FR" sz="1200" b="1" i="1" dirty="0">
                <a:solidFill>
                  <a:srgbClr val="000099"/>
                </a:solidFill>
              </a:rPr>
              <a:t>Extrait de l’article 11 de l’arrêté TMD</a:t>
            </a:r>
            <a:br>
              <a:rPr lang="fr-FR" altLang="fr-FR" sz="1200" b="1" i="1" dirty="0">
                <a:solidFill>
                  <a:srgbClr val="000099"/>
                </a:solidFill>
              </a:rPr>
            </a:br>
            <a:r>
              <a:rPr lang="fr-FR" altLang="fr-FR" sz="1100" u="sng" dirty="0"/>
              <a:t/>
            </a:r>
            <a:br>
              <a:rPr lang="fr-FR" altLang="fr-FR" sz="1100" u="sng" dirty="0"/>
            </a:br>
            <a:r>
              <a:rPr lang="fr-FR" altLang="fr-FR" sz="1100" u="sng" dirty="0"/>
              <a:t>4. Contenu du plan d’assurance de la qualité</a:t>
            </a:r>
            <a:r>
              <a:rPr lang="fr-FR" altLang="fr-FR" sz="1100" dirty="0"/>
              <a:t/>
            </a:r>
            <a:br>
              <a:rPr lang="fr-FR" altLang="fr-FR" sz="1100" dirty="0"/>
            </a:br>
            <a:r>
              <a:rPr lang="fr-FR" altLang="fr-FR" sz="1100" dirty="0"/>
              <a:t>Le plan d’assurance de la qualité visé au paragraphe 3 doit comporter :</a:t>
            </a:r>
            <a:br>
              <a:rPr lang="fr-FR" altLang="fr-FR" sz="1100" dirty="0"/>
            </a:br>
            <a:r>
              <a:rPr lang="fr-FR" altLang="fr-FR" sz="1100" dirty="0"/>
              <a:t>- 	un descriptif des contrôles internes, c’est-à-dire des contrôles effectués par le fabricant des emballages lui-même et/ou par le titulaire de l’agrément du modèle type des emballages, lorsque celui-ci n’en est pas le fabricant ;</a:t>
            </a:r>
            <a:br>
              <a:rPr lang="fr-FR" altLang="fr-FR" sz="1100" dirty="0"/>
            </a:br>
            <a:r>
              <a:rPr lang="fr-FR" altLang="fr-FR" sz="1100" dirty="0"/>
              <a:t>- 	l’organisation mise en place pour effectuer de manière satisfaisante les contrôles internes et traitant notamment :</a:t>
            </a:r>
            <a:br>
              <a:rPr lang="fr-FR" altLang="fr-FR" sz="1100" dirty="0"/>
            </a:br>
            <a:r>
              <a:rPr lang="fr-FR" altLang="fr-FR" sz="1100" dirty="0"/>
              <a:t>		· de la désignation d’un responsable de cette activité et de son rôle,</a:t>
            </a:r>
            <a:br>
              <a:rPr lang="fr-FR" altLang="fr-FR" sz="1100" dirty="0"/>
            </a:br>
            <a:r>
              <a:rPr lang="fr-FR" altLang="fr-FR" sz="1100" dirty="0"/>
              <a:t>		· du choix et de la formation du personnel exécutant les contrôles,</a:t>
            </a:r>
            <a:br>
              <a:rPr lang="fr-FR" altLang="fr-FR" sz="1100" dirty="0"/>
            </a:br>
            <a:r>
              <a:rPr lang="fr-FR" altLang="fr-FR" sz="1100" dirty="0"/>
              <a:t>		· des équipements nécessaires et des instructions pour leur utilisation,</a:t>
            </a:r>
            <a:br>
              <a:rPr lang="fr-FR" altLang="fr-FR" sz="1100" dirty="0"/>
            </a:br>
            <a:r>
              <a:rPr lang="fr-FR" altLang="fr-FR" sz="1100" dirty="0"/>
              <a:t>		· de la traçabilité des différentes opérations.</a:t>
            </a:r>
            <a:r>
              <a:rPr lang="fr-FR" altLang="fr-FR" sz="1200" dirty="0"/>
              <a:t/>
            </a:r>
            <a:br>
              <a:rPr lang="fr-FR" altLang="fr-FR" sz="1200" dirty="0"/>
            </a:br>
            <a:r>
              <a:rPr lang="fr-FR" altLang="fr-FR" sz="1200" b="1" dirty="0" smtClean="0">
                <a:solidFill>
                  <a:srgbClr val="000099"/>
                </a:solidFill>
                <a:latin typeface="Calibri" panose="020F0502020204030204" pitchFamily="34" charset="0"/>
              </a:rPr>
              <a:t/>
            </a:r>
            <a:br>
              <a:rPr lang="fr-FR" altLang="fr-FR" sz="1200" b="1" dirty="0" smtClean="0">
                <a:solidFill>
                  <a:srgbClr val="000099"/>
                </a:solidFill>
                <a:latin typeface="Calibri" panose="020F0502020204030204" pitchFamily="34" charset="0"/>
              </a:rPr>
            </a:br>
            <a:endParaRPr lang="fr-FR" altLang="fr-FR" sz="1200" b="1" dirty="0"/>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46</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smtClean="0">
                <a:solidFill>
                  <a:srgbClr val="FF0000"/>
                </a:solidFill>
              </a:rPr>
              <a:t>PAQ</a:t>
            </a:r>
            <a:endParaRPr lang="fr-FR" dirty="0"/>
          </a:p>
        </p:txBody>
      </p:sp>
      <p:sp>
        <p:nvSpPr>
          <p:cNvPr id="18" name="Line 33"/>
          <p:cNvSpPr>
            <a:spLocks noChangeShapeType="1"/>
          </p:cNvSpPr>
          <p:nvPr/>
        </p:nvSpPr>
        <p:spPr bwMode="auto">
          <a:xfrm>
            <a:off x="5639649" y="-3046649"/>
            <a:ext cx="4318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latin typeface="Calibri" panose="020F0502020204030204" pitchFamily="34" charset="0"/>
            </a:endParaRPr>
          </a:p>
        </p:txBody>
      </p:sp>
      <p:sp>
        <p:nvSpPr>
          <p:cNvPr id="10" name="Oval 11"/>
          <p:cNvSpPr>
            <a:spLocks noChangeArrowheads="1"/>
          </p:cNvSpPr>
          <p:nvPr/>
        </p:nvSpPr>
        <p:spPr bwMode="auto">
          <a:xfrm>
            <a:off x="900113" y="5104993"/>
            <a:ext cx="1008062" cy="865187"/>
          </a:xfrm>
          <a:prstGeom prst="ellipse">
            <a:avLst/>
          </a:prstGeom>
          <a:solidFill>
            <a:srgbClr val="FFCC99"/>
          </a:solidFill>
          <a:ln w="31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sz="1000" b="1"/>
              <a:t>Approvision-</a:t>
            </a:r>
          </a:p>
          <a:p>
            <a:pPr algn="ctr" eaLnBrk="1" hangingPunct="1"/>
            <a:r>
              <a:rPr lang="fr-FR" altLang="fr-FR" sz="1000" b="1"/>
              <a:t>nement</a:t>
            </a:r>
          </a:p>
        </p:txBody>
      </p:sp>
      <p:sp>
        <p:nvSpPr>
          <p:cNvPr id="11" name="Oval 12"/>
          <p:cNvSpPr>
            <a:spLocks noChangeArrowheads="1"/>
          </p:cNvSpPr>
          <p:nvPr/>
        </p:nvSpPr>
        <p:spPr bwMode="auto">
          <a:xfrm>
            <a:off x="2411413" y="5104993"/>
            <a:ext cx="1008062" cy="865187"/>
          </a:xfrm>
          <a:prstGeom prst="ellipse">
            <a:avLst/>
          </a:prstGeom>
          <a:solidFill>
            <a:srgbClr val="FFCC99"/>
          </a:solidFill>
          <a:ln w="31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sz="1000" b="1"/>
              <a:t>Maitrise des</a:t>
            </a:r>
          </a:p>
          <a:p>
            <a:pPr algn="ctr" eaLnBrk="1" hangingPunct="1"/>
            <a:r>
              <a:rPr lang="fr-FR" altLang="fr-FR" sz="1000" b="1"/>
              <a:t>équipements</a:t>
            </a:r>
          </a:p>
        </p:txBody>
      </p:sp>
      <p:sp>
        <p:nvSpPr>
          <p:cNvPr id="13" name="Oval 13"/>
          <p:cNvSpPr>
            <a:spLocks noChangeArrowheads="1"/>
          </p:cNvSpPr>
          <p:nvPr/>
        </p:nvSpPr>
        <p:spPr bwMode="auto">
          <a:xfrm>
            <a:off x="3995738" y="5104993"/>
            <a:ext cx="1008062" cy="865187"/>
          </a:xfrm>
          <a:prstGeom prst="ellipse">
            <a:avLst/>
          </a:prstGeom>
          <a:solidFill>
            <a:srgbClr val="FFCC99"/>
          </a:solidFill>
          <a:ln w="31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sz="1000" b="1"/>
              <a:t>Documentation</a:t>
            </a:r>
          </a:p>
        </p:txBody>
      </p:sp>
      <p:sp>
        <p:nvSpPr>
          <p:cNvPr id="14" name="Oval 14"/>
          <p:cNvSpPr>
            <a:spLocks noChangeArrowheads="1"/>
          </p:cNvSpPr>
          <p:nvPr/>
        </p:nvSpPr>
        <p:spPr bwMode="auto">
          <a:xfrm>
            <a:off x="5724525" y="5104993"/>
            <a:ext cx="1008063" cy="865187"/>
          </a:xfrm>
          <a:prstGeom prst="ellipse">
            <a:avLst/>
          </a:prstGeom>
          <a:solidFill>
            <a:srgbClr val="FFCC99"/>
          </a:solidFill>
          <a:ln w="31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sz="1000" b="1"/>
              <a:t>Gestion des </a:t>
            </a:r>
          </a:p>
          <a:p>
            <a:pPr algn="ctr" eaLnBrk="1" hangingPunct="1"/>
            <a:r>
              <a:rPr lang="fr-FR" altLang="fr-FR" sz="1000" b="1"/>
              <a:t>non</a:t>
            </a:r>
          </a:p>
          <a:p>
            <a:pPr algn="ctr" eaLnBrk="1" hangingPunct="1"/>
            <a:r>
              <a:rPr lang="fr-FR" altLang="fr-FR" sz="1000" b="1"/>
              <a:t>conformités</a:t>
            </a:r>
          </a:p>
        </p:txBody>
      </p:sp>
      <p:sp>
        <p:nvSpPr>
          <p:cNvPr id="15" name="Oval 15"/>
          <p:cNvSpPr>
            <a:spLocks noChangeArrowheads="1"/>
          </p:cNvSpPr>
          <p:nvPr/>
        </p:nvSpPr>
        <p:spPr bwMode="auto">
          <a:xfrm>
            <a:off x="7308850" y="5104993"/>
            <a:ext cx="1008063" cy="865187"/>
          </a:xfrm>
          <a:prstGeom prst="ellipse">
            <a:avLst/>
          </a:prstGeom>
          <a:solidFill>
            <a:srgbClr val="FFCC99"/>
          </a:solidFill>
          <a:ln w="31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sz="1000" b="1"/>
              <a:t>Processus</a:t>
            </a:r>
          </a:p>
          <a:p>
            <a:pPr algn="ctr" eaLnBrk="1" hangingPunct="1"/>
            <a:r>
              <a:rPr lang="fr-FR" altLang="fr-FR" sz="1000" b="1"/>
              <a:t>De</a:t>
            </a:r>
          </a:p>
          <a:p>
            <a:pPr algn="ctr" eaLnBrk="1" hangingPunct="1"/>
            <a:r>
              <a:rPr lang="fr-FR" altLang="fr-FR" sz="1000" b="1"/>
              <a:t>fabrication</a:t>
            </a:r>
          </a:p>
        </p:txBody>
      </p:sp>
      <p:sp>
        <p:nvSpPr>
          <p:cNvPr id="16" name="Text Box 10"/>
          <p:cNvSpPr txBox="1">
            <a:spLocks noChangeArrowheads="1"/>
          </p:cNvSpPr>
          <p:nvPr/>
        </p:nvSpPr>
        <p:spPr bwMode="auto">
          <a:xfrm>
            <a:off x="4415686" y="4585041"/>
            <a:ext cx="2879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fr-FR" altLang="fr-FR" sz="1600" b="1" dirty="0"/>
              <a:t>Dans quels domaines?</a:t>
            </a:r>
          </a:p>
        </p:txBody>
      </p:sp>
      <p:sp>
        <p:nvSpPr>
          <p:cNvPr id="17" name="AutoShape 9"/>
          <p:cNvSpPr>
            <a:spLocks noChangeArrowheads="1"/>
          </p:cNvSpPr>
          <p:nvPr/>
        </p:nvSpPr>
        <p:spPr bwMode="auto">
          <a:xfrm>
            <a:off x="3913499" y="4501697"/>
            <a:ext cx="431800" cy="503237"/>
          </a:xfrm>
          <a:prstGeom prst="downArrow">
            <a:avLst>
              <a:gd name="adj1" fmla="val 50000"/>
              <a:gd name="adj2" fmla="val 29136"/>
            </a:avLst>
          </a:prstGeom>
          <a:solidFill>
            <a:srgbClr val="3366FF"/>
          </a:solidFill>
          <a:ln w="28575">
            <a:solidFill>
              <a:srgbClr val="3366FF"/>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a:p>
        </p:txBody>
      </p:sp>
    </p:spTree>
    <p:extLst>
      <p:ext uri="{BB962C8B-B14F-4D97-AF65-F5344CB8AC3E}">
        <p14:creationId xmlns:p14="http://schemas.microsoft.com/office/powerpoint/2010/main" val="242940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500"/>
                                        <p:tgtEl>
                                          <p:spTgt spid="11"/>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500"/>
                                        <p:tgtEl>
                                          <p:spTgt spid="14"/>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90231" y="1221342"/>
            <a:ext cx="7200800" cy="4248472"/>
          </a:xfrm>
        </p:spPr>
        <p:txBody>
          <a:bodyPr/>
          <a:lstStyle/>
          <a:p>
            <a:r>
              <a:rPr lang="fr-FR" altLang="fr-FR" sz="1100" b="1" i="1" u="sng" dirty="0" smtClean="0"/>
              <a:t>6. Procédures de contrôle pour les principaux types d’emballages</a:t>
            </a:r>
            <a:r>
              <a:rPr lang="fr-FR" altLang="fr-FR" sz="1100" i="1" dirty="0"/>
              <a:t/>
            </a:r>
            <a:br>
              <a:rPr lang="fr-FR" altLang="fr-FR" sz="1100" i="1" dirty="0"/>
            </a:br>
            <a:r>
              <a:rPr lang="fr-FR" altLang="fr-FR" sz="1100" i="1" dirty="0"/>
              <a:t>Pour chacun des principaux types d’emballages, une procédure de contrôle de la fabrication des emballages de série est établie et publiée par le ministre chargé des transports terrestres de matières dangereuses.</a:t>
            </a:r>
            <a:br>
              <a:rPr lang="fr-FR" altLang="fr-FR" sz="1100" i="1" dirty="0"/>
            </a:br>
            <a:r>
              <a:rPr lang="fr-FR" altLang="fr-FR" sz="1100" i="1" dirty="0"/>
              <a:t>Ces procédures ont pour objet d’étayer les éléments indiqués aux paragraphes 4 et 5 par des précisions relatives à leur application concrète </a:t>
            </a:r>
            <a:r>
              <a:rPr lang="fr-FR" altLang="fr-FR" sz="1100" dirty="0" smtClean="0"/>
              <a:t>.</a:t>
            </a:r>
            <a:r>
              <a:rPr lang="fr-FR" altLang="fr-FR" sz="1100" dirty="0"/>
              <a:t/>
            </a:r>
            <a:br>
              <a:rPr lang="fr-FR" altLang="fr-FR" sz="1100" dirty="0"/>
            </a:br>
            <a:endParaRPr lang="fr-FR" altLang="fr-FR" sz="1200" b="1" dirty="0"/>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47</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smtClean="0">
                <a:solidFill>
                  <a:srgbClr val="FF0000"/>
                </a:solidFill>
              </a:rPr>
              <a:t>PAQ</a:t>
            </a:r>
            <a:endParaRPr lang="fr-FR" dirty="0"/>
          </a:p>
        </p:txBody>
      </p:sp>
      <p:sp>
        <p:nvSpPr>
          <p:cNvPr id="18" name="Line 33"/>
          <p:cNvSpPr>
            <a:spLocks noChangeShapeType="1"/>
          </p:cNvSpPr>
          <p:nvPr/>
        </p:nvSpPr>
        <p:spPr bwMode="auto">
          <a:xfrm>
            <a:off x="5639649" y="-3046649"/>
            <a:ext cx="4318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latin typeface="Calibri" panose="020F0502020204030204" pitchFamily="34" charset="0"/>
            </a:endParaRPr>
          </a:p>
        </p:txBody>
      </p:sp>
      <p:sp>
        <p:nvSpPr>
          <p:cNvPr id="19" name="Line 2"/>
          <p:cNvSpPr>
            <a:spLocks noChangeShapeType="1"/>
          </p:cNvSpPr>
          <p:nvPr/>
        </p:nvSpPr>
        <p:spPr bwMode="auto">
          <a:xfrm>
            <a:off x="6565900" y="4292600"/>
            <a:ext cx="530225" cy="1588"/>
          </a:xfrm>
          <a:prstGeom prst="line">
            <a:avLst/>
          </a:prstGeom>
          <a:noFill/>
          <a:ln w="28575">
            <a:solidFill>
              <a:srgbClr val="00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 name="Line 3"/>
          <p:cNvSpPr>
            <a:spLocks noChangeShapeType="1"/>
          </p:cNvSpPr>
          <p:nvPr/>
        </p:nvSpPr>
        <p:spPr bwMode="auto">
          <a:xfrm flipH="1">
            <a:off x="1901825" y="4830763"/>
            <a:ext cx="381000" cy="288925"/>
          </a:xfrm>
          <a:prstGeom prst="line">
            <a:avLst/>
          </a:prstGeom>
          <a:noFill/>
          <a:ln w="28575">
            <a:solidFill>
              <a:srgbClr val="00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 name="Line 4"/>
          <p:cNvSpPr>
            <a:spLocks noChangeShapeType="1"/>
          </p:cNvSpPr>
          <p:nvPr/>
        </p:nvSpPr>
        <p:spPr bwMode="auto">
          <a:xfrm flipH="1">
            <a:off x="1520825" y="4365625"/>
            <a:ext cx="530225" cy="1588"/>
          </a:xfrm>
          <a:prstGeom prst="line">
            <a:avLst/>
          </a:prstGeom>
          <a:noFill/>
          <a:ln w="28575">
            <a:solidFill>
              <a:srgbClr val="00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 name="Rectangle 8"/>
          <p:cNvSpPr>
            <a:spLocks noChangeArrowheads="1"/>
          </p:cNvSpPr>
          <p:nvPr/>
        </p:nvSpPr>
        <p:spPr bwMode="auto">
          <a:xfrm>
            <a:off x="1979613" y="3933825"/>
            <a:ext cx="4681537" cy="935038"/>
          </a:xfrm>
          <a:prstGeom prst="rect">
            <a:avLst/>
          </a:prstGeom>
          <a:solidFill>
            <a:srgbClr val="00CCFF"/>
          </a:solidFill>
          <a:ln>
            <a:noFill/>
          </a:ln>
          <a:effectLst/>
          <a:extLs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sz="1200" b="1" i="1" dirty="0"/>
              <a:t>Avis relatif au contrôle de la fabrication des emballages, </a:t>
            </a:r>
          </a:p>
          <a:p>
            <a:pPr algn="ctr" eaLnBrk="1" hangingPunct="1"/>
            <a:r>
              <a:rPr lang="fr-FR" altLang="fr-FR" sz="1200" b="1" i="1" dirty="0"/>
              <a:t>des grands récipients pour vrac et des grands </a:t>
            </a:r>
          </a:p>
          <a:p>
            <a:pPr algn="ctr" eaLnBrk="1" hangingPunct="1"/>
            <a:r>
              <a:rPr lang="fr-FR" altLang="fr-FR" sz="1200" b="1" i="1" dirty="0"/>
              <a:t>emballages, de série, destinés au transport </a:t>
            </a:r>
          </a:p>
          <a:p>
            <a:pPr algn="ctr" eaLnBrk="1" hangingPunct="1"/>
            <a:r>
              <a:rPr lang="fr-FR" altLang="fr-FR" sz="1200" b="1" i="1" dirty="0"/>
              <a:t>des marchandises Dangereuses </a:t>
            </a:r>
          </a:p>
          <a:p>
            <a:pPr algn="ctr" eaLnBrk="1" hangingPunct="1"/>
            <a:r>
              <a:rPr lang="fr-FR" altLang="fr-FR" sz="1200" b="1" i="1" dirty="0"/>
              <a:t>NOR : EQUT0210039V (procédures de 1 à 10)</a:t>
            </a:r>
            <a:endParaRPr lang="fr-FR" altLang="fr-FR" sz="1200" dirty="0"/>
          </a:p>
        </p:txBody>
      </p:sp>
      <p:sp>
        <p:nvSpPr>
          <p:cNvPr id="23" name="Oval 9"/>
          <p:cNvSpPr>
            <a:spLocks noChangeArrowheads="1"/>
          </p:cNvSpPr>
          <p:nvPr/>
        </p:nvSpPr>
        <p:spPr bwMode="auto">
          <a:xfrm>
            <a:off x="76200" y="4005263"/>
            <a:ext cx="1444625" cy="719137"/>
          </a:xfrm>
          <a:prstGeom prst="ellipse">
            <a:avLst/>
          </a:prstGeom>
          <a:solidFill>
            <a:schemeClr val="accent2"/>
          </a:solidFill>
          <a:ln w="28575">
            <a:solidFill>
              <a:srgbClr val="000099"/>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sz="1000" b="1"/>
              <a:t>N°1: GRV </a:t>
            </a:r>
          </a:p>
          <a:p>
            <a:pPr algn="ctr" eaLnBrk="1" hangingPunct="1"/>
            <a:r>
              <a:rPr lang="fr-FR" altLang="fr-FR" sz="1000" b="1"/>
              <a:t>métallique</a:t>
            </a:r>
          </a:p>
        </p:txBody>
      </p:sp>
      <p:sp>
        <p:nvSpPr>
          <p:cNvPr id="24" name="Oval 10"/>
          <p:cNvSpPr>
            <a:spLocks noChangeArrowheads="1"/>
          </p:cNvSpPr>
          <p:nvPr/>
        </p:nvSpPr>
        <p:spPr bwMode="auto">
          <a:xfrm>
            <a:off x="1187450" y="2755900"/>
            <a:ext cx="1974850" cy="1008063"/>
          </a:xfrm>
          <a:prstGeom prst="ellipse">
            <a:avLst/>
          </a:prstGeom>
          <a:solidFill>
            <a:schemeClr val="accent2"/>
          </a:solidFill>
          <a:ln w="28575">
            <a:solidFill>
              <a:srgbClr val="000099"/>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sz="1000" b="1"/>
              <a:t>N°2: GRV </a:t>
            </a:r>
          </a:p>
          <a:p>
            <a:pPr algn="ctr" eaLnBrk="1" hangingPunct="1"/>
            <a:r>
              <a:rPr lang="fr-FR" altLang="fr-FR" sz="1000" b="1"/>
              <a:t>plastique rigide </a:t>
            </a:r>
          </a:p>
          <a:p>
            <a:pPr algn="ctr" eaLnBrk="1" hangingPunct="1"/>
            <a:r>
              <a:rPr lang="fr-FR" altLang="fr-FR" sz="1000" b="1"/>
              <a:t>et composites avec</a:t>
            </a:r>
          </a:p>
          <a:p>
            <a:pPr algn="ctr" eaLnBrk="1" hangingPunct="1"/>
            <a:r>
              <a:rPr lang="fr-FR" altLang="fr-FR" sz="1000" b="1"/>
              <a:t> récipient intérieur </a:t>
            </a:r>
          </a:p>
          <a:p>
            <a:pPr algn="ctr" eaLnBrk="1" hangingPunct="1"/>
            <a:r>
              <a:rPr lang="fr-FR" altLang="fr-FR" sz="1000" b="1"/>
              <a:t>en plastique rigide</a:t>
            </a:r>
          </a:p>
        </p:txBody>
      </p:sp>
      <p:sp>
        <p:nvSpPr>
          <p:cNvPr id="25" name="Oval 11"/>
          <p:cNvSpPr>
            <a:spLocks noChangeArrowheads="1"/>
          </p:cNvSpPr>
          <p:nvPr/>
        </p:nvSpPr>
        <p:spPr bwMode="auto">
          <a:xfrm>
            <a:off x="3676650" y="2781300"/>
            <a:ext cx="1444625" cy="719138"/>
          </a:xfrm>
          <a:prstGeom prst="ellipse">
            <a:avLst/>
          </a:prstGeom>
          <a:solidFill>
            <a:schemeClr val="accent2"/>
          </a:solidFill>
          <a:ln w="28575">
            <a:solidFill>
              <a:srgbClr val="000099"/>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sz="1000" b="1"/>
              <a:t>N°3: Fut et</a:t>
            </a:r>
          </a:p>
          <a:p>
            <a:pPr algn="ctr" eaLnBrk="1" hangingPunct="1"/>
            <a:r>
              <a:rPr lang="fr-FR" altLang="fr-FR" sz="1000" b="1"/>
              <a:t> jerrican plastique</a:t>
            </a:r>
          </a:p>
        </p:txBody>
      </p:sp>
      <p:sp>
        <p:nvSpPr>
          <p:cNvPr id="26" name="Oval 12"/>
          <p:cNvSpPr>
            <a:spLocks noChangeArrowheads="1"/>
          </p:cNvSpPr>
          <p:nvPr/>
        </p:nvSpPr>
        <p:spPr bwMode="auto">
          <a:xfrm>
            <a:off x="5621338" y="2781300"/>
            <a:ext cx="1974850" cy="935038"/>
          </a:xfrm>
          <a:prstGeom prst="ellipse">
            <a:avLst/>
          </a:prstGeom>
          <a:solidFill>
            <a:schemeClr val="accent2"/>
          </a:solidFill>
          <a:ln w="28575">
            <a:solidFill>
              <a:srgbClr val="000099"/>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sz="1000" b="1"/>
              <a:t>N°4: fût et jerrican </a:t>
            </a:r>
          </a:p>
          <a:p>
            <a:pPr algn="ctr" eaLnBrk="1" hangingPunct="1"/>
            <a:r>
              <a:rPr lang="fr-FR" altLang="fr-FR" sz="1000" b="1"/>
              <a:t>Métallique, emballage </a:t>
            </a:r>
          </a:p>
          <a:p>
            <a:pPr algn="ctr" eaLnBrk="1" hangingPunct="1"/>
            <a:r>
              <a:rPr lang="fr-FR" altLang="fr-FR" sz="1000" b="1"/>
              <a:t>composite 6HA1 </a:t>
            </a:r>
          </a:p>
          <a:p>
            <a:pPr algn="ctr" eaLnBrk="1" hangingPunct="1"/>
            <a:r>
              <a:rPr lang="fr-FR" altLang="fr-FR" sz="1000" b="1"/>
              <a:t>avec une épaisseur de paroi</a:t>
            </a:r>
          </a:p>
          <a:p>
            <a:pPr algn="ctr" eaLnBrk="1" hangingPunct="1"/>
            <a:r>
              <a:rPr lang="fr-FR" altLang="fr-FR" sz="1000" b="1"/>
              <a:t> d’au moins 0,5 mm</a:t>
            </a:r>
            <a:r>
              <a:rPr lang="fr-FR" altLang="fr-FR" sz="800" b="1"/>
              <a:t> </a:t>
            </a:r>
          </a:p>
        </p:txBody>
      </p:sp>
      <p:sp>
        <p:nvSpPr>
          <p:cNvPr id="27" name="Oval 13"/>
          <p:cNvSpPr>
            <a:spLocks noChangeArrowheads="1"/>
          </p:cNvSpPr>
          <p:nvPr/>
        </p:nvSpPr>
        <p:spPr bwMode="auto">
          <a:xfrm>
            <a:off x="7096125" y="3789363"/>
            <a:ext cx="2052638" cy="935037"/>
          </a:xfrm>
          <a:prstGeom prst="ellipse">
            <a:avLst/>
          </a:prstGeom>
          <a:solidFill>
            <a:schemeClr val="accent2"/>
          </a:solidFill>
          <a:ln w="28575">
            <a:solidFill>
              <a:srgbClr val="000099"/>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sz="1000" b="1"/>
              <a:t>N°5: fût et jerrican </a:t>
            </a:r>
          </a:p>
          <a:p>
            <a:pPr algn="ctr" eaLnBrk="1" hangingPunct="1"/>
            <a:r>
              <a:rPr lang="fr-FR" altLang="fr-FR" sz="1000" b="1"/>
              <a:t>Métallique, emballages </a:t>
            </a:r>
          </a:p>
          <a:p>
            <a:pPr algn="ctr" eaLnBrk="1" hangingPunct="1"/>
            <a:r>
              <a:rPr lang="fr-FR" altLang="fr-FR" sz="1000" b="1"/>
              <a:t>métalliques légers avec</a:t>
            </a:r>
          </a:p>
          <a:p>
            <a:pPr algn="ctr" eaLnBrk="1" hangingPunct="1"/>
            <a:r>
              <a:rPr lang="fr-FR" altLang="fr-FR" sz="1000" b="1"/>
              <a:t> une épaisseur de paroi </a:t>
            </a:r>
          </a:p>
          <a:p>
            <a:pPr algn="ctr" eaLnBrk="1" hangingPunct="1"/>
            <a:r>
              <a:rPr lang="fr-FR" altLang="fr-FR" sz="1000" b="1"/>
              <a:t>inférieure à 0,5 mm</a:t>
            </a:r>
            <a:endParaRPr lang="fr-FR" altLang="fr-FR" sz="800" b="1"/>
          </a:p>
        </p:txBody>
      </p:sp>
      <p:sp>
        <p:nvSpPr>
          <p:cNvPr id="28" name="Oval 14"/>
          <p:cNvSpPr>
            <a:spLocks noChangeArrowheads="1"/>
          </p:cNvSpPr>
          <p:nvPr/>
        </p:nvSpPr>
        <p:spPr bwMode="auto">
          <a:xfrm>
            <a:off x="6989763" y="4868863"/>
            <a:ext cx="1368425" cy="647700"/>
          </a:xfrm>
          <a:prstGeom prst="ellipse">
            <a:avLst/>
          </a:prstGeom>
          <a:solidFill>
            <a:schemeClr val="accent2"/>
          </a:solidFill>
          <a:ln w="28575">
            <a:solidFill>
              <a:srgbClr val="000099"/>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sz="1000" b="1"/>
              <a:t>N°6: sac </a:t>
            </a:r>
          </a:p>
          <a:p>
            <a:pPr algn="ctr" eaLnBrk="1" hangingPunct="1"/>
            <a:r>
              <a:rPr lang="fr-FR" altLang="fr-FR" sz="1000" b="1"/>
              <a:t>en papier</a:t>
            </a:r>
            <a:endParaRPr lang="fr-FR" altLang="fr-FR" sz="800" b="1"/>
          </a:p>
        </p:txBody>
      </p:sp>
      <p:sp>
        <p:nvSpPr>
          <p:cNvPr id="29" name="Oval 15"/>
          <p:cNvSpPr>
            <a:spLocks noChangeArrowheads="1"/>
          </p:cNvSpPr>
          <p:nvPr/>
        </p:nvSpPr>
        <p:spPr bwMode="auto">
          <a:xfrm>
            <a:off x="2524125" y="5589588"/>
            <a:ext cx="1368425" cy="647700"/>
          </a:xfrm>
          <a:prstGeom prst="ellipse">
            <a:avLst/>
          </a:prstGeom>
          <a:solidFill>
            <a:schemeClr val="accent2"/>
          </a:solidFill>
          <a:ln w="28575">
            <a:solidFill>
              <a:srgbClr val="000099"/>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sz="1000" b="1"/>
              <a:t>N°9:emballages </a:t>
            </a:r>
          </a:p>
          <a:p>
            <a:pPr algn="ctr" eaLnBrk="1" hangingPunct="1"/>
            <a:r>
              <a:rPr lang="fr-FR" altLang="fr-FR" sz="1000" b="1"/>
              <a:t>pour la classe 1</a:t>
            </a:r>
            <a:endParaRPr lang="fr-FR" altLang="fr-FR" sz="800" b="1"/>
          </a:p>
        </p:txBody>
      </p:sp>
      <p:sp>
        <p:nvSpPr>
          <p:cNvPr id="30" name="Oval 16"/>
          <p:cNvSpPr>
            <a:spLocks noChangeArrowheads="1"/>
          </p:cNvSpPr>
          <p:nvPr/>
        </p:nvSpPr>
        <p:spPr bwMode="auto">
          <a:xfrm>
            <a:off x="4037013" y="5445125"/>
            <a:ext cx="1901825" cy="935038"/>
          </a:xfrm>
          <a:prstGeom prst="ellipse">
            <a:avLst/>
          </a:prstGeom>
          <a:solidFill>
            <a:schemeClr val="accent2"/>
          </a:solidFill>
          <a:ln w="28575">
            <a:solidFill>
              <a:srgbClr val="000099"/>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sz="1000" b="1"/>
              <a:t>N°8: emballage combiné </a:t>
            </a:r>
          </a:p>
          <a:p>
            <a:pPr algn="ctr" eaLnBrk="1" hangingPunct="1"/>
            <a:r>
              <a:rPr lang="fr-FR" altLang="fr-FR" sz="1000" b="1"/>
              <a:t>avec caisse en carton </a:t>
            </a:r>
          </a:p>
          <a:p>
            <a:pPr algn="ctr" eaLnBrk="1" hangingPunct="1"/>
            <a:r>
              <a:rPr lang="fr-FR" altLang="fr-FR" sz="1000" b="1"/>
              <a:t>ondulé en emballage</a:t>
            </a:r>
          </a:p>
          <a:p>
            <a:pPr algn="ctr" eaLnBrk="1" hangingPunct="1"/>
            <a:r>
              <a:rPr lang="fr-FR" altLang="fr-FR" sz="1000" b="1"/>
              <a:t> extérieur</a:t>
            </a:r>
            <a:endParaRPr lang="fr-FR" altLang="fr-FR" sz="800" b="1"/>
          </a:p>
        </p:txBody>
      </p:sp>
      <p:sp>
        <p:nvSpPr>
          <p:cNvPr id="31" name="Oval 17"/>
          <p:cNvSpPr>
            <a:spLocks noChangeArrowheads="1"/>
          </p:cNvSpPr>
          <p:nvPr/>
        </p:nvSpPr>
        <p:spPr bwMode="auto">
          <a:xfrm>
            <a:off x="6197600" y="5589588"/>
            <a:ext cx="1368425" cy="647700"/>
          </a:xfrm>
          <a:prstGeom prst="ellipse">
            <a:avLst/>
          </a:prstGeom>
          <a:solidFill>
            <a:schemeClr val="accent2"/>
          </a:solidFill>
          <a:ln w="28575">
            <a:solidFill>
              <a:srgbClr val="000099"/>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sz="1000" b="1"/>
              <a:t>N°7: caisse en</a:t>
            </a:r>
          </a:p>
          <a:p>
            <a:pPr algn="ctr" eaLnBrk="1" hangingPunct="1"/>
            <a:r>
              <a:rPr lang="fr-FR" altLang="fr-FR" sz="1000" b="1"/>
              <a:t> carton ondulé</a:t>
            </a:r>
            <a:endParaRPr lang="fr-FR" altLang="fr-FR" sz="800" b="1"/>
          </a:p>
        </p:txBody>
      </p:sp>
      <p:sp>
        <p:nvSpPr>
          <p:cNvPr id="32" name="Oval 18"/>
          <p:cNvSpPr>
            <a:spLocks noChangeArrowheads="1"/>
          </p:cNvSpPr>
          <p:nvPr/>
        </p:nvSpPr>
        <p:spPr bwMode="auto">
          <a:xfrm>
            <a:off x="868363" y="5084763"/>
            <a:ext cx="1444625" cy="719137"/>
          </a:xfrm>
          <a:prstGeom prst="ellipse">
            <a:avLst/>
          </a:prstGeom>
          <a:solidFill>
            <a:schemeClr val="accent2"/>
          </a:solidFill>
          <a:ln w="28575">
            <a:solidFill>
              <a:srgbClr val="000099"/>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sz="1000" b="1"/>
              <a:t>N°10: sac en film </a:t>
            </a:r>
          </a:p>
          <a:p>
            <a:pPr algn="ctr" eaLnBrk="1" hangingPunct="1"/>
            <a:r>
              <a:rPr lang="fr-FR" altLang="fr-FR" sz="1000" b="1"/>
              <a:t>de plastique</a:t>
            </a:r>
          </a:p>
        </p:txBody>
      </p:sp>
      <p:sp>
        <p:nvSpPr>
          <p:cNvPr id="33" name="Line 20"/>
          <p:cNvSpPr>
            <a:spLocks noChangeShapeType="1"/>
          </p:cNvSpPr>
          <p:nvPr/>
        </p:nvSpPr>
        <p:spPr bwMode="auto">
          <a:xfrm flipV="1">
            <a:off x="6269038" y="3716338"/>
            <a:ext cx="74612" cy="217487"/>
          </a:xfrm>
          <a:prstGeom prst="line">
            <a:avLst/>
          </a:prstGeom>
          <a:noFill/>
          <a:ln w="28575">
            <a:solidFill>
              <a:srgbClr val="00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4" name="Line 22"/>
          <p:cNvSpPr>
            <a:spLocks noChangeShapeType="1"/>
          </p:cNvSpPr>
          <p:nvPr/>
        </p:nvSpPr>
        <p:spPr bwMode="auto">
          <a:xfrm>
            <a:off x="6413500" y="4868863"/>
            <a:ext cx="227013" cy="720725"/>
          </a:xfrm>
          <a:prstGeom prst="line">
            <a:avLst/>
          </a:prstGeom>
          <a:noFill/>
          <a:ln w="28575">
            <a:solidFill>
              <a:srgbClr val="00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 name="Line 23"/>
          <p:cNvSpPr>
            <a:spLocks noChangeShapeType="1"/>
          </p:cNvSpPr>
          <p:nvPr/>
        </p:nvSpPr>
        <p:spPr bwMode="auto">
          <a:xfrm>
            <a:off x="4829175" y="4868863"/>
            <a:ext cx="0" cy="576262"/>
          </a:xfrm>
          <a:prstGeom prst="line">
            <a:avLst/>
          </a:prstGeom>
          <a:noFill/>
          <a:ln w="28575">
            <a:solidFill>
              <a:srgbClr val="00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 name="Line 24"/>
          <p:cNvSpPr>
            <a:spLocks noChangeShapeType="1"/>
          </p:cNvSpPr>
          <p:nvPr/>
        </p:nvSpPr>
        <p:spPr bwMode="auto">
          <a:xfrm flipH="1">
            <a:off x="3389313" y="4868863"/>
            <a:ext cx="227012" cy="720725"/>
          </a:xfrm>
          <a:prstGeom prst="line">
            <a:avLst/>
          </a:prstGeom>
          <a:noFill/>
          <a:ln w="28575">
            <a:solidFill>
              <a:srgbClr val="00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 name="Line 25"/>
          <p:cNvSpPr>
            <a:spLocks noChangeShapeType="1"/>
          </p:cNvSpPr>
          <p:nvPr/>
        </p:nvSpPr>
        <p:spPr bwMode="auto">
          <a:xfrm flipH="1" flipV="1">
            <a:off x="2813050" y="3644900"/>
            <a:ext cx="227013" cy="288925"/>
          </a:xfrm>
          <a:prstGeom prst="line">
            <a:avLst/>
          </a:prstGeom>
          <a:noFill/>
          <a:ln w="28575">
            <a:solidFill>
              <a:srgbClr val="00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114697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6CD2ADAA-5F34-4877-8AC9-30E1FF774256}" type="slidenum">
              <a:rPr lang="fr-FR" smtClean="0"/>
              <a:pPr/>
              <a:t>48</a:t>
            </a:fld>
            <a:endParaRPr lang="fr-FR" dirty="0"/>
          </a:p>
        </p:txBody>
      </p:sp>
      <p:sp>
        <p:nvSpPr>
          <p:cNvPr id="9" name="Espace réservé du pied de page 8"/>
          <p:cNvSpPr>
            <a:spLocks noGrp="1"/>
          </p:cNvSpPr>
          <p:nvPr>
            <p:ph type="ftr" sz="quarter" idx="11"/>
          </p:nvPr>
        </p:nvSpPr>
        <p:spPr/>
        <p:txBody>
          <a:bodyPr/>
          <a:lstStyle/>
          <a:p>
            <a:r>
              <a:rPr lang="fr-FR" dirty="0"/>
              <a:t>Journée thématique de l’ACSTMD</a:t>
            </a:r>
          </a:p>
          <a:p>
            <a:endParaRPr lang="fr-FR" dirty="0"/>
          </a:p>
        </p:txBody>
      </p:sp>
      <p:sp>
        <p:nvSpPr>
          <p:cNvPr id="11" name="ZoneTexte 10"/>
          <p:cNvSpPr txBox="1"/>
          <p:nvPr/>
        </p:nvSpPr>
        <p:spPr>
          <a:xfrm>
            <a:off x="0" y="2852936"/>
            <a:ext cx="9144000" cy="3539430"/>
          </a:xfrm>
          <a:prstGeom prst="rect">
            <a:avLst/>
          </a:prstGeom>
          <a:noFill/>
        </p:spPr>
        <p:txBody>
          <a:bodyPr wrap="square" rtlCol="0">
            <a:spAutoFit/>
          </a:bodyPr>
          <a:lstStyle/>
          <a:p>
            <a:pPr algn="ctr"/>
            <a:r>
              <a:rPr lang="fr-FR" sz="3200" dirty="0" smtClean="0">
                <a:solidFill>
                  <a:srgbClr val="003A7D"/>
                </a:solidFill>
              </a:rPr>
              <a:t>Merci de votre attention</a:t>
            </a:r>
          </a:p>
          <a:p>
            <a:pPr algn="ctr"/>
            <a:endParaRPr lang="fr-FR" sz="3200" dirty="0">
              <a:solidFill>
                <a:srgbClr val="003A7D"/>
              </a:solidFill>
            </a:endParaRPr>
          </a:p>
          <a:p>
            <a:pPr algn="ctr"/>
            <a:r>
              <a:rPr lang="fr-FR" sz="3200" dirty="0" smtClean="0">
                <a:solidFill>
                  <a:srgbClr val="003A7D"/>
                </a:solidFill>
                <a:hlinkClick r:id="rId2"/>
              </a:rPr>
              <a:t>Jean-luc.baudouin@lne.fr</a:t>
            </a:r>
            <a:endParaRPr lang="fr-FR" sz="3200" dirty="0" smtClean="0">
              <a:solidFill>
                <a:srgbClr val="003A7D"/>
              </a:solidFill>
            </a:endParaRPr>
          </a:p>
          <a:p>
            <a:pPr algn="ctr"/>
            <a:r>
              <a:rPr lang="fr-FR" sz="3200" dirty="0" smtClean="0">
                <a:solidFill>
                  <a:srgbClr val="003A7D"/>
                </a:solidFill>
                <a:hlinkClick r:id="rId3"/>
              </a:rPr>
              <a:t>Pierre.andre@cefea.fr</a:t>
            </a:r>
            <a:endParaRPr lang="fr-FR" sz="3200" dirty="0" smtClean="0">
              <a:solidFill>
                <a:srgbClr val="003A7D"/>
              </a:solidFill>
            </a:endParaRPr>
          </a:p>
          <a:p>
            <a:pPr algn="ctr"/>
            <a:r>
              <a:rPr lang="fr-FR" sz="3200" dirty="0" smtClean="0">
                <a:solidFill>
                  <a:srgbClr val="003A7D"/>
                </a:solidFill>
                <a:hlinkClick r:id="rId4"/>
              </a:rPr>
              <a:t>Emilie.fernandes@lne.fr</a:t>
            </a:r>
            <a:endParaRPr lang="fr-FR" sz="3200" dirty="0" smtClean="0">
              <a:solidFill>
                <a:srgbClr val="003A7D"/>
              </a:solidFill>
            </a:endParaRPr>
          </a:p>
          <a:p>
            <a:pPr algn="ctr"/>
            <a:endParaRPr lang="fr-FR" sz="3200" dirty="0">
              <a:solidFill>
                <a:srgbClr val="003A7D"/>
              </a:solidFill>
            </a:endParaRPr>
          </a:p>
          <a:p>
            <a:pPr algn="ctr"/>
            <a:endParaRPr lang="fr-FR" sz="3200" dirty="0" smtClean="0">
              <a:solidFill>
                <a:srgbClr val="003A7D"/>
              </a:solidFill>
            </a:endParaRPr>
          </a:p>
        </p:txBody>
      </p:sp>
    </p:spTree>
    <p:extLst>
      <p:ext uri="{BB962C8B-B14F-4D97-AF65-F5344CB8AC3E}">
        <p14:creationId xmlns:p14="http://schemas.microsoft.com/office/powerpoint/2010/main" val="389107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r>
              <a:rPr lang="fr-FR" altLang="fr-FR" sz="1200" dirty="0" smtClean="0"/>
              <a:t/>
            </a:r>
            <a:br>
              <a:rPr lang="fr-FR" altLang="fr-FR" sz="1200" dirty="0" smtClean="0"/>
            </a:br>
            <a:r>
              <a:rPr lang="fr-FR" altLang="fr-FR" sz="1200" dirty="0" smtClean="0"/>
              <a:t>                                   Particularités françaises</a:t>
            </a:r>
            <a:r>
              <a:rPr lang="fr-FR" altLang="fr-FR" sz="1200" dirty="0"/>
              <a:t/>
            </a:r>
            <a:br>
              <a:rPr lang="fr-FR" altLang="fr-FR" sz="1200" dirty="0"/>
            </a:br>
            <a:r>
              <a:rPr lang="fr-FR" altLang="fr-FR" sz="1200" dirty="0" smtClean="0"/>
              <a:t/>
            </a:r>
            <a:br>
              <a:rPr lang="fr-FR" altLang="fr-FR" sz="1200" dirty="0" smtClean="0"/>
            </a:br>
            <a:r>
              <a:rPr lang="fr-FR" altLang="fr-FR" sz="1200" dirty="0" smtClean="0"/>
              <a:t>Certaines </a:t>
            </a:r>
            <a:r>
              <a:rPr lang="fr-FR" altLang="fr-FR" sz="1200" dirty="0"/>
              <a:t>s’appliquent à tous les transports, d’autres qu’aux transports effectués avec des véhicules immatriculés en France, ou qu’aux transports nationaux. Enfin certains articles concernent spécialement les organismes agréés : formations, homologations et contrôles emballages et citernes</a:t>
            </a:r>
            <a:br>
              <a:rPr lang="fr-FR" altLang="fr-FR" sz="1200" dirty="0"/>
            </a:br>
            <a:r>
              <a:rPr lang="fr-FR" altLang="fr-FR" sz="1200" dirty="0"/>
              <a:t/>
            </a:r>
            <a:br>
              <a:rPr lang="fr-FR" altLang="fr-FR" sz="1200" dirty="0"/>
            </a:br>
            <a:r>
              <a:rPr lang="fr-FR" altLang="fr-FR" sz="1200" b="1" dirty="0"/>
              <a:t>Ex concernant les emballages.: </a:t>
            </a:r>
            <a:br>
              <a:rPr lang="fr-FR" altLang="fr-FR" sz="1200" b="1" dirty="0"/>
            </a:br>
            <a:r>
              <a:rPr lang="fr-FR" altLang="fr-FR" sz="1200" b="1" dirty="0"/>
              <a:t>Article 10 : </a:t>
            </a:r>
            <a:br>
              <a:rPr lang="fr-FR" altLang="fr-FR" sz="1200" b="1" dirty="0"/>
            </a:br>
            <a:r>
              <a:rPr lang="fr-FR" altLang="fr-FR" sz="1200" dirty="0"/>
              <a:t>Dispositions relatives aux certificats d’agrément des emballages, GRV et grands emballages </a:t>
            </a:r>
            <a:br>
              <a:rPr lang="fr-FR" altLang="fr-FR" sz="1200" dirty="0"/>
            </a:br>
            <a:r>
              <a:rPr lang="fr-FR" altLang="fr-FR" sz="1200" dirty="0"/>
              <a:t/>
            </a:r>
            <a:br>
              <a:rPr lang="fr-FR" altLang="fr-FR" sz="1200" dirty="0"/>
            </a:br>
            <a:r>
              <a:rPr lang="fr-FR" altLang="fr-FR" sz="1200" b="1" dirty="0"/>
              <a:t>Article 11:</a:t>
            </a:r>
            <a:br>
              <a:rPr lang="fr-FR" altLang="fr-FR" sz="1200" b="1" dirty="0"/>
            </a:br>
            <a:r>
              <a:rPr lang="fr-FR" altLang="fr-FR" sz="1200" dirty="0"/>
              <a:t>Dispositions relatives à l’assurance de la qualité pour la fabrication des emballages, GRV et grands emballages</a:t>
            </a:r>
            <a:br>
              <a:rPr lang="fr-FR" altLang="fr-FR" sz="1200" dirty="0"/>
            </a:br>
            <a:r>
              <a:rPr lang="fr-FR" altLang="fr-FR" sz="1200" dirty="0"/>
              <a:t/>
            </a:r>
            <a:br>
              <a:rPr lang="fr-FR" altLang="fr-FR" sz="1200" dirty="0"/>
            </a:br>
            <a:r>
              <a:rPr lang="fr-FR" altLang="fr-FR" sz="1200" b="1" dirty="0"/>
              <a:t>Appendices techniques IV.5:</a:t>
            </a:r>
            <a:br>
              <a:rPr lang="fr-FR" altLang="fr-FR" sz="1200" b="1" dirty="0"/>
            </a:br>
            <a:r>
              <a:rPr lang="fr-FR" altLang="fr-FR" sz="1200" dirty="0"/>
              <a:t>Modèles d’agréments et attestation de conformité</a:t>
            </a:r>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5</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a:solidFill>
                  <a:srgbClr val="FF0000"/>
                </a:solidFill>
              </a:rPr>
              <a:t>Contexte réglementaire</a:t>
            </a:r>
            <a:endParaRPr lang="fr-FR" dirty="0"/>
          </a:p>
        </p:txBody>
      </p:sp>
      <p:sp>
        <p:nvSpPr>
          <p:cNvPr id="5" name="Flèche droite 4"/>
          <p:cNvSpPr/>
          <p:nvPr/>
        </p:nvSpPr>
        <p:spPr>
          <a:xfrm>
            <a:off x="971600" y="1484784"/>
            <a:ext cx="936104" cy="288032"/>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257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CD2ADAA-5F34-4877-8AC9-30E1FF774256}" type="slidenum">
              <a:rPr lang="fr-FR" smtClean="0"/>
              <a:pPr/>
              <a:t>6</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a:solidFill>
                  <a:srgbClr val="FF0000"/>
                </a:solidFill>
              </a:rPr>
              <a:t>Contexte réglementaire</a:t>
            </a: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3106381541"/>
              </p:ext>
            </p:extLst>
          </p:nvPr>
        </p:nvGraphicFramePr>
        <p:xfrm>
          <a:off x="611560" y="908720"/>
          <a:ext cx="7560840" cy="5147133"/>
        </p:xfrm>
        <a:graphic>
          <a:graphicData uri="http://schemas.openxmlformats.org/drawingml/2006/table">
            <a:tbl>
              <a:tblPr firstRow="1" firstCol="1" lastRow="1" lastCol="1" bandRow="1" bandCol="1">
                <a:tableStyleId>{69012ECD-51FC-41F1-AA8D-1B2483CD663E}</a:tableStyleId>
              </a:tblPr>
              <a:tblGrid>
                <a:gridCol w="864096"/>
                <a:gridCol w="5804102"/>
                <a:gridCol w="892642"/>
              </a:tblGrid>
              <a:tr h="0">
                <a:tc>
                  <a:txBody>
                    <a:bodyPr/>
                    <a:lstStyle/>
                    <a:p>
                      <a:pPr algn="ctr">
                        <a:spcAft>
                          <a:spcPts val="0"/>
                        </a:spcAft>
                      </a:pPr>
                      <a:r>
                        <a:rPr lang="fr-FR" sz="900" dirty="0">
                          <a:effectLst/>
                        </a:rPr>
                        <a:t>Code</a:t>
                      </a:r>
                      <a:endParaRPr lang="fr-FR" sz="800" dirty="0">
                        <a:effectLst/>
                        <a:latin typeface="Arial"/>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fr-FR" sz="900">
                          <a:effectLst/>
                        </a:rPr>
                        <a:t>Titre</a:t>
                      </a:r>
                      <a:endParaRPr lang="fr-FR" sz="800">
                        <a:effectLst/>
                        <a:latin typeface="Arial"/>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fr-FR" sz="900" dirty="0">
                          <a:effectLst/>
                        </a:rPr>
                        <a:t>Date</a:t>
                      </a:r>
                      <a:endParaRPr lang="fr-FR" sz="800" dirty="0">
                        <a:effectLst/>
                        <a:latin typeface="Arial"/>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50515">
                <a:tc>
                  <a:txBody>
                    <a:bodyPr/>
                    <a:lstStyle/>
                    <a:p>
                      <a:pPr algn="ctr">
                        <a:spcAft>
                          <a:spcPts val="0"/>
                        </a:spcAft>
                      </a:pPr>
                      <a:r>
                        <a:rPr lang="fr-FR" sz="700" dirty="0">
                          <a:effectLst/>
                        </a:rPr>
                        <a:t>EQUT0210076V</a:t>
                      </a:r>
                      <a:endParaRPr lang="fr-FR" sz="800" dirty="0">
                        <a:effectLst/>
                        <a:latin typeface="Arial"/>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700" kern="1200" dirty="0">
                          <a:effectLst/>
                        </a:rPr>
                        <a:t>Avis relatif à l’agrément des emballages, des grands récipients pour vrac et des grands emballages, destinés au transport des marchandises dangereuses</a:t>
                      </a:r>
                      <a:endParaRPr lang="fr-FR" sz="700" kern="1200" dirty="0">
                        <a:solidFill>
                          <a:schemeClr val="dk1"/>
                        </a:solidFill>
                        <a:effectLst/>
                        <a:latin typeface="+mn-lt"/>
                        <a:ea typeface="+mn-ea"/>
                        <a:cs typeface="+mn-cs"/>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effectLst/>
                        </a:rPr>
                        <a:t>25 Mai 2002</a:t>
                      </a:r>
                    </a:p>
                    <a:p>
                      <a:pPr algn="ctr">
                        <a:spcAft>
                          <a:spcPts val="0"/>
                        </a:spcAft>
                      </a:pPr>
                      <a:r>
                        <a:rPr lang="fr-FR" sz="700" dirty="0">
                          <a:effectLst/>
                        </a:rPr>
                        <a:t> </a:t>
                      </a:r>
                      <a:endParaRPr lang="fr-FR" sz="800" dirty="0">
                        <a:effectLst/>
                        <a:latin typeface="Arial"/>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628">
                <a:tc>
                  <a:txBody>
                    <a:bodyPr/>
                    <a:lstStyle/>
                    <a:p>
                      <a:pPr algn="ctr">
                        <a:spcAft>
                          <a:spcPts val="0"/>
                        </a:spcAft>
                      </a:pPr>
                      <a:r>
                        <a:rPr lang="fr-FR" sz="700" dirty="0" smtClean="0">
                          <a:effectLst/>
                        </a:rPr>
                        <a:t>EQUT0210077V</a:t>
                      </a:r>
                      <a:endParaRPr lang="fr-FR" sz="800" dirty="0">
                        <a:effectLst/>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700" kern="1200" dirty="0">
                          <a:effectLst/>
                        </a:rPr>
                        <a:t>Avis relatif à l’agrément des emballages combinés ayant une caisse en carton comme emballage extérieur et destinés au transport des marchandises dangereuses</a:t>
                      </a:r>
                      <a:endParaRPr lang="fr-FR" sz="700" kern="1200" dirty="0">
                        <a:solidFill>
                          <a:schemeClr val="dk1"/>
                        </a:solidFill>
                        <a:effectLst/>
                        <a:latin typeface="+mn-lt"/>
                        <a:ea typeface="+mn-ea"/>
                        <a:cs typeface="+mn-cs"/>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effectLst/>
                        </a:rPr>
                        <a:t>25 Mai 2002</a:t>
                      </a:r>
                    </a:p>
                    <a:p>
                      <a:pPr algn="ctr"/>
                      <a:r>
                        <a:rPr lang="fr-FR" sz="700" dirty="0">
                          <a:effectLst/>
                        </a:rPr>
                        <a:t> </a:t>
                      </a:r>
                      <a:endParaRPr lang="fr-FR" sz="700" dirty="0">
                        <a:effectLst/>
                        <a:latin typeface="Times New Roman"/>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010">
                <a:tc>
                  <a:txBody>
                    <a:bodyPr/>
                    <a:lstStyle/>
                    <a:p>
                      <a:pPr algn="ctr">
                        <a:spcAft>
                          <a:spcPts val="0"/>
                        </a:spcAft>
                      </a:pPr>
                      <a:r>
                        <a:rPr lang="fr-FR" sz="700">
                          <a:effectLst/>
                        </a:rPr>
                        <a:t>EQUT0210078V</a:t>
                      </a:r>
                      <a:endParaRPr lang="fr-FR" sz="800">
                        <a:effectLst/>
                        <a:latin typeface="Arial"/>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700" kern="1200" dirty="0">
                          <a:effectLst/>
                        </a:rPr>
                        <a:t>Avis relatif au marquage des emballages métalliques à dessus amovible destinés au transport des marchandises dangereuses</a:t>
                      </a:r>
                      <a:endParaRPr lang="fr-FR" sz="700" kern="1200" dirty="0">
                        <a:solidFill>
                          <a:schemeClr val="dk1"/>
                        </a:solidFill>
                        <a:effectLst/>
                        <a:latin typeface="+mn-lt"/>
                        <a:ea typeface="+mn-ea"/>
                        <a:cs typeface="+mn-cs"/>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a:effectLst/>
                        </a:rPr>
                        <a:t>25 Mai 2002</a:t>
                      </a:r>
                    </a:p>
                    <a:p>
                      <a:pPr algn="ctr"/>
                      <a:r>
                        <a:rPr lang="fr-FR" sz="700">
                          <a:effectLst/>
                        </a:rPr>
                        <a:t> </a:t>
                      </a:r>
                      <a:endParaRPr lang="fr-FR" sz="700">
                        <a:effectLst/>
                        <a:latin typeface="Times New Roman"/>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515">
                <a:tc>
                  <a:txBody>
                    <a:bodyPr/>
                    <a:lstStyle/>
                    <a:p>
                      <a:pPr algn="ctr">
                        <a:spcAft>
                          <a:spcPts val="0"/>
                        </a:spcAft>
                      </a:pPr>
                      <a:r>
                        <a:rPr lang="fr-FR" sz="700">
                          <a:effectLst/>
                        </a:rPr>
                        <a:t>EQUT0310056V</a:t>
                      </a:r>
                      <a:endParaRPr lang="fr-FR" sz="800">
                        <a:effectLst/>
                        <a:latin typeface="Arial"/>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700" kern="1200">
                          <a:effectLst/>
                        </a:rPr>
                        <a:t>Avis relatif à l’agrément des fûts et jerricanes en plastique et des grands récipients pour vrac en plastique rigide ou composites, destinés au transport des marchandises dangereuses liquides</a:t>
                      </a:r>
                      <a:endParaRPr lang="fr-FR" sz="700" kern="1200">
                        <a:solidFill>
                          <a:schemeClr val="dk1"/>
                        </a:solidFill>
                        <a:effectLst/>
                        <a:latin typeface="+mn-lt"/>
                        <a:ea typeface="+mn-ea"/>
                        <a:cs typeface="+mn-cs"/>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a:effectLst/>
                        </a:rPr>
                        <a:t>25 Avril 2003</a:t>
                      </a:r>
                      <a:endParaRPr lang="fr-FR" sz="700">
                        <a:effectLst/>
                        <a:latin typeface="Times New Roman"/>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515">
                <a:tc>
                  <a:txBody>
                    <a:bodyPr/>
                    <a:lstStyle/>
                    <a:p>
                      <a:pPr algn="ctr">
                        <a:spcAft>
                          <a:spcPts val="0"/>
                        </a:spcAft>
                      </a:pPr>
                      <a:r>
                        <a:rPr lang="fr-FR" sz="700">
                          <a:effectLst/>
                        </a:rPr>
                        <a:t>EQUT0310055V</a:t>
                      </a:r>
                      <a:endParaRPr lang="fr-FR" sz="800">
                        <a:effectLst/>
                        <a:latin typeface="Arial"/>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700" kern="1200" dirty="0">
                          <a:effectLst/>
                        </a:rPr>
                        <a:t>Avis relatif au contrôle de la fabrication des emballages, des grands récipients pour vrac et des grands emballages de série, destinés au transport des marchandises dangereuses</a:t>
                      </a:r>
                      <a:endParaRPr lang="fr-FR" sz="700" kern="1200" dirty="0">
                        <a:solidFill>
                          <a:schemeClr val="dk1"/>
                        </a:solidFill>
                        <a:effectLst/>
                        <a:latin typeface="+mn-lt"/>
                        <a:ea typeface="+mn-ea"/>
                        <a:cs typeface="+mn-cs"/>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a:effectLst/>
                        </a:rPr>
                        <a:t>25 Avril 2003</a:t>
                      </a:r>
                      <a:endParaRPr lang="fr-FR" sz="700">
                        <a:effectLst/>
                        <a:latin typeface="Times New Roman"/>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515">
                <a:tc>
                  <a:txBody>
                    <a:bodyPr/>
                    <a:lstStyle/>
                    <a:p>
                      <a:pPr algn="ctr">
                        <a:spcAft>
                          <a:spcPts val="0"/>
                        </a:spcAft>
                      </a:pPr>
                      <a:r>
                        <a:rPr lang="fr-FR" sz="700">
                          <a:effectLst/>
                        </a:rPr>
                        <a:t>EQUT0510317V</a:t>
                      </a:r>
                      <a:endParaRPr lang="fr-FR" sz="800">
                        <a:effectLst/>
                        <a:latin typeface="Arial"/>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700" kern="1200" dirty="0">
                          <a:effectLst/>
                        </a:rPr>
                        <a:t>Avis relatif à l’agrément des fûts et jerricanes en plastique et des grands récipients pour vrac en plastique rigide ou composites, destinés au transport des marchandises dangereuses liquides</a:t>
                      </a:r>
                      <a:endParaRPr lang="fr-FR" sz="700" kern="1200" dirty="0">
                        <a:solidFill>
                          <a:schemeClr val="dk1"/>
                        </a:solidFill>
                        <a:effectLst/>
                        <a:latin typeface="+mn-lt"/>
                        <a:ea typeface="+mn-ea"/>
                        <a:cs typeface="+mn-cs"/>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a:effectLst/>
                        </a:rPr>
                        <a:t>25 Novembre 2005</a:t>
                      </a:r>
                      <a:endParaRPr lang="fr-FR" sz="700">
                        <a:effectLst/>
                        <a:latin typeface="Times New Roman"/>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029">
                <a:tc>
                  <a:txBody>
                    <a:bodyPr/>
                    <a:lstStyle/>
                    <a:p>
                      <a:pPr algn="ctr">
                        <a:spcAft>
                          <a:spcPts val="0"/>
                        </a:spcAft>
                      </a:pPr>
                      <a:r>
                        <a:rPr lang="fr-FR" sz="700">
                          <a:effectLst/>
                        </a:rPr>
                        <a:t>EQUT0110234V</a:t>
                      </a:r>
                      <a:endParaRPr lang="fr-FR" sz="800">
                        <a:effectLst/>
                        <a:latin typeface="Arial"/>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700" kern="1200" dirty="0">
                          <a:effectLst/>
                        </a:rPr>
                        <a:t>Avis relatif aux cahiers des charges des organismes agréés pour éprouver et homologuer les modèles types d’emballages, de grands récipients pour vrac et de grands emballages, destinés au transport des marchandises dangereuses, ainsi que pour contrôler la fabrication des matériels de série conformes à ces modèles types</a:t>
                      </a:r>
                      <a:endParaRPr lang="fr-FR" sz="700" kern="1200" dirty="0">
                        <a:solidFill>
                          <a:schemeClr val="dk1"/>
                        </a:solidFill>
                        <a:effectLst/>
                        <a:latin typeface="+mn-lt"/>
                        <a:ea typeface="+mn-ea"/>
                        <a:cs typeface="+mn-cs"/>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effectLst/>
                        </a:rPr>
                        <a:t>3 Mai 2001</a:t>
                      </a:r>
                      <a:endParaRPr lang="fr-FR" sz="700" dirty="0">
                        <a:effectLst/>
                        <a:latin typeface="Times New Roman"/>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515">
                <a:tc>
                  <a:txBody>
                    <a:bodyPr/>
                    <a:lstStyle/>
                    <a:p>
                      <a:pPr algn="ctr">
                        <a:spcAft>
                          <a:spcPts val="0"/>
                        </a:spcAft>
                      </a:pPr>
                      <a:r>
                        <a:rPr lang="fr-FR" sz="700">
                          <a:effectLst/>
                        </a:rPr>
                        <a:t>EQUT0210039V</a:t>
                      </a:r>
                      <a:endParaRPr lang="fr-FR" sz="800">
                        <a:effectLst/>
                        <a:latin typeface="Arial"/>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700" kern="1200" dirty="0">
                          <a:effectLst/>
                        </a:rPr>
                        <a:t>Avis relatif au contrôle de la fabrication des emballages, des grands récipients pour vrac et des grands emballages de série, destinés au transport des marchandises dangereuses</a:t>
                      </a:r>
                      <a:endParaRPr lang="fr-FR" sz="700" kern="1200" dirty="0">
                        <a:solidFill>
                          <a:schemeClr val="dk1"/>
                        </a:solidFill>
                        <a:effectLst/>
                        <a:latin typeface="+mn-lt"/>
                        <a:ea typeface="+mn-ea"/>
                        <a:cs typeface="+mn-cs"/>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a:effectLst/>
                        </a:rPr>
                        <a:t>10 Avril 2002</a:t>
                      </a:r>
                      <a:endParaRPr lang="fr-FR" sz="700">
                        <a:effectLst/>
                        <a:latin typeface="Times New Roman"/>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010">
                <a:tc>
                  <a:txBody>
                    <a:bodyPr/>
                    <a:lstStyle/>
                    <a:p>
                      <a:pPr algn="ctr">
                        <a:spcAft>
                          <a:spcPts val="0"/>
                        </a:spcAft>
                      </a:pPr>
                      <a:r>
                        <a:rPr lang="fr-FR" sz="700">
                          <a:effectLst/>
                        </a:rPr>
                        <a:t>EQUT0210075V</a:t>
                      </a:r>
                      <a:endParaRPr lang="fr-FR" sz="800">
                        <a:effectLst/>
                        <a:latin typeface="Arial"/>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700" kern="1200" dirty="0">
                          <a:effectLst/>
                        </a:rPr>
                        <a:t>Avis relatif aux contrôles périodiques des grands récipients pour vrac, destinés au transport des marchandises dangereuses</a:t>
                      </a:r>
                      <a:endParaRPr lang="fr-FR" sz="700" kern="1200" dirty="0">
                        <a:solidFill>
                          <a:schemeClr val="dk1"/>
                        </a:solidFill>
                        <a:effectLst/>
                        <a:latin typeface="+mn-lt"/>
                        <a:ea typeface="+mn-ea"/>
                        <a:cs typeface="+mn-cs"/>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a:effectLst/>
                        </a:rPr>
                        <a:t>25 Mai 2002</a:t>
                      </a:r>
                    </a:p>
                    <a:p>
                      <a:pPr algn="ctr"/>
                      <a:r>
                        <a:rPr lang="fr-FR" sz="700">
                          <a:effectLst/>
                        </a:rPr>
                        <a:t> </a:t>
                      </a:r>
                      <a:endParaRPr lang="fr-FR" sz="700">
                        <a:effectLst/>
                        <a:latin typeface="Times New Roman"/>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515">
                <a:tc>
                  <a:txBody>
                    <a:bodyPr/>
                    <a:lstStyle/>
                    <a:p>
                      <a:pPr algn="ctr"/>
                      <a:r>
                        <a:rPr lang="fr-FR" sz="700">
                          <a:effectLst/>
                        </a:rPr>
                        <a:t>DEVT0808822C</a:t>
                      </a:r>
                    </a:p>
                    <a:p>
                      <a:pPr algn="ctr">
                        <a:spcAft>
                          <a:spcPts val="0"/>
                        </a:spcAft>
                      </a:pPr>
                      <a:r>
                        <a:rPr lang="fr-FR" sz="700">
                          <a:effectLst/>
                        </a:rPr>
                        <a:t> </a:t>
                      </a:r>
                      <a:endParaRPr lang="fr-FR" sz="800">
                        <a:effectLst/>
                        <a:latin typeface="Arial"/>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700" kern="1200" dirty="0">
                          <a:effectLst/>
                        </a:rPr>
                        <a:t>Circulaire du 7 mai 2008 relative à l’agrément des grands emballages reconstruits et au transport dans ces grands emballages de marchandises dangereuses</a:t>
                      </a:r>
                      <a:endParaRPr lang="fr-FR" sz="700" kern="1200" dirty="0">
                        <a:solidFill>
                          <a:schemeClr val="dk1"/>
                        </a:solidFill>
                        <a:effectLst/>
                        <a:latin typeface="+mn-lt"/>
                        <a:ea typeface="+mn-ea"/>
                        <a:cs typeface="+mn-cs"/>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a:effectLst/>
                        </a:rPr>
                        <a:t>7 Mai 2008</a:t>
                      </a:r>
                      <a:endParaRPr lang="fr-FR" sz="700">
                        <a:effectLst/>
                        <a:latin typeface="Times New Roman"/>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524">
                <a:tc>
                  <a:txBody>
                    <a:bodyPr/>
                    <a:lstStyle/>
                    <a:p>
                      <a:pPr algn="ctr"/>
                      <a:r>
                        <a:rPr lang="fr-FR" sz="700" dirty="0" smtClean="0">
                          <a:effectLst/>
                        </a:rPr>
                        <a:t>DEVP0900737V</a:t>
                      </a:r>
                      <a:endParaRPr lang="fr-FR" sz="700" dirty="0">
                        <a:effectLst/>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700" kern="1200" dirty="0">
                          <a:effectLst/>
                        </a:rPr>
                        <a:t>Avis relatif à l'agrément des emballages combinés ayant une caisse en carton ondulé comme emballage extérieur et destinés au transport des marchandises dangereuses</a:t>
                      </a:r>
                      <a:endParaRPr lang="fr-FR" sz="700" kern="1200" dirty="0">
                        <a:solidFill>
                          <a:schemeClr val="dk1"/>
                        </a:solidFill>
                        <a:effectLst/>
                        <a:latin typeface="+mn-lt"/>
                        <a:ea typeface="+mn-ea"/>
                        <a:cs typeface="+mn-cs"/>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a:effectLst/>
                        </a:rPr>
                        <a:t>8 Février 2009</a:t>
                      </a:r>
                      <a:endParaRPr lang="fr-FR" sz="700">
                        <a:effectLst/>
                        <a:latin typeface="Times New Roman"/>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32">
                <a:tc>
                  <a:txBody>
                    <a:bodyPr/>
                    <a:lstStyle/>
                    <a:p>
                      <a:pPr algn="ctr"/>
                      <a:r>
                        <a:rPr lang="fr-FR" sz="700">
                          <a:effectLst/>
                        </a:rPr>
                        <a:t>DEVP1617663A</a:t>
                      </a:r>
                      <a:endParaRPr lang="fr-FR" sz="700">
                        <a:effectLst/>
                        <a:latin typeface="Times New Roman"/>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700" kern="1200" dirty="0">
                          <a:effectLst/>
                        </a:rPr>
                        <a:t>Arrêté du 29 mai 2009 modifié relatif aux transports de marchandises dangereuses par voies terrestres (dit « arrêté TMD ») , modifié en dernier lieu par l’arrêté du 30 janvier 2017.</a:t>
                      </a:r>
                      <a:endParaRPr lang="fr-FR" sz="700" kern="1200" dirty="0">
                        <a:solidFill>
                          <a:schemeClr val="dk1"/>
                        </a:solidFill>
                        <a:effectLst/>
                        <a:latin typeface="+mn-lt"/>
                        <a:ea typeface="+mn-ea"/>
                        <a:cs typeface="+mn-cs"/>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a:effectLst/>
                        </a:rPr>
                        <a:t>30 Janvier 2017</a:t>
                      </a:r>
                      <a:endParaRPr lang="fr-FR" sz="700">
                        <a:effectLst/>
                        <a:latin typeface="Times New Roman"/>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010">
                <a:tc>
                  <a:txBody>
                    <a:bodyPr/>
                    <a:lstStyle/>
                    <a:p>
                      <a:pPr algn="ctr"/>
                      <a:r>
                        <a:rPr lang="fr-FR" sz="700">
                          <a:effectLst/>
                        </a:rPr>
                        <a:t>EQUT0210075V</a:t>
                      </a:r>
                      <a:endParaRPr lang="fr-FR" sz="700">
                        <a:effectLst/>
                        <a:latin typeface="Times New Roman"/>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700" kern="1200" dirty="0">
                          <a:effectLst/>
                        </a:rPr>
                        <a:t>Avis relatif aux contrôles périodiques des grands récipients pour vrac, destinés au transport des marchandises dangereuses</a:t>
                      </a:r>
                      <a:endParaRPr lang="fr-FR" sz="700" kern="1200" dirty="0">
                        <a:solidFill>
                          <a:schemeClr val="dk1"/>
                        </a:solidFill>
                        <a:effectLst/>
                        <a:latin typeface="+mn-lt"/>
                        <a:ea typeface="+mn-ea"/>
                        <a:cs typeface="+mn-cs"/>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a:effectLst/>
                        </a:rPr>
                        <a:t>25 Mai 2002</a:t>
                      </a:r>
                      <a:endParaRPr lang="fr-FR" sz="700">
                        <a:effectLst/>
                        <a:latin typeface="Times New Roman"/>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070">
                <a:tc>
                  <a:txBody>
                    <a:bodyPr/>
                    <a:lstStyle/>
                    <a:p>
                      <a:pPr algn="ctr"/>
                      <a:r>
                        <a:rPr lang="fr-FR" sz="700">
                          <a:effectLst/>
                        </a:rPr>
                        <a:t> DEVT0764434V</a:t>
                      </a:r>
                      <a:endParaRPr lang="fr-FR" sz="700">
                        <a:effectLst/>
                        <a:latin typeface="Times New Roman"/>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700" kern="1200" dirty="0">
                          <a:effectLst/>
                        </a:rPr>
                        <a:t>Avis relatif à l’agrément des fûts et bidons (jerricanes) en plastique et des grands récipients pour vrac en plastique rigide ou composites, destinés au transport des marchandises dangereuses liquides</a:t>
                      </a:r>
                      <a:endParaRPr lang="fr-FR" sz="700" kern="1200" dirty="0">
                        <a:solidFill>
                          <a:schemeClr val="dk1"/>
                        </a:solidFill>
                        <a:effectLst/>
                        <a:latin typeface="+mn-lt"/>
                        <a:ea typeface="+mn-ea"/>
                        <a:cs typeface="+mn-cs"/>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effectLst/>
                        </a:rPr>
                        <a:t>25 septembre 2007</a:t>
                      </a:r>
                      <a:endParaRPr lang="fr-FR" sz="700" dirty="0">
                        <a:effectLst/>
                        <a:latin typeface="Times New Roman"/>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070">
                <a:tc>
                  <a:txBody>
                    <a:bodyPr/>
                    <a:lstStyle/>
                    <a:p>
                      <a:pPr algn="ctr"/>
                      <a:r>
                        <a:rPr lang="fr-FR" sz="700" dirty="0">
                          <a:effectLst/>
                        </a:rPr>
                        <a:t>DEVP1239426V</a:t>
                      </a:r>
                      <a:endParaRPr lang="fr-FR" sz="700" dirty="0">
                        <a:effectLst/>
                        <a:latin typeface="Times New Roman"/>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latinLnBrk="0" hangingPunct="1"/>
                      <a:r>
                        <a:rPr lang="fr-FR" sz="700" b="0" kern="1200" dirty="0">
                          <a:solidFill>
                            <a:schemeClr val="tx1"/>
                          </a:solidFill>
                          <a:effectLst/>
                          <a:latin typeface="+mn-lt"/>
                          <a:ea typeface="+mn-ea"/>
                          <a:cs typeface="+mn-cs"/>
                        </a:rPr>
                        <a:t>Avis du 16 novembre 2012 relatif à l’agrément des emballages, des grands récipients pour vrac et des grands emballages destinés au transport des marchandises dangereuses</a:t>
                      </a: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effectLst/>
                        </a:rPr>
                        <a:t>10 Décembre 2012</a:t>
                      </a:r>
                      <a:endParaRPr lang="fr-FR" sz="700" dirty="0">
                        <a:effectLst/>
                        <a:latin typeface="Times New Roman"/>
                        <a:ea typeface="Times New Roman"/>
                      </a:endParaRPr>
                    </a:p>
                  </a:txBody>
                  <a:tcPr marL="37577" marR="37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70094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pPr fontAlgn="base">
              <a:spcBef>
                <a:spcPct val="50000"/>
              </a:spcBef>
              <a:spcAft>
                <a:spcPct val="0"/>
              </a:spcAft>
            </a:pPr>
            <a:r>
              <a:rPr lang="fr-FR" altLang="fr-FR" b="1" dirty="0" smtClean="0">
                <a:solidFill>
                  <a:srgbClr val="000099"/>
                </a:solidFill>
              </a:rPr>
              <a:t>1. Contexte réglementaire</a:t>
            </a:r>
            <a:br>
              <a:rPr lang="fr-FR" altLang="fr-FR" b="1" dirty="0" smtClean="0">
                <a:solidFill>
                  <a:srgbClr val="000099"/>
                </a:solidFill>
              </a:rPr>
            </a:br>
            <a:r>
              <a:rPr lang="fr-FR" altLang="fr-FR" b="1" dirty="0">
                <a:solidFill>
                  <a:srgbClr val="000099"/>
                </a:solidFill>
              </a:rPr>
              <a:t/>
            </a:r>
            <a:br>
              <a:rPr lang="fr-FR" altLang="fr-FR" b="1" dirty="0">
                <a:solidFill>
                  <a:srgbClr val="000099"/>
                </a:solidFill>
              </a:rPr>
            </a:br>
            <a:r>
              <a:rPr lang="fr-FR" altLang="fr-FR" b="1" dirty="0" smtClean="0">
                <a:solidFill>
                  <a:srgbClr val="FF0000"/>
                </a:solidFill>
              </a:rPr>
              <a:t>2. Emballages </a:t>
            </a:r>
            <a:r>
              <a:rPr lang="fr-FR" altLang="fr-FR" b="1" dirty="0">
                <a:solidFill>
                  <a:srgbClr val="FF0000"/>
                </a:solidFill>
              </a:rPr>
              <a:t>et construction</a:t>
            </a:r>
            <a:r>
              <a:rPr lang="fr-FR" altLang="fr-FR" b="1" dirty="0">
                <a:solidFill>
                  <a:srgbClr val="000099"/>
                </a:solidFill>
              </a:rPr>
              <a:t/>
            </a:r>
            <a:br>
              <a:rPr lang="fr-FR" altLang="fr-FR" b="1" dirty="0">
                <a:solidFill>
                  <a:srgbClr val="000099"/>
                </a:solidFill>
              </a:rPr>
            </a:br>
            <a:r>
              <a:rPr lang="fr-FR" altLang="fr-FR" b="1" dirty="0">
                <a:solidFill>
                  <a:srgbClr val="000099"/>
                </a:solidFill>
              </a:rPr>
              <a:t> </a:t>
            </a:r>
            <a:r>
              <a:rPr lang="fr-FR" altLang="fr-FR" b="1" dirty="0" smtClean="0">
                <a:solidFill>
                  <a:srgbClr val="000099"/>
                </a:solidFill>
              </a:rPr>
              <a:t/>
            </a:r>
            <a:br>
              <a:rPr lang="fr-FR" altLang="fr-FR" b="1" dirty="0" smtClean="0">
                <a:solidFill>
                  <a:srgbClr val="000099"/>
                </a:solidFill>
              </a:rPr>
            </a:br>
            <a:r>
              <a:rPr lang="fr-FR" altLang="fr-FR" b="1" dirty="0" smtClean="0">
                <a:solidFill>
                  <a:srgbClr val="000099"/>
                </a:solidFill>
              </a:rPr>
              <a:t>3. Processus </a:t>
            </a:r>
            <a:r>
              <a:rPr lang="fr-FR" altLang="fr-FR" b="1" dirty="0">
                <a:solidFill>
                  <a:srgbClr val="000099"/>
                </a:solidFill>
              </a:rPr>
              <a:t>d’obtention d’un agrément</a:t>
            </a:r>
            <a:br>
              <a:rPr lang="fr-FR" altLang="fr-FR" b="1" dirty="0">
                <a:solidFill>
                  <a:srgbClr val="000099"/>
                </a:solidFill>
              </a:rPr>
            </a:br>
            <a:r>
              <a:rPr lang="fr-FR" altLang="fr-FR" b="1" dirty="0">
                <a:solidFill>
                  <a:srgbClr val="000099"/>
                </a:solidFill>
              </a:rPr>
              <a:t>	3.1 Epreuves et Marquages</a:t>
            </a:r>
            <a:br>
              <a:rPr lang="fr-FR" altLang="fr-FR" b="1" dirty="0">
                <a:solidFill>
                  <a:srgbClr val="000099"/>
                </a:solidFill>
              </a:rPr>
            </a:br>
            <a:r>
              <a:rPr lang="fr-FR" altLang="fr-FR" b="1" dirty="0">
                <a:solidFill>
                  <a:srgbClr val="000099"/>
                </a:solidFill>
              </a:rPr>
              <a:t>	3.2 </a:t>
            </a:r>
            <a:r>
              <a:rPr lang="fr-FR" altLang="fr-FR" b="1" dirty="0" smtClean="0">
                <a:solidFill>
                  <a:srgbClr val="000099"/>
                </a:solidFill>
              </a:rPr>
              <a:t>PAQ</a:t>
            </a:r>
            <a:br>
              <a:rPr lang="fr-FR" altLang="fr-FR" b="1" dirty="0" smtClean="0">
                <a:solidFill>
                  <a:srgbClr val="000099"/>
                </a:solidFill>
              </a:rPr>
            </a:br>
            <a:endParaRPr lang="fr-FR" altLang="fr-FR" b="1" dirty="0">
              <a:solidFill>
                <a:srgbClr val="000099"/>
              </a:solidFill>
            </a:endParaRPr>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7</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dirty="0" smtClean="0"/>
              <a:t>PLAN GENERAL</a:t>
            </a:r>
            <a:endParaRPr lang="fr-FR" dirty="0"/>
          </a:p>
        </p:txBody>
      </p:sp>
    </p:spTree>
    <p:extLst>
      <p:ext uri="{BB962C8B-B14F-4D97-AF65-F5344CB8AC3E}">
        <p14:creationId xmlns:p14="http://schemas.microsoft.com/office/powerpoint/2010/main" val="1132309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r>
              <a:rPr lang="fr-FR" altLang="fr-FR" sz="1200" dirty="0" smtClean="0"/>
              <a:t>Emballage 6.1 de l’ADR  </a:t>
            </a:r>
            <a:r>
              <a:rPr lang="fr-FR" altLang="fr-FR" sz="1200" dirty="0"/>
              <a:t/>
            </a:r>
            <a:br>
              <a:rPr lang="fr-FR" altLang="fr-FR" sz="1200" dirty="0"/>
            </a:br>
            <a:r>
              <a:rPr lang="fr-FR" altLang="fr-FR" sz="1200" dirty="0" smtClean="0"/>
              <a:t/>
            </a:r>
            <a:br>
              <a:rPr lang="fr-FR" altLang="fr-FR" sz="1200" dirty="0" smtClean="0"/>
            </a:br>
            <a:r>
              <a:rPr lang="fr-FR" altLang="fr-FR" sz="1200" dirty="0"/>
              <a:t/>
            </a:r>
            <a:br>
              <a:rPr lang="fr-FR" altLang="fr-FR" sz="1200" dirty="0"/>
            </a:br>
            <a:r>
              <a:rPr lang="fr-FR" altLang="fr-FR" sz="1200" dirty="0" smtClean="0"/>
              <a:t/>
            </a:r>
            <a:br>
              <a:rPr lang="fr-FR" altLang="fr-FR" sz="1200" dirty="0" smtClean="0"/>
            </a:br>
            <a:r>
              <a:rPr lang="fr-FR" altLang="fr-FR" sz="1200" dirty="0"/>
              <a:t/>
            </a:r>
            <a:br>
              <a:rPr lang="fr-FR" altLang="fr-FR" sz="1200" dirty="0"/>
            </a:br>
            <a:r>
              <a:rPr lang="fr-FR" altLang="fr-FR" sz="1200" dirty="0" smtClean="0"/>
              <a:t/>
            </a:r>
            <a:br>
              <a:rPr lang="fr-FR" altLang="fr-FR" sz="1200" dirty="0" smtClean="0"/>
            </a:br>
            <a:r>
              <a:rPr lang="fr-FR" altLang="fr-FR" sz="1200" dirty="0"/>
              <a:t/>
            </a:r>
            <a:br>
              <a:rPr lang="fr-FR" altLang="fr-FR" sz="1200" dirty="0"/>
            </a:br>
            <a:r>
              <a:rPr lang="fr-FR" altLang="fr-FR" sz="1200" dirty="0" smtClean="0"/>
              <a:t/>
            </a:r>
            <a:br>
              <a:rPr lang="fr-FR" altLang="fr-FR" sz="1200" dirty="0" smtClean="0"/>
            </a:br>
            <a:r>
              <a:rPr lang="fr-FR" altLang="fr-FR" sz="1200" dirty="0" smtClean="0"/>
              <a:t>Emballage de la classe 6.2 , 6.3 de l’ADR</a:t>
            </a:r>
            <a:br>
              <a:rPr lang="fr-FR" altLang="fr-FR" sz="1200" dirty="0" smtClean="0"/>
            </a:br>
            <a:r>
              <a:rPr lang="fr-FR" altLang="fr-FR" sz="1200" dirty="0"/>
              <a:t/>
            </a:r>
            <a:br>
              <a:rPr lang="fr-FR" altLang="fr-FR" sz="1200" dirty="0"/>
            </a:br>
            <a:r>
              <a:rPr lang="fr-FR" altLang="fr-FR" sz="1200" dirty="0" smtClean="0"/>
              <a:t/>
            </a:r>
            <a:br>
              <a:rPr lang="fr-FR" altLang="fr-FR" sz="1200" dirty="0" smtClean="0"/>
            </a:br>
            <a:r>
              <a:rPr lang="fr-FR" altLang="fr-FR" sz="1200" dirty="0"/>
              <a:t/>
            </a:r>
            <a:br>
              <a:rPr lang="fr-FR" altLang="fr-FR" sz="1200" dirty="0"/>
            </a:br>
            <a:r>
              <a:rPr lang="fr-FR" altLang="fr-FR" sz="1200" dirty="0" smtClean="0"/>
              <a:t/>
            </a:r>
            <a:br>
              <a:rPr lang="fr-FR" altLang="fr-FR" sz="1200" dirty="0" smtClean="0"/>
            </a:br>
            <a:r>
              <a:rPr lang="fr-FR" altLang="fr-FR" sz="1200" dirty="0"/>
              <a:t/>
            </a:r>
            <a:br>
              <a:rPr lang="fr-FR" altLang="fr-FR" sz="1200" dirty="0"/>
            </a:br>
            <a:r>
              <a:rPr lang="fr-FR" altLang="fr-FR" sz="1200" dirty="0" smtClean="0"/>
              <a:t>GRAND EMBALLAGE POUR VRAC (GRV) , 6.5 de l’ADR </a:t>
            </a:r>
            <a:br>
              <a:rPr lang="fr-FR" altLang="fr-FR" sz="1200" dirty="0" smtClean="0"/>
            </a:br>
            <a:r>
              <a:rPr lang="fr-FR" altLang="fr-FR" sz="1200" dirty="0"/>
              <a:t/>
            </a:r>
            <a:br>
              <a:rPr lang="fr-FR" altLang="fr-FR" sz="1200" dirty="0"/>
            </a:br>
            <a:r>
              <a:rPr lang="fr-FR" altLang="fr-FR" sz="1200" dirty="0" smtClean="0"/>
              <a:t/>
            </a:r>
            <a:br>
              <a:rPr lang="fr-FR" altLang="fr-FR" sz="1200" dirty="0" smtClean="0"/>
            </a:br>
            <a:r>
              <a:rPr lang="fr-FR" altLang="fr-FR" sz="1200" dirty="0"/>
              <a:t/>
            </a:r>
            <a:br>
              <a:rPr lang="fr-FR" altLang="fr-FR" sz="1200" dirty="0"/>
            </a:br>
            <a:r>
              <a:rPr lang="fr-FR" altLang="fr-FR" sz="1200" dirty="0" smtClean="0"/>
              <a:t/>
            </a:r>
            <a:br>
              <a:rPr lang="fr-FR" altLang="fr-FR" sz="1200" dirty="0" smtClean="0"/>
            </a:br>
            <a:r>
              <a:rPr lang="fr-FR" altLang="fr-FR" sz="1200" dirty="0"/>
              <a:t/>
            </a:r>
            <a:br>
              <a:rPr lang="fr-FR" altLang="fr-FR" sz="1200" dirty="0"/>
            </a:br>
            <a:r>
              <a:rPr lang="fr-FR" altLang="fr-FR" sz="1200" dirty="0" smtClean="0"/>
              <a:t>GRAND EMBALLAGE, 6.6 de l’ADR</a:t>
            </a:r>
            <a:endParaRPr lang="fr-FR" altLang="fr-FR" sz="1200" dirty="0"/>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8</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a:solidFill>
                  <a:srgbClr val="FF0000"/>
                </a:solidFill>
              </a:rPr>
              <a:t>Emballages et construction</a:t>
            </a:r>
            <a:endParaRPr lang="fr-FR" dirty="0"/>
          </a:p>
        </p:txBody>
      </p:sp>
      <p:pic>
        <p:nvPicPr>
          <p:cNvPr id="7" name="Picture 26"/>
          <p:cNvPicPr>
            <a:picLocks noChangeAspect="1" noChangeArrowheads="1"/>
          </p:cNvPicPr>
          <p:nvPr/>
        </p:nvPicPr>
        <p:blipFill>
          <a:blip r:embed="rId2">
            <a:extLst>
              <a:ext uri="{28A0092B-C50C-407E-A947-70E740481C1C}">
                <a14:useLocalDpi xmlns:a14="http://schemas.microsoft.com/office/drawing/2010/main" val="0"/>
              </a:ext>
            </a:extLst>
          </a:blip>
          <a:srcRect l="24699" t="9227" r="7735" b="13840"/>
          <a:stretch>
            <a:fillRect/>
          </a:stretch>
        </p:blipFill>
        <p:spPr bwMode="auto">
          <a:xfrm>
            <a:off x="4572000" y="2420888"/>
            <a:ext cx="1027112"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3" descr="grv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434" y="3789040"/>
            <a:ext cx="952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16632"/>
            <a:ext cx="9652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612" y="1653331"/>
            <a:ext cx="1003300" cy="153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Connecteur droit avec flèche 11"/>
          <p:cNvCxnSpPr/>
          <p:nvPr/>
        </p:nvCxnSpPr>
        <p:spPr>
          <a:xfrm flipV="1">
            <a:off x="3347864" y="1196753"/>
            <a:ext cx="2251248" cy="2282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3" name="Connecteur droit avec flèche 12"/>
          <p:cNvCxnSpPr/>
          <p:nvPr/>
        </p:nvCxnSpPr>
        <p:spPr>
          <a:xfrm>
            <a:off x="3347864" y="1653331"/>
            <a:ext cx="3600400" cy="83956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7" name="Text Box 7"/>
          <p:cNvSpPr txBox="1">
            <a:spLocks noChangeArrowheads="1"/>
          </p:cNvSpPr>
          <p:nvPr/>
        </p:nvSpPr>
        <p:spPr bwMode="auto">
          <a:xfrm rot="21358724">
            <a:off x="3844624" y="949994"/>
            <a:ext cx="12144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fr-FR" altLang="fr-FR" b="1" dirty="0"/>
              <a:t>unique</a:t>
            </a:r>
          </a:p>
        </p:txBody>
      </p:sp>
      <p:sp>
        <p:nvSpPr>
          <p:cNvPr id="18" name="Text Box 7"/>
          <p:cNvSpPr txBox="1">
            <a:spLocks noChangeArrowheads="1"/>
          </p:cNvSpPr>
          <p:nvPr/>
        </p:nvSpPr>
        <p:spPr bwMode="auto">
          <a:xfrm rot="860286">
            <a:off x="4478337" y="1569704"/>
            <a:ext cx="12144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fr-FR" altLang="fr-FR" b="1" dirty="0" smtClean="0"/>
              <a:t>Combiné</a:t>
            </a:r>
            <a:endParaRPr lang="fr-FR" altLang="fr-FR" b="1" dirty="0"/>
          </a:p>
        </p:txBody>
      </p:sp>
      <p:pic>
        <p:nvPicPr>
          <p:cNvPr id="19"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4752568"/>
            <a:ext cx="7127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83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200800" cy="4248472"/>
          </a:xfrm>
        </p:spPr>
        <p:txBody>
          <a:bodyPr/>
          <a:lstStyle/>
          <a:p>
            <a:pPr fontAlgn="base"/>
            <a:r>
              <a:rPr lang="fr-FR" altLang="fr-FR" sz="1200" b="1" dirty="0" smtClean="0"/>
              <a:t>Codification Emballage (</a:t>
            </a:r>
            <a:r>
              <a:rPr lang="fr-FR" altLang="fr-FR" sz="1200" b="1" dirty="0" err="1" smtClean="0"/>
              <a:t>Cf</a:t>
            </a:r>
            <a:r>
              <a:rPr lang="fr-FR" altLang="fr-FR" sz="1200" b="1" dirty="0" smtClean="0"/>
              <a:t> 6.1.2 ADR/IMDG 6.0.3 IATA)</a:t>
            </a: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r>
              <a:rPr lang="fr-FR" altLang="fr-FR" sz="1200" dirty="0" smtClean="0"/>
              <a:t/>
            </a:r>
            <a:br>
              <a:rPr lang="fr-FR" altLang="fr-FR" sz="1200" dirty="0" smtClean="0"/>
            </a:br>
            <a:endParaRPr lang="fr-FR" altLang="fr-FR" sz="1200" dirty="0"/>
          </a:p>
        </p:txBody>
      </p:sp>
      <p:sp>
        <p:nvSpPr>
          <p:cNvPr id="3" name="Espace réservé du numéro de diapositive 2"/>
          <p:cNvSpPr>
            <a:spLocks noGrp="1"/>
          </p:cNvSpPr>
          <p:nvPr>
            <p:ph type="sldNum" sz="quarter" idx="12"/>
          </p:nvPr>
        </p:nvSpPr>
        <p:spPr/>
        <p:txBody>
          <a:bodyPr/>
          <a:lstStyle/>
          <a:p>
            <a:fld id="{6CD2ADAA-5F34-4877-8AC9-30E1FF774256}" type="slidenum">
              <a:rPr lang="fr-FR" smtClean="0"/>
              <a:pPr/>
              <a:t>9</a:t>
            </a:fld>
            <a:endParaRPr lang="fr-FR" dirty="0"/>
          </a:p>
        </p:txBody>
      </p:sp>
      <p:sp>
        <p:nvSpPr>
          <p:cNvPr id="4" name="Espace réservé du pied de page 3"/>
          <p:cNvSpPr>
            <a:spLocks noGrp="1"/>
          </p:cNvSpPr>
          <p:nvPr>
            <p:ph type="ftr" sz="quarter" idx="11"/>
          </p:nvPr>
        </p:nvSpPr>
        <p:spPr/>
        <p:txBody>
          <a:bodyPr/>
          <a:lstStyle/>
          <a:p>
            <a:r>
              <a:rPr lang="fr-FR" dirty="0" smtClean="0"/>
              <a:t>Journée thématique de l’ACSTMD</a:t>
            </a:r>
            <a:endParaRPr lang="fr-FR" dirty="0"/>
          </a:p>
        </p:txBody>
      </p:sp>
      <p:sp>
        <p:nvSpPr>
          <p:cNvPr id="6" name="Espace réservé du texte 5"/>
          <p:cNvSpPr>
            <a:spLocks noGrp="1"/>
          </p:cNvSpPr>
          <p:nvPr>
            <p:ph type="body" sz="quarter" idx="13"/>
          </p:nvPr>
        </p:nvSpPr>
        <p:spPr/>
        <p:txBody>
          <a:bodyPr>
            <a:normAutofit/>
          </a:bodyPr>
          <a:lstStyle/>
          <a:p>
            <a:r>
              <a:rPr lang="fr-FR" altLang="fr-FR" b="1" dirty="0">
                <a:solidFill>
                  <a:srgbClr val="FF0000"/>
                </a:solidFill>
              </a:rPr>
              <a:t>Emballages et construction</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3938635872"/>
              </p:ext>
            </p:extLst>
          </p:nvPr>
        </p:nvGraphicFramePr>
        <p:xfrm>
          <a:off x="395536" y="1577015"/>
          <a:ext cx="4332437" cy="1957720"/>
        </p:xfrm>
        <a:graphic>
          <a:graphicData uri="http://schemas.openxmlformats.org/drawingml/2006/table">
            <a:tbl>
              <a:tblPr firstRow="1" bandRow="1">
                <a:tableStyleId>{FABFCF23-3B69-468F-B69F-88F6DE6A72F2}</a:tableStyleId>
              </a:tblPr>
              <a:tblGrid>
                <a:gridCol w="1535832"/>
                <a:gridCol w="2796605"/>
              </a:tblGrid>
              <a:tr h="37084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100" u="none" strike="noStrike" cap="none" normalizeH="0" baseline="0" dirty="0" smtClean="0">
                          <a:ln>
                            <a:noFill/>
                          </a:ln>
                          <a:effectLst/>
                        </a:rPr>
                        <a:t>CHIFFRE</a:t>
                      </a:r>
                      <a:endParaRPr kumimoji="0" lang="fr-FR" sz="1100" b="1" i="0" u="none" strike="noStrike" cap="none" normalizeH="0" baseline="0" dirty="0" smtClean="0">
                        <a:ln>
                          <a:noFill/>
                        </a:ln>
                        <a:solidFill>
                          <a:schemeClr val="tx1"/>
                        </a:solidFill>
                        <a:effectLst/>
                        <a:latin typeface="Tahom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100" u="none" strike="noStrike" cap="none" normalizeH="0" baseline="0" dirty="0" smtClean="0">
                          <a:ln>
                            <a:noFill/>
                          </a:ln>
                          <a:effectLst/>
                        </a:rPr>
                        <a:t>TYPOLOGIE</a:t>
                      </a:r>
                      <a:endParaRPr kumimoji="0" lang="fr-FR" sz="1100" b="1" i="0" u="none" strike="noStrike" cap="none" normalizeH="0" baseline="0" dirty="0" smtClean="0">
                        <a:ln>
                          <a:noFill/>
                        </a:ln>
                        <a:solidFill>
                          <a:schemeClr val="tx1"/>
                        </a:solidFill>
                        <a:effectLst/>
                        <a:latin typeface="Tahoma" pitchFamily="34" charset="0"/>
                      </a:endParaRPr>
                    </a:p>
                  </a:txBody>
                  <a:tcPr horzOverflow="overflow"/>
                </a:tc>
              </a:tr>
              <a:tr h="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100" u="none" strike="noStrike" cap="none" normalizeH="0" baseline="0" smtClean="0">
                          <a:ln>
                            <a:noFill/>
                          </a:ln>
                          <a:effectLst/>
                        </a:rPr>
                        <a:t>1</a:t>
                      </a:r>
                      <a:endParaRPr kumimoji="0" lang="fr-FR" sz="1100" b="0" i="0" u="none" strike="noStrike" cap="none" normalizeH="0" baseline="0" smtClean="0">
                        <a:ln>
                          <a:noFill/>
                        </a:ln>
                        <a:solidFill>
                          <a:schemeClr val="tx1"/>
                        </a:solidFill>
                        <a:effectLst/>
                        <a:latin typeface="Tahoma" pitchFamily="34" charset="0"/>
                      </a:endParaRPr>
                    </a:p>
                  </a:txBody>
                  <a:tcPr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100" u="none" strike="noStrike" cap="none" normalizeH="0" baseline="0" dirty="0" smtClean="0">
                          <a:ln>
                            <a:noFill/>
                          </a:ln>
                          <a:effectLst/>
                        </a:rPr>
                        <a:t>Fût</a:t>
                      </a:r>
                      <a:endParaRPr kumimoji="0" lang="fr-FR" sz="1100" b="0" i="0" u="none" strike="noStrike" cap="none" normalizeH="0" baseline="0" dirty="0" smtClean="0">
                        <a:ln>
                          <a:noFill/>
                        </a:ln>
                        <a:solidFill>
                          <a:schemeClr val="tx1"/>
                        </a:solidFill>
                        <a:effectLst/>
                        <a:latin typeface="Tahoma" pitchFamily="34" charset="0"/>
                      </a:endParaRPr>
                    </a:p>
                  </a:txBody>
                  <a:tcPr horzOverflow="overflow"/>
                </a:tc>
              </a:tr>
              <a:tr h="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100" u="none" strike="noStrike" cap="none" normalizeH="0" baseline="0" smtClean="0">
                          <a:ln>
                            <a:noFill/>
                          </a:ln>
                          <a:effectLst/>
                        </a:rPr>
                        <a:t>3</a:t>
                      </a:r>
                      <a:endParaRPr kumimoji="0" lang="fr-FR" sz="1100" b="0" i="0" u="none" strike="noStrike" cap="none" normalizeH="0" baseline="0" smtClean="0">
                        <a:ln>
                          <a:noFill/>
                        </a:ln>
                        <a:solidFill>
                          <a:schemeClr val="tx1"/>
                        </a:solidFill>
                        <a:effectLst/>
                        <a:latin typeface="Tahoma" pitchFamily="34" charset="0"/>
                      </a:endParaRPr>
                    </a:p>
                  </a:txBody>
                  <a:tcPr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100" u="none" strike="noStrike" cap="none" normalizeH="0" baseline="0" dirty="0" smtClean="0">
                          <a:ln>
                            <a:noFill/>
                          </a:ln>
                          <a:effectLst/>
                        </a:rPr>
                        <a:t>Jerricane</a:t>
                      </a:r>
                      <a:endParaRPr kumimoji="0" lang="fr-FR" sz="1100" b="0" i="0" u="none" strike="noStrike" cap="none" normalizeH="0" baseline="0" dirty="0" smtClean="0">
                        <a:ln>
                          <a:noFill/>
                        </a:ln>
                        <a:solidFill>
                          <a:schemeClr val="tx1"/>
                        </a:solidFill>
                        <a:effectLst/>
                        <a:latin typeface="Tahoma" pitchFamily="34" charset="0"/>
                      </a:endParaRPr>
                    </a:p>
                  </a:txBody>
                  <a:tcPr horzOverflow="overflow"/>
                </a:tc>
              </a:tr>
              <a:tr h="29148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100" u="none" strike="noStrike" cap="none" normalizeH="0" baseline="0" smtClean="0">
                          <a:ln>
                            <a:noFill/>
                          </a:ln>
                          <a:effectLst/>
                        </a:rPr>
                        <a:t>4</a:t>
                      </a:r>
                      <a:endParaRPr kumimoji="0" lang="fr-FR" sz="1100" b="0" i="0" u="none" strike="noStrike" cap="none" normalizeH="0" baseline="0" smtClean="0">
                        <a:ln>
                          <a:noFill/>
                        </a:ln>
                        <a:solidFill>
                          <a:schemeClr val="tx1"/>
                        </a:solidFill>
                        <a:effectLst/>
                        <a:latin typeface="Tahoma" pitchFamily="34" charset="0"/>
                      </a:endParaRPr>
                    </a:p>
                  </a:txBody>
                  <a:tcPr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100" u="none" strike="noStrike" cap="none" normalizeH="0" baseline="0" smtClean="0">
                          <a:ln>
                            <a:noFill/>
                          </a:ln>
                          <a:effectLst/>
                        </a:rPr>
                        <a:t>Caisse</a:t>
                      </a:r>
                      <a:endParaRPr kumimoji="0" lang="fr-FR" sz="1100" b="0" i="0" u="none" strike="noStrike" cap="none" normalizeH="0" baseline="0" smtClean="0">
                        <a:ln>
                          <a:noFill/>
                        </a:ln>
                        <a:solidFill>
                          <a:schemeClr val="tx1"/>
                        </a:solidFill>
                        <a:effectLst/>
                        <a:latin typeface="Tahoma" pitchFamily="34" charset="0"/>
                      </a:endParaRPr>
                    </a:p>
                  </a:txBody>
                  <a:tcPr horzOverflow="overflow"/>
                </a:tc>
              </a:tr>
              <a:tr h="13666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100" u="none" strike="noStrike" cap="none" normalizeH="0" baseline="0" smtClean="0">
                          <a:ln>
                            <a:noFill/>
                          </a:ln>
                          <a:effectLst/>
                        </a:rPr>
                        <a:t>5</a:t>
                      </a:r>
                      <a:endParaRPr kumimoji="0" lang="fr-FR" sz="1100" b="0" i="0" u="none" strike="noStrike" cap="none" normalizeH="0" baseline="0" smtClean="0">
                        <a:ln>
                          <a:noFill/>
                        </a:ln>
                        <a:solidFill>
                          <a:schemeClr val="tx1"/>
                        </a:solidFill>
                        <a:effectLst/>
                        <a:latin typeface="Tahoma" pitchFamily="34" charset="0"/>
                      </a:endParaRPr>
                    </a:p>
                  </a:txBody>
                  <a:tcPr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100" u="none" strike="noStrike" cap="none" normalizeH="0" baseline="0" dirty="0" smtClean="0">
                          <a:ln>
                            <a:noFill/>
                          </a:ln>
                          <a:effectLst/>
                        </a:rPr>
                        <a:t>Sac</a:t>
                      </a:r>
                      <a:endParaRPr kumimoji="0" lang="fr-FR" sz="1100" b="0" i="0" u="none" strike="noStrike" cap="none" normalizeH="0" baseline="0" dirty="0" smtClean="0">
                        <a:ln>
                          <a:noFill/>
                        </a:ln>
                        <a:solidFill>
                          <a:schemeClr val="tx1"/>
                        </a:solidFill>
                        <a:effectLst/>
                        <a:latin typeface="Tahoma" pitchFamily="34" charset="0"/>
                      </a:endParaRPr>
                    </a:p>
                  </a:txBody>
                  <a:tcPr horzOverflow="overflow"/>
                </a:tc>
              </a:tr>
              <a:tr h="12586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100" u="none" strike="noStrike" cap="none" normalizeH="0" baseline="0" smtClean="0">
                          <a:ln>
                            <a:noFill/>
                          </a:ln>
                          <a:effectLst/>
                        </a:rPr>
                        <a:t>6</a:t>
                      </a:r>
                      <a:endParaRPr kumimoji="0" lang="fr-FR" sz="1100" b="0" i="0" u="none" strike="noStrike" cap="none" normalizeH="0" baseline="0" smtClean="0">
                        <a:ln>
                          <a:noFill/>
                        </a:ln>
                        <a:solidFill>
                          <a:schemeClr val="tx1"/>
                        </a:solidFill>
                        <a:effectLst/>
                        <a:latin typeface="Tahoma" pitchFamily="34" charset="0"/>
                      </a:endParaRPr>
                    </a:p>
                  </a:txBody>
                  <a:tcPr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100" u="none" strike="noStrike" cap="none" normalizeH="0" baseline="0" smtClean="0">
                          <a:ln>
                            <a:noFill/>
                          </a:ln>
                          <a:effectLst/>
                        </a:rPr>
                        <a:t>Emballage composite</a:t>
                      </a:r>
                      <a:endParaRPr kumimoji="0" lang="fr-FR" sz="1100" b="0" i="0" u="none" strike="noStrike" cap="none" normalizeH="0" baseline="0" smtClean="0">
                        <a:ln>
                          <a:noFill/>
                        </a:ln>
                        <a:solidFill>
                          <a:schemeClr val="tx1"/>
                        </a:solidFill>
                        <a:effectLst/>
                        <a:latin typeface="Tahoma" pitchFamily="34" charset="0"/>
                      </a:endParaRPr>
                    </a:p>
                  </a:txBody>
                  <a:tcPr horzOverflow="overflow"/>
                </a:tc>
              </a:tr>
              <a:tr h="1512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100" u="none" strike="noStrike" cap="none" normalizeH="0" baseline="0" smtClean="0">
                          <a:ln>
                            <a:noFill/>
                          </a:ln>
                          <a:effectLst/>
                        </a:rPr>
                        <a:t>0</a:t>
                      </a:r>
                      <a:endParaRPr kumimoji="0" lang="fr-FR" sz="1100" b="0" i="0" u="none" strike="noStrike" cap="none" normalizeH="0" baseline="0" smtClean="0">
                        <a:ln>
                          <a:noFill/>
                        </a:ln>
                        <a:solidFill>
                          <a:schemeClr val="tx1"/>
                        </a:solidFill>
                        <a:effectLst/>
                        <a:latin typeface="Tahoma" pitchFamily="34" charset="0"/>
                      </a:endParaRPr>
                    </a:p>
                  </a:txBody>
                  <a:tcPr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100" u="none" strike="noStrike" cap="none" normalizeH="0" baseline="0" dirty="0" smtClean="0">
                          <a:ln>
                            <a:noFill/>
                          </a:ln>
                          <a:effectLst/>
                        </a:rPr>
                        <a:t>Emballages métalliques légers</a:t>
                      </a:r>
                      <a:endParaRPr kumimoji="0" lang="fr-FR" sz="1100" b="0" i="0" u="none" strike="noStrike" cap="none" normalizeH="0" baseline="0" dirty="0" smtClean="0">
                        <a:ln>
                          <a:noFill/>
                        </a:ln>
                        <a:solidFill>
                          <a:schemeClr val="tx1"/>
                        </a:solidFill>
                        <a:effectLst/>
                        <a:latin typeface="Tahoma" pitchFamily="34" charset="0"/>
                      </a:endParaRPr>
                    </a:p>
                  </a:txBody>
                  <a:tcPr horzOverflow="overflow"/>
                </a:tc>
              </a:tr>
            </a:tbl>
          </a:graphicData>
        </a:graphic>
      </p:graphicFrame>
      <p:pic>
        <p:nvPicPr>
          <p:cNvPr id="16" name="Picture 29" descr="1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629570"/>
            <a:ext cx="3587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0" descr="JERRIC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259" y="1989932"/>
            <a:ext cx="5016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1" descr="OA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1084" y="2997995"/>
            <a:ext cx="51276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2" descr="4C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2296" y="2134395"/>
            <a:ext cx="630238"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3" descr="6HG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996" y="2637632"/>
            <a:ext cx="863600"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4" name="Tableau 23"/>
          <p:cNvGraphicFramePr>
            <a:graphicFrameLocks noGrp="1"/>
          </p:cNvGraphicFramePr>
          <p:nvPr>
            <p:extLst>
              <p:ext uri="{D42A27DB-BD31-4B8C-83A1-F6EECF244321}">
                <p14:modId xmlns:p14="http://schemas.microsoft.com/office/powerpoint/2010/main" val="1376381281"/>
              </p:ext>
            </p:extLst>
          </p:nvPr>
        </p:nvGraphicFramePr>
        <p:xfrm>
          <a:off x="5796136" y="3140968"/>
          <a:ext cx="3039617" cy="2692288"/>
        </p:xfrm>
        <a:graphic>
          <a:graphicData uri="http://schemas.openxmlformats.org/drawingml/2006/table">
            <a:tbl>
              <a:tblPr firstRow="1" bandRow="1">
                <a:tableStyleId>{FABFCF23-3B69-468F-B69F-88F6DE6A72F2}</a:tableStyleId>
              </a:tblPr>
              <a:tblGrid>
                <a:gridCol w="936104"/>
                <a:gridCol w="2103513"/>
              </a:tblGrid>
              <a:tr h="37084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400" b="1" i="0" u="none" strike="noStrike" cap="none" normalizeH="0" baseline="0" dirty="0" smtClean="0">
                          <a:ln>
                            <a:noFill/>
                          </a:ln>
                          <a:solidFill>
                            <a:schemeClr val="tx1"/>
                          </a:solidFill>
                          <a:effectLst/>
                          <a:latin typeface="+mn-lt"/>
                        </a:rPr>
                        <a:t>LETTRE  </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400" b="1" i="0" u="none" strike="noStrike" cap="none" normalizeH="0" baseline="0" dirty="0" smtClean="0">
                          <a:ln>
                            <a:noFill/>
                          </a:ln>
                          <a:solidFill>
                            <a:schemeClr val="tx1"/>
                          </a:solidFill>
                          <a:effectLst/>
                          <a:latin typeface="+mn-lt"/>
                        </a:rPr>
                        <a:t>MATERIAU</a:t>
                      </a:r>
                    </a:p>
                  </a:txBody>
                  <a:tcPr horzOverflow="overflow"/>
                </a:tc>
              </a:tr>
              <a:tr h="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dirty="0" smtClean="0">
                          <a:ln>
                            <a:noFill/>
                          </a:ln>
                          <a:solidFill>
                            <a:schemeClr val="tx1"/>
                          </a:solidFill>
                          <a:effectLst/>
                          <a:latin typeface="+mn-lt"/>
                        </a:rPr>
                        <a:t>A</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smtClean="0">
                          <a:ln>
                            <a:noFill/>
                          </a:ln>
                          <a:solidFill>
                            <a:schemeClr val="tx1"/>
                          </a:solidFill>
                          <a:effectLst/>
                          <a:latin typeface="+mn-lt"/>
                        </a:rPr>
                        <a:t> Acier</a:t>
                      </a:r>
                    </a:p>
                  </a:txBody>
                  <a:tcPr marL="0" marR="0" marT="0" marB="0" anchor="ctr" horzOverflow="overflow"/>
                </a:tc>
              </a:tr>
              <a:tr h="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dirty="0" smtClean="0">
                          <a:ln>
                            <a:noFill/>
                          </a:ln>
                          <a:solidFill>
                            <a:schemeClr val="tx1"/>
                          </a:solidFill>
                          <a:effectLst/>
                          <a:latin typeface="+mn-lt"/>
                        </a:rPr>
                        <a:t>B</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smtClean="0">
                          <a:ln>
                            <a:noFill/>
                          </a:ln>
                          <a:solidFill>
                            <a:schemeClr val="tx1"/>
                          </a:solidFill>
                          <a:effectLst/>
                          <a:latin typeface="+mn-lt"/>
                        </a:rPr>
                        <a:t> Aluminium</a:t>
                      </a:r>
                      <a:endParaRPr kumimoji="0" lang="fr-FR" sz="1050" b="0" i="0" u="none" strike="noStrike" cap="none" normalizeH="0" baseline="0" smtClean="0">
                        <a:ln>
                          <a:noFill/>
                        </a:ln>
                        <a:solidFill>
                          <a:schemeClr val="tx1"/>
                        </a:solidFill>
                        <a:effectLst/>
                        <a:latin typeface="+mn-lt"/>
                      </a:endParaRPr>
                    </a:p>
                  </a:txBody>
                  <a:tcPr marL="0" marR="0" marT="0" marB="0" anchor="ctr" horzOverflow="overflow"/>
                </a:tc>
              </a:tr>
              <a:tr h="29148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dirty="0" smtClean="0">
                          <a:ln>
                            <a:noFill/>
                          </a:ln>
                          <a:solidFill>
                            <a:schemeClr val="tx1"/>
                          </a:solidFill>
                          <a:effectLst/>
                          <a:latin typeface="+mn-lt"/>
                        </a:rPr>
                        <a:t>C</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smtClean="0">
                          <a:ln>
                            <a:noFill/>
                          </a:ln>
                          <a:solidFill>
                            <a:schemeClr val="tx1"/>
                          </a:solidFill>
                          <a:effectLst/>
                          <a:latin typeface="+mn-lt"/>
                        </a:rPr>
                        <a:t> Bois Naturel</a:t>
                      </a:r>
                    </a:p>
                  </a:txBody>
                  <a:tcPr marL="0" marR="0" marT="0" marB="0" anchor="ctr" horzOverflow="overflow"/>
                </a:tc>
              </a:tr>
              <a:tr h="13666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dirty="0" smtClean="0">
                          <a:ln>
                            <a:noFill/>
                          </a:ln>
                          <a:solidFill>
                            <a:schemeClr val="tx1"/>
                          </a:solidFill>
                          <a:effectLst/>
                          <a:latin typeface="+mn-lt"/>
                        </a:rPr>
                        <a:t>D</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smtClean="0">
                          <a:ln>
                            <a:noFill/>
                          </a:ln>
                          <a:solidFill>
                            <a:schemeClr val="tx1"/>
                          </a:solidFill>
                          <a:effectLst/>
                          <a:latin typeface="+mn-lt"/>
                        </a:rPr>
                        <a:t> Contre-plaqué</a:t>
                      </a:r>
                    </a:p>
                  </a:txBody>
                  <a:tcPr marL="0" marR="0" marT="0" marB="0" anchor="ctr" horzOverflow="overflow"/>
                </a:tc>
              </a:tr>
              <a:tr h="12586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F</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Bois Reconstitue</a:t>
                      </a:r>
                    </a:p>
                  </a:txBody>
                  <a:tcPr marL="0" marR="0" marT="0" marB="0" anchor="ctr" horzOverflow="overflow"/>
                </a:tc>
              </a:tr>
              <a:tr h="1512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G</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Carton</a:t>
                      </a:r>
                    </a:p>
                  </a:txBody>
                  <a:tcPr marL="0" marR="0" marT="0" marB="0" anchor="ctr" horzOverflow="overflow"/>
                </a:tc>
              </a:tr>
              <a:tr h="1512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H</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Matière Plastique</a:t>
                      </a:r>
                    </a:p>
                  </a:txBody>
                  <a:tcPr marL="0" marR="0" marT="0" marB="0" anchor="ctr" horzOverflow="overflow"/>
                </a:tc>
              </a:tr>
              <a:tr h="1512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L</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Textile</a:t>
                      </a:r>
                    </a:p>
                  </a:txBody>
                  <a:tcPr marL="0" marR="0" marT="0" marB="0" anchor="ctr" horzOverflow="overflow"/>
                </a:tc>
              </a:tr>
              <a:tr h="1512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M</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Papier, </a:t>
                      </a:r>
                      <a:r>
                        <a:rPr kumimoji="0" lang="fr-FR" sz="1200" b="0" i="0" u="none" strike="noStrike" cap="none" normalizeH="0" baseline="0" dirty="0" err="1" smtClean="0">
                          <a:ln>
                            <a:noFill/>
                          </a:ln>
                          <a:solidFill>
                            <a:schemeClr val="tx1"/>
                          </a:solidFill>
                          <a:effectLst/>
                          <a:latin typeface="+mn-lt"/>
                        </a:rPr>
                        <a:t>Multiplis</a:t>
                      </a:r>
                      <a:endParaRPr kumimoji="0" lang="fr-FR" sz="1200" b="0" i="0" u="none" strike="noStrike" cap="none" normalizeH="0" baseline="0" dirty="0" smtClean="0">
                        <a:ln>
                          <a:noFill/>
                        </a:ln>
                        <a:solidFill>
                          <a:schemeClr val="tx1"/>
                        </a:solidFill>
                        <a:effectLst/>
                        <a:latin typeface="+mn-lt"/>
                      </a:endParaRPr>
                    </a:p>
                  </a:txBody>
                  <a:tcPr marL="0" marR="0" marT="0" marB="0" anchor="ctr" horzOverflow="overflow"/>
                </a:tc>
              </a:tr>
              <a:tr h="1512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N</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Métal (autre que l’acier et l’alu)</a:t>
                      </a:r>
                    </a:p>
                  </a:txBody>
                  <a:tcPr marL="0" marR="0" marT="0" marB="0" anchor="ctr" horzOverflow="overflow"/>
                </a:tc>
              </a:tr>
              <a:tr h="1512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r-FR" sz="1200" b="0" i="0" u="none" strike="noStrike" cap="none" normalizeH="0" baseline="0" smtClean="0">
                          <a:ln>
                            <a:noFill/>
                          </a:ln>
                          <a:solidFill>
                            <a:schemeClr val="tx1"/>
                          </a:solidFill>
                          <a:effectLst/>
                          <a:latin typeface="+mn-lt"/>
                        </a:rPr>
                        <a:t>P</a:t>
                      </a:r>
                    </a:p>
                  </a:txBody>
                  <a:tcPr marL="0" marR="0" marT="0" marB="0" horzOverflow="overflow"/>
                </a:tc>
                <a:tc>
                  <a:txBody>
                    <a:bodyPr/>
                    <a:lstStyle/>
                    <a:p>
                      <a:pPr marL="0" marR="0" lvl="0" indent="0" algn="l" defTabSz="914400" rtl="0" eaLnBrk="1" fontAlgn="base" latinLnBrk="0" hangingPunct="1">
                        <a:lnSpc>
                          <a:spcPct val="80000"/>
                        </a:lnSpc>
                        <a:spcBef>
                          <a:spcPct val="50000"/>
                        </a:spcBef>
                        <a:spcAft>
                          <a:spcPct val="0"/>
                        </a:spcAft>
                        <a:buClr>
                          <a:schemeClr val="bg1"/>
                        </a:buClr>
                        <a:buSzPct val="70000"/>
                        <a:buFontTx/>
                        <a:buNone/>
                        <a:tabLst/>
                      </a:pPr>
                      <a:r>
                        <a:rPr kumimoji="0" lang="fr-FR" sz="1200" b="0" i="0" u="none" strike="noStrike" cap="none" normalizeH="0" baseline="0" dirty="0" smtClean="0">
                          <a:ln>
                            <a:noFill/>
                          </a:ln>
                          <a:solidFill>
                            <a:schemeClr val="tx1"/>
                          </a:solidFill>
                          <a:effectLst/>
                          <a:latin typeface="+mn-lt"/>
                        </a:rPr>
                        <a:t> Verre, Porcelaine ou Grès </a:t>
                      </a:r>
                      <a:r>
                        <a:rPr kumimoji="0" lang="fr-FR" sz="1050" b="0" i="0" u="none" strike="noStrike" cap="none" normalizeH="0" baseline="0" dirty="0" smtClean="0">
                          <a:ln>
                            <a:noFill/>
                          </a:ln>
                          <a:solidFill>
                            <a:schemeClr val="tx1"/>
                          </a:solidFill>
                          <a:effectLst/>
                          <a:latin typeface="+mn-lt"/>
                        </a:rPr>
                        <a:t>(non autorisé en IATA)</a:t>
                      </a:r>
                      <a:endParaRPr kumimoji="0" lang="fr-FR" sz="1200" b="0" i="0" u="none" strike="noStrike" cap="none" normalizeH="0" baseline="0" dirty="0" smtClean="0">
                        <a:ln>
                          <a:noFill/>
                        </a:ln>
                        <a:solidFill>
                          <a:schemeClr val="tx1"/>
                        </a:solidFill>
                        <a:effectLst/>
                        <a:latin typeface="+mn-lt"/>
                      </a:endParaRPr>
                    </a:p>
                  </a:txBody>
                  <a:tcPr marL="0" marR="0" marT="0" marB="0" anchor="ctr" horzOverflow="overflow"/>
                </a:tc>
              </a:tr>
            </a:tbl>
          </a:graphicData>
        </a:graphic>
      </p:graphicFrame>
    </p:spTree>
    <p:extLst>
      <p:ext uri="{BB962C8B-B14F-4D97-AF65-F5344CB8AC3E}">
        <p14:creationId xmlns:p14="http://schemas.microsoft.com/office/powerpoint/2010/main" val="1986693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LNE 2018">
      <a:dk1>
        <a:srgbClr val="000000"/>
      </a:dk1>
      <a:lt1>
        <a:sysClr val="window" lastClr="FFFFFF"/>
      </a:lt1>
      <a:dk2>
        <a:srgbClr val="003A7D"/>
      </a:dk2>
      <a:lt2>
        <a:srgbClr val="EEECE1"/>
      </a:lt2>
      <a:accent1>
        <a:srgbClr val="CC9933"/>
      </a:accent1>
      <a:accent2>
        <a:srgbClr val="E6194D"/>
      </a:accent2>
      <a:accent3>
        <a:srgbClr val="9BBB59"/>
      </a:accent3>
      <a:accent4>
        <a:srgbClr val="FFCC33"/>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917</TotalTime>
  <Words>2664</Words>
  <Application>Microsoft Office PowerPoint</Application>
  <PresentationFormat>Affichage à l'écran (4:3)</PresentationFormat>
  <Paragraphs>621</Paragraphs>
  <Slides>48</Slides>
  <Notes>2</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48</vt:i4>
      </vt:variant>
    </vt:vector>
  </HeadingPairs>
  <TitlesOfParts>
    <vt:vector size="51" baseType="lpstr">
      <vt:lpstr>Conception personnalisée</vt:lpstr>
      <vt:lpstr>1_Conception personnalisée</vt:lpstr>
      <vt:lpstr>Document</vt:lpstr>
      <vt:lpstr>Homologation d’emballage</vt:lpstr>
      <vt:lpstr>1. Contexte réglementaire  2. Emballages et construction   3. Processus d’obtention d’un agrément  3.1 Epreuves et Marquages  3.2 PAQ </vt:lpstr>
      <vt:lpstr>1. Contexte réglementaire  2. Emballages et construction   3. Processus d’obtention d’un agrément  3.1 Epreuves et Marquages  3.2 PAQ</vt:lpstr>
      <vt:lpstr>Présentation PowerPoint</vt:lpstr>
      <vt:lpstr>                                    Particularités françaises  Certaines s’appliquent à tous les transports, d’autres qu’aux transports effectués avec des véhicules immatriculés en France, ou qu’aux transports nationaux. Enfin certains articles concernent spécialement les organismes agréés : formations, homologations et contrôles emballages et citernes  Ex concernant les emballages.:  Article 10 :  Dispositions relatives aux certificats d’agrément des emballages, GRV et grands emballages   Article 11: Dispositions relatives à l’assurance de la qualité pour la fabrication des emballages, GRV et grands emballages  Appendices techniques IV.5: Modèles d’agréments et attestation de conformité</vt:lpstr>
      <vt:lpstr>Présentation PowerPoint</vt:lpstr>
      <vt:lpstr>1. Contexte réglementaire  2. Emballages et construction   3. Processus d’obtention d’un agrément  3.1 Epreuves et Marquages  3.2 PAQ </vt:lpstr>
      <vt:lpstr>Emballage 6.1 de l’ADR          Emballage de la classe 6.2 , 6.3 de l’ADR      GRAND EMBALLAGE POUR VRAC (GRV) , 6.5 de l’ADR       GRAND EMBALLAGE, 6.6 de l’ADR</vt:lpstr>
      <vt:lpstr>Codification Emballage (Cf 6.1.2 ADR/IMDG 6.0.3 IATA)          </vt:lpstr>
      <vt:lpstr>Les spécifications générales de construction relatives aux emballages sont réunies dans le chapitre 6.1.4.   Il précise les exigences de conception pour chaque code d’emballage :                  Contenance maximale (en général 450 litres)                  Masse maximale (en général masse nette 400 kg)                   Construction                   …</vt:lpstr>
      <vt:lpstr>        Exemple 6.1.4.12 Caisses en carton   6.1.4.12.1 Un carton compact ou un carton ondulé à double face (à une ou plusieurs épaisseurs) solide et de bonne qualité, approprié à la contenance des caisses et à l'usage auquel elles sont destinées, doit être utilisé. La résistance à l'eau de la surface extérieure doit être telle que l'augmentation de masse, mesurée dans une épreuve de détermination de l'absorption d'eau d'une durée de 30 minutes selon la méthode de Cobb, ne soit pas supérieure à 155 g/m2 (voir ISO 535:1991). Il doit avoir l'aptitude appropriée pour plier sans casser. Le carton doit être découpé, plié sans déchirure et fendu de manière à pouvoir être assemblé sans fissuration, rupture en surface ou flexion excessive. Les cannelures doivent être solidement collées aux feuilles de couverture.                         Cela impose un essai supplémentaires pour la caractérisation du matériau  Ex: Indice de Cobb pour les caisses cartons  </vt:lpstr>
      <vt:lpstr>EMBALLAGE POUR MATIERE INFECTIEUSE (partie 6.3 de l’ADR)  Triple emballage comprenant au moins :  récipient primaire   emballage secondaire  emballage extérieur           </vt:lpstr>
      <vt:lpstr>Une contenance:    - ne dépassant pas 3 m³, pour les matières solides et liquides des groupes d'emballage II et III;    - ne dépassant pas 1,5 m³, pour les matières solides du groupe d'emballage I emballées dans des GRV souples, en plastique rigide, composites, en carton ou en bois;     - ne dépassant pas 3 m³, pour les matières solides du groupe d'emballage I emballées dans des GRV métalliques;    - ne dépassant pas 3 m3 pour les matières radioactives de la classe 7;  conçu pour une manutention mécanique;  pouvant résister aux sollicitations produites lors de la manutention et du transport, ce qui doit être confirmé par les épreuves spécifiées au chapitre 6.5;  Pas de contenance minimum !           </vt:lpstr>
      <vt:lpstr>Grand récipient pour vrac (partie 6.5 de l’ADR)           </vt:lpstr>
      <vt:lpstr>Grand emballage (partie 6.6 de l’ADR)  Un emballage qui consiste en un emballage extérieur contenant des objets ou des emballages intérieurs et qui   - est conçu pour une manutention mécanique;  - a une masse nette supérieure à 400 kg ou une contenance supérieure à 450 litres, mais  dont le volume ne dépasse pas 3 m3;      code  50 rigide      51 souple        </vt:lpstr>
      <vt:lpstr>1. Contexte réglementaire  2. Emballages et construction   3. Processus d’obtention d’un agrément  3.1 Epreuves et Marquages  3.2 PAQ  4. Utilisation des emballages</vt:lpstr>
      <vt:lpstr>Pour les solides Si une autre matière est utilisée, elle doit avoir les mêmes caractéristiques physiques (masse, granulométrie, etc.) que la matière à transporter. Il est permis d'utiliser des charges additionnelles, telles que des sacs de grenaille de plomb, pour obtenir la masse totale requise du colis, à condition qu'elles soient placées de manière à ne pas fausser les résultats de l'épreuve.         </vt:lpstr>
      <vt:lpstr>Pour les liquides Si une autre matière est utilisée, elle doit avoir une densité relative et une viscosité analogues à celles de la matière à transporter. L’eau peut être utilisée dans les conditions citées ci-après (densité supérieur ou pas à 1.2).       Pour les emballages combines Si l’emballage intérieur est destiné à contenir des matières solides ou liquides, des épreuves distinctes sont exigées pour le contenu solide et pour le contenu liquide. Les matières ou objets à transporter dans les emballages peuvent être remplacés par d’autres matières ou objets, sauf si cela est de nature à fausser les résultats des épreuves.            </vt:lpstr>
      <vt:lpstr>RESUME DES EPREUVES  TOUS TYPES D’EMBALLAGES  CHUTES GERBAGE (sauf sacs)   EMBALLAGES UNIQUES POUR LIQUIDES ETANCHEITE (air) PRESSION HYDRAULIQUE   EMBALLAGES PLASTIQUES COMPATIBILITE CHIMIQUE Epreuve de perméation (xylène, toluène, benzène)   EMBALLAGES CLASSE 6.2 PERFORATION   GRV VIBRATION depuis 2011 LEVAGE PAR LE HAUT ET PAR LE BAS DECHIREMENT, RENVERSEMENT, REDRESSEMENT pour les GRV souples   GRAND EMBALLAGE LEVAGE PAR LE HAUT ET PAR LE BAS</vt:lpstr>
      <vt:lpstr>Epreuves sur emballages adr 6.1   Chute   Gerbage  Epreuves supplémentaires:  Pour les emballages uniques contenant des liquides: Etanchéité et Pression hydraulique   Pour les plastiques: Compatibilité chimique et Perméation   Pour les cartons: Indice de Cobb ISO 535 et essais de qualification du carton NF Q12-008 ou NF Q12-009 </vt:lpstr>
      <vt:lpstr>Epreuves DE CHUTE    </vt:lpstr>
      <vt:lpstr>Epreuves DE GERBAGE    </vt:lpstr>
      <vt:lpstr>Épreuve d’étanchéité cf 6.1.5.4 uniquement pour les emballages uniques liquides     </vt:lpstr>
      <vt:lpstr>Indice de cobb / iso 535     </vt:lpstr>
      <vt:lpstr>Essai de qualification du carton selon la NF Q12-008 et NF Q12-009  Résistance à l’éclatement, somme des grammages des couvertures, résistance à la compression sur chant      </vt:lpstr>
      <vt:lpstr>Deux modes de classement des cartons ondulés pour emballage sont définis ci-après.  Le premier, qui reprend intégralement celui de la norme précédente, repose sur deux caractéristiques du matériau (la résistance à l´éclatement - E - et la somme des grammages des couvertures - C -) et sur le paramètre de classement (4 C + E). Le second, qui complète la précédente norme, repose sur deux caractéristiques du matériau (la résistance à l´éclatement - E - et la résistance à la compression sur chant - ECT-). Les deux modes de classement prennent en compte l´aptitude à l´emploi globale de l´emballage (aptitude à contenir + aptitude au gerbage).   Cannelures :  On distingue quatre types de cannelures auxquels correspondent les épaisseurs indicatives de carton ondulé simple cannelure suivantes : - cannelure E ou mC (micro-cannelure) épaisseur du carton ondulé inférieure à 2 mm ; - cannelure B ou PC (petite cannelure) épaisseur du carton ondulé comprise entre 2 mm et 3,4 mm ; - cannelure C ou MC (moyenne cannelure) épaisseur du carton ondulé comprise entre 3,5 mm et 4,5 mm ; - cannelure A ou GC (grande cannelure) épaisseur du carton ondulé supérieure à 4,5 mm. </vt:lpstr>
      <vt:lpstr>La certification LNE C27 et C18</vt:lpstr>
      <vt:lpstr>Les cartons concernés</vt:lpstr>
      <vt:lpstr>Principe de fonctionnement du certificat lne c27</vt:lpstr>
      <vt:lpstr>Vérifications effectuées par le lne</vt:lpstr>
      <vt:lpstr>Vérifications effectuées par le lne</vt:lpstr>
      <vt:lpstr>Présentation PowerPoint</vt:lpstr>
      <vt:lpstr>Essai spécifique tmd</vt:lpstr>
      <vt:lpstr>Essai de vibrations sur GRV contenant du liquide</vt:lpstr>
      <vt:lpstr>Essai de vibrations sur GRV contenant du liquide</vt:lpstr>
      <vt:lpstr>Essai de vibrations sur GRV contenant du liquide</vt:lpstr>
      <vt:lpstr>Essai de vibrations Aléatoires Routier, rail ou aerien</vt:lpstr>
      <vt:lpstr>Les conditions d’essai des normes sont issues d’enregistrement de conditions réelles de transport :</vt:lpstr>
      <vt:lpstr>Essai de vibrations ALEATOIRES</vt:lpstr>
      <vt:lpstr>Essai de vibrations ALEATOIRES</vt:lpstr>
      <vt:lpstr>Présentation PowerPoint</vt:lpstr>
      <vt:lpstr>Présentation PowerPoint</vt:lpstr>
      <vt:lpstr>Présentation PowerPoint</vt:lpstr>
      <vt:lpstr>1. Contexte réglementaire  2. Emballages et construction   3. Processus d’obtention d’un agrément  3.1 Epreuves et Marquages  3.2 PAQ</vt:lpstr>
      <vt:lpstr>Critères:  Des épreuves éprouvées sur des modèles types conformes à la réglementation transport  Un plan d’assurance qualité (PAQ) validé par un organisme agrée    Certificat d’agrément = autorisation de fabriquer pour une durée de 5 ans    + un contrôle sur site tous les ans ou tous les 3 ans pour une entreprise certifié ISO 9001  Vérification de l’effectivité du PAQ sous forme d’audit sur le site de fabrication  Attestation de conformité  </vt:lpstr>
      <vt:lpstr>Un plan d'assurance qualité (PAQ) sert à décrire l'ensemble des dispositions spécifiques prises pour assurer la qualité du produit fourni dans le cadre d'un projet ainsi que la qualité du processus de développement. Le PAQ (Position Analysis Questionary) est aussi un questionnaire permettant l'analyse du travail. Ce document décrit ce que l’entreprise va effectuer.  Extrait de l’article 11 de l’arrêté TMD  4. Contenu du plan d’assurance de la qualité Le plan d’assurance de la qualité visé au paragraphe 3 doit comporter : -  un descriptif des contrôles internes, c’est-à-dire des contrôles effectués par le fabricant des emballages lui-même et/ou par le titulaire de l’agrément du modèle type des emballages, lorsque celui-ci n’en est pas le fabricant ; -  l’organisation mise en place pour effectuer de manière satisfaisante les contrôles internes et traitant notamment :   · de la désignation d’un responsable de cette activité et de son rôle,   · du choix et de la formation du personnel exécutant les contrôles,   · des équipements nécessaires et des instructions pour leur utilisation,   · de la traçabilité des différentes opérations.  </vt:lpstr>
      <vt:lpstr>6. Procédures de contrôle pour les principaux types d’emballages Pour chacun des principaux types d’emballages, une procédure de contrôle de la fabrication des emballages de série est établie et publiée par le ministre chargé des transports terrestres de matières dangereuses. Ces procédures ont pour objet d’étayer les éléments indiqués aux paragraphes 4 et 5 par des précisions relatives à leur application concrète .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Malardier</dc:creator>
  <cp:lastModifiedBy>pierre</cp:lastModifiedBy>
  <cp:revision>133</cp:revision>
  <dcterms:created xsi:type="dcterms:W3CDTF">2018-02-08T09:46:49Z</dcterms:created>
  <dcterms:modified xsi:type="dcterms:W3CDTF">2018-09-14T06:44:40Z</dcterms:modified>
</cp:coreProperties>
</file>